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62" r:id="rId8"/>
    <p:sldId id="263" r:id="rId9"/>
    <p:sldId id="265" r:id="rId10"/>
    <p:sldId id="264" r:id="rId11"/>
    <p:sldId id="266" r:id="rId12"/>
    <p:sldId id="267" r:id="rId13"/>
    <p:sldId id="268" r:id="rId14"/>
    <p:sldId id="269" r:id="rId15"/>
    <p:sldId id="271" r:id="rId16"/>
    <p:sldId id="270" r:id="rId17"/>
    <p:sldId id="273" r:id="rId18"/>
    <p:sldId id="272"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FEFE089-0289-4E67-B2B5-60F1378D1114}" type="datetimeFigureOut">
              <a:rPr lang="en-US" smtClean="0"/>
              <a:t>6/23/2014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03CF96-BF16-4845-AD4B-F6C08B284CD1}"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EFE089-0289-4E67-B2B5-60F1378D1114}" type="datetimeFigureOut">
              <a:rPr lang="en-US" smtClean="0"/>
              <a:t>6/23/2014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03CF96-BF16-4845-AD4B-F6C08B284CD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EFE089-0289-4E67-B2B5-60F1378D1114}" type="datetimeFigureOut">
              <a:rPr lang="en-US" smtClean="0"/>
              <a:t>6/23/2014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03CF96-BF16-4845-AD4B-F6C08B284CD1}"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FEFE089-0289-4E67-B2B5-60F1378D1114}" type="datetimeFigureOut">
              <a:rPr lang="en-US" smtClean="0"/>
              <a:t>6/23/2014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03CF96-BF16-4845-AD4B-F6C08B284CD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FEFE089-0289-4E67-B2B5-60F1378D1114}" type="datetimeFigureOut">
              <a:rPr lang="en-US" smtClean="0"/>
              <a:t>6/23/2014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03CF96-BF16-4845-AD4B-F6C08B284CD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FEFE089-0289-4E67-B2B5-60F1378D1114}" type="datetimeFigureOut">
              <a:rPr lang="en-US" smtClean="0"/>
              <a:t>6/23/2014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03CF96-BF16-4845-AD4B-F6C08B284CD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EFE089-0289-4E67-B2B5-60F1378D1114}" type="datetimeFigureOut">
              <a:rPr lang="en-US" smtClean="0"/>
              <a:t>6/23/2014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03CF96-BF16-4845-AD4B-F6C08B284CD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EFE089-0289-4E67-B2B5-60F1378D1114}" type="datetimeFigureOut">
              <a:rPr lang="en-US" smtClean="0"/>
              <a:t>6/23/2014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03CF96-BF16-4845-AD4B-F6C08B284CD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EFE089-0289-4E67-B2B5-60F1378D1114}" type="datetimeFigureOut">
              <a:rPr lang="en-US" smtClean="0"/>
              <a:t>6/23/2014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03CF96-BF16-4845-AD4B-F6C08B284CD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EFE089-0289-4E67-B2B5-60F1378D1114}" type="datetimeFigureOut">
              <a:rPr lang="en-US" smtClean="0"/>
              <a:t>6/23/2014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03CF96-BF16-4845-AD4B-F6C08B284CD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EFE089-0289-4E67-B2B5-60F1378D1114}" type="datetimeFigureOut">
              <a:rPr lang="en-US" smtClean="0"/>
              <a:t>6/23/2014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03CF96-BF16-4845-AD4B-F6C08B284CD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EFE089-0289-4E67-B2B5-60F1378D1114}" type="datetimeFigureOut">
              <a:rPr lang="en-US" smtClean="0"/>
              <a:t>6/23/2014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03CF96-BF16-4845-AD4B-F6C08B284CD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Lecture</a:t>
            </a:r>
            <a:endParaRPr lang="en-US" dirty="0"/>
          </a:p>
        </p:txBody>
      </p:sp>
      <p:sp>
        <p:nvSpPr>
          <p:cNvPr id="3" name="Content Placeholder 2"/>
          <p:cNvSpPr>
            <a:spLocks noGrp="1"/>
          </p:cNvSpPr>
          <p:nvPr>
            <p:ph idx="1"/>
          </p:nvPr>
        </p:nvSpPr>
        <p:spPr/>
        <p:txBody>
          <a:bodyPr/>
          <a:lstStyle/>
          <a:p>
            <a:r>
              <a:rPr lang="en-US" b="1" dirty="0" smtClean="0"/>
              <a:t>The Benefits of Private-Sector Engagement in</a:t>
            </a:r>
            <a:br>
              <a:rPr lang="en-US" b="1" dirty="0" smtClean="0"/>
            </a:br>
            <a:r>
              <a:rPr lang="en-US" b="1" dirty="0" smtClean="0"/>
              <a:t>Inclusive Finance</a:t>
            </a:r>
          </a:p>
          <a:p>
            <a:r>
              <a:rPr lang="en-US" b="1" dirty="0" smtClean="0"/>
              <a:t>Benefits from the Private Sector</a:t>
            </a:r>
          </a:p>
          <a:p>
            <a:r>
              <a:rPr lang="en-US" b="1" dirty="0" smtClean="0"/>
              <a:t>The Road to Inclusive Finance</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Size, Risk &amp; Growth in the Microfinance Industry</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Size of the Microfinance Industry</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t>During 1995 and 1996 the Sustainable Banking with the Poor Project compiled a worldwide inventory of MFIs. The list included nearly 1,000 institutions that provided microfinance services, reached at least 1,000 clients, and had operated for a minimum of three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Size of the Microfinance Industry</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t>From this inventory, more than 200 institutions responded to a two-page questionnaire covering basic institutional characteristics.</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Size of the Microfinance Industry</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t>According to the survey results, by September 1995 about US$7 billion in outstanding loans had been provided to more than 13 million individuals and groups.</a:t>
            </a:r>
          </a:p>
          <a:p>
            <a:r>
              <a:rPr lang="en-US" dirty="0" smtClean="0"/>
              <a:t>In addition, more than US$19 billion had been mobilized in 45 million active deposit accounts.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Size of the Microfinance Industry</a:t>
            </a:r>
            <a:br>
              <a:rPr lang="en-US" dirty="0" smtClean="0"/>
            </a:br>
            <a:endParaRPr lang="en-US" dirty="0"/>
          </a:p>
        </p:txBody>
      </p:sp>
      <p:sp>
        <p:nvSpPr>
          <p:cNvPr id="3" name="Content Placeholder 2"/>
          <p:cNvSpPr>
            <a:spLocks noGrp="1"/>
          </p:cNvSpPr>
          <p:nvPr>
            <p:ph idx="1"/>
          </p:nvPr>
        </p:nvSpPr>
        <p:spPr/>
        <p:txBody>
          <a:bodyPr>
            <a:normAutofit/>
          </a:bodyPr>
          <a:lstStyle/>
          <a:p>
            <a:pPr>
              <a:buNone/>
            </a:pPr>
            <a:r>
              <a:rPr lang="en-US" dirty="0" smtClean="0"/>
              <a:t>	The general conclusions of the inventory were:</a:t>
            </a:r>
          </a:p>
          <a:p>
            <a:r>
              <a:rPr lang="en-US" dirty="0" smtClean="0"/>
              <a:t> Commercial and savings banks were responsible for the largest share of the outstanding loan balance and deposit balance.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Size of the Microfinance Industry</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t>Credit unions represented 11 percent of the total number of loans in the sample and 13 percent of the outstanding loan balance.</a:t>
            </a:r>
          </a:p>
          <a:p>
            <a:r>
              <a:rPr lang="en-US" dirty="0" smtClean="0"/>
              <a:t>NGOs made up more than half of the sample, but they accounted for only 9 percent of the total number of outstanding loans and 4 percent of the outstanding loan balance.</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Size of the Microfinance Industry</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t>Sources of funds to finance loan portfolios differed by type of institution. NGOs relied heavily on donor funding or concessional funds for the majority of their lending. Banks, savings banks, and credit unions funded their loan portfolios with client and member deposits and commercial loans.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Size of the Microfinance Industry</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t>NGOs offered the smallest loan sizes and relatively more social services than banks, savings banks, or credit unions.</a:t>
            </a:r>
          </a:p>
          <a:p>
            <a:r>
              <a:rPr lang="en-US" dirty="0" smtClean="0"/>
              <a:t>Credit unions and banks are leaders in serving large numbers of clients with small deposit accounts.</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Size of the Microfinance Industry</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t>The study also found that basic accounting capacities and reporting varied widely among institutions, in many cases revealing an inability to report plausible cost and arrears data.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Size of the Microfinance Industry</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t>This shortcoming, notably among NGOs, highlights the need to place greater emphasis on financial monitoring and reporting using standardized practices (a primary purpose of this handbook).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Size of the Microfinance Industry</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t>Overall, the findings suggest that favorable macroeconomic conditions, managed growth, deposit mobilization, and cost control, in combination, are among the key factors that contribute to the success and sustainability of many microfinance institutions.</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Why is Microfinance Growing?</a:t>
            </a:r>
            <a:endParaRPr lang="en-US" b="1" dirty="0" smtClean="0"/>
          </a:p>
        </p:txBody>
      </p:sp>
      <p:sp>
        <p:nvSpPr>
          <p:cNvPr id="3" name="Content Placeholder 2"/>
          <p:cNvSpPr>
            <a:spLocks noGrp="1"/>
          </p:cNvSpPr>
          <p:nvPr>
            <p:ph idx="1"/>
          </p:nvPr>
        </p:nvSpPr>
        <p:spPr/>
        <p:txBody>
          <a:bodyPr>
            <a:normAutofit lnSpcReduction="10000"/>
          </a:bodyPr>
          <a:lstStyle/>
          <a:p>
            <a:pPr>
              <a:buNone/>
            </a:pPr>
            <a:r>
              <a:rPr lang="en-US" dirty="0" smtClean="0"/>
              <a:t>	Microfinance is growing for several reasons: </a:t>
            </a:r>
          </a:p>
          <a:p>
            <a:pPr>
              <a:buNone/>
            </a:pPr>
            <a:r>
              <a:rPr lang="en-US" dirty="0" smtClean="0"/>
              <a:t>	1. The promise of reaching the poor. Microfinance activities can support income generation for enterprises operated by low-income households.</a:t>
            </a:r>
          </a:p>
          <a:p>
            <a:r>
              <a:rPr lang="en-US" dirty="0" smtClean="0"/>
              <a:t>2. The promise of financial sustainability. Microfinance activities can help to build financially self-sufficient, subsidy-free, often locally managed institutions.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Why is Microfinance Growing?</a:t>
            </a:r>
            <a:endParaRPr lang="en-US" b="1" dirty="0" smtClean="0"/>
          </a:p>
        </p:txBody>
      </p:sp>
      <p:sp>
        <p:nvSpPr>
          <p:cNvPr id="3" name="Content Placeholder 2"/>
          <p:cNvSpPr>
            <a:spLocks noGrp="1"/>
          </p:cNvSpPr>
          <p:nvPr>
            <p:ph idx="1"/>
          </p:nvPr>
        </p:nvSpPr>
        <p:spPr/>
        <p:txBody>
          <a:bodyPr>
            <a:normAutofit/>
          </a:bodyPr>
          <a:lstStyle/>
          <a:p>
            <a:r>
              <a:rPr lang="en-US" dirty="0" smtClean="0"/>
              <a:t>3. The potential to build on traditional systems. Microfinance activities sometimes mimic traditional systems (such as rotating savings and credit associations).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Why is Microfinance Growing?</a:t>
            </a:r>
            <a:endParaRPr lang="en-US" b="1" dirty="0" smtClean="0"/>
          </a:p>
        </p:txBody>
      </p:sp>
      <p:sp>
        <p:nvSpPr>
          <p:cNvPr id="3" name="Content Placeholder 2"/>
          <p:cNvSpPr>
            <a:spLocks noGrp="1"/>
          </p:cNvSpPr>
          <p:nvPr>
            <p:ph idx="1"/>
          </p:nvPr>
        </p:nvSpPr>
        <p:spPr/>
        <p:txBody>
          <a:bodyPr>
            <a:normAutofit/>
          </a:bodyPr>
          <a:lstStyle/>
          <a:p>
            <a:r>
              <a:rPr lang="en-US" dirty="0" smtClean="0"/>
              <a:t>They provide the same services in similar ways, but with greater flexibility, at a more affordable price to microenterprises and on a more sustainable basis. This can make microfinance services very attractive to a large number of low-income clients.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Why is Microfinance Growing?</a:t>
            </a:r>
            <a:endParaRPr lang="en-US" b="1" dirty="0" smtClean="0"/>
          </a:p>
        </p:txBody>
      </p:sp>
      <p:sp>
        <p:nvSpPr>
          <p:cNvPr id="3" name="Content Placeholder 2"/>
          <p:cNvSpPr>
            <a:spLocks noGrp="1"/>
          </p:cNvSpPr>
          <p:nvPr>
            <p:ph idx="1"/>
          </p:nvPr>
        </p:nvSpPr>
        <p:spPr/>
        <p:txBody>
          <a:bodyPr>
            <a:normAutofit/>
          </a:bodyPr>
          <a:lstStyle/>
          <a:p>
            <a:r>
              <a:rPr lang="en-US" dirty="0" smtClean="0"/>
              <a:t>4. The contribution of microfinance to strengthening and expanding existing formal financial systems. Microfinance activities can strengthen existing formal financial institutions, </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Why is Microfinance Growing?</a:t>
            </a:r>
            <a:endParaRPr lang="en-US" b="1" dirty="0" smtClean="0"/>
          </a:p>
        </p:txBody>
      </p:sp>
      <p:sp>
        <p:nvSpPr>
          <p:cNvPr id="3" name="Content Placeholder 2"/>
          <p:cNvSpPr>
            <a:spLocks noGrp="1"/>
          </p:cNvSpPr>
          <p:nvPr>
            <p:ph idx="1"/>
          </p:nvPr>
        </p:nvSpPr>
        <p:spPr/>
        <p:txBody>
          <a:bodyPr>
            <a:normAutofit/>
          </a:bodyPr>
          <a:lstStyle/>
          <a:p>
            <a:r>
              <a:rPr lang="en-US" dirty="0" smtClean="0"/>
              <a:t>such as savings and loan cooperatives, credit union networks, commercial banks, and even state-run financial institutions, by expanding their markets for both savings and credit—and, potentially, their profitability.</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Why is Microfinance Growing?</a:t>
            </a:r>
            <a:endParaRPr lang="en-US" b="1" dirty="0" smtClean="0"/>
          </a:p>
        </p:txBody>
      </p:sp>
      <p:sp>
        <p:nvSpPr>
          <p:cNvPr id="3" name="Content Placeholder 2"/>
          <p:cNvSpPr>
            <a:spLocks noGrp="1"/>
          </p:cNvSpPr>
          <p:nvPr>
            <p:ph idx="1"/>
          </p:nvPr>
        </p:nvSpPr>
        <p:spPr/>
        <p:txBody>
          <a:bodyPr>
            <a:normAutofit/>
          </a:bodyPr>
          <a:lstStyle/>
          <a:p>
            <a:r>
              <a:rPr lang="en-US" dirty="0" smtClean="0"/>
              <a:t>5. The growing number of success stories. There is an increasing number of well-documented, innovative success stories in settings as diverse as rural Bangladesh, urban Bolivia, and rural Mali. </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Why is Microfinance Growing?</a:t>
            </a:r>
            <a:endParaRPr lang="en-US" b="1" dirty="0" smtClean="0"/>
          </a:p>
        </p:txBody>
      </p:sp>
      <p:sp>
        <p:nvSpPr>
          <p:cNvPr id="3" name="Content Placeholder 2"/>
          <p:cNvSpPr>
            <a:spLocks noGrp="1"/>
          </p:cNvSpPr>
          <p:nvPr>
            <p:ph idx="1"/>
          </p:nvPr>
        </p:nvSpPr>
        <p:spPr/>
        <p:txBody>
          <a:bodyPr>
            <a:normAutofit/>
          </a:bodyPr>
          <a:lstStyle/>
          <a:p>
            <a:r>
              <a:rPr lang="en-US" dirty="0" smtClean="0"/>
              <a:t>This is in stark contrast to the records of state-run specialized financial institutions, which have received large amounts of funding over the past few decades but have failed in terms of both financial sustainability and outreach to the poor.</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Why is Microfinance Growing?</a:t>
            </a:r>
            <a:endParaRPr lang="en-US" b="1" dirty="0" smtClean="0"/>
          </a:p>
        </p:txBody>
      </p:sp>
      <p:sp>
        <p:nvSpPr>
          <p:cNvPr id="3" name="Content Placeholder 2"/>
          <p:cNvSpPr>
            <a:spLocks noGrp="1"/>
          </p:cNvSpPr>
          <p:nvPr>
            <p:ph idx="1"/>
          </p:nvPr>
        </p:nvSpPr>
        <p:spPr/>
        <p:txBody>
          <a:bodyPr>
            <a:normAutofit/>
          </a:bodyPr>
          <a:lstStyle/>
          <a:p>
            <a:r>
              <a:rPr lang="en-US" dirty="0" smtClean="0"/>
              <a:t>6. The availability of better financial products as a result of experimentation and innovation. The innovations that have shown the most promise are solving the problem of lack of collateral by using group-based and character-based approaches; </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Why is Microfinance Growing?</a:t>
            </a:r>
            <a:endParaRPr lang="en-US" b="1" dirty="0" smtClean="0"/>
          </a:p>
        </p:txBody>
      </p:sp>
      <p:sp>
        <p:nvSpPr>
          <p:cNvPr id="3" name="Content Placeholder 2"/>
          <p:cNvSpPr>
            <a:spLocks noGrp="1"/>
          </p:cNvSpPr>
          <p:nvPr>
            <p:ph idx="1"/>
          </p:nvPr>
        </p:nvSpPr>
        <p:spPr/>
        <p:txBody>
          <a:bodyPr>
            <a:normAutofit/>
          </a:bodyPr>
          <a:lstStyle/>
          <a:p>
            <a:r>
              <a:rPr lang="en-US" dirty="0" smtClean="0"/>
              <a:t>solving problems of repayment discipline through high frequency of repayment collection, the use of social and peer pressure, and the promise of higher repeat loans; </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Why is Microfinance Growing?</a:t>
            </a:r>
            <a:endParaRPr lang="en-US" b="1" dirty="0" smtClean="0"/>
          </a:p>
        </p:txBody>
      </p:sp>
      <p:sp>
        <p:nvSpPr>
          <p:cNvPr id="3" name="Content Placeholder 2"/>
          <p:cNvSpPr>
            <a:spLocks noGrp="1"/>
          </p:cNvSpPr>
          <p:nvPr>
            <p:ph idx="1"/>
          </p:nvPr>
        </p:nvSpPr>
        <p:spPr/>
        <p:txBody>
          <a:bodyPr>
            <a:normAutofit/>
          </a:bodyPr>
          <a:lstStyle/>
          <a:p>
            <a:r>
              <a:rPr lang="en-US" dirty="0" smtClean="0"/>
              <a:t>solving problems of transaction costs by moving some of these costs down to the group level and by increasing outreach; designing staff incentives to achieve greater outreach and high loan repayment; and providing savings services that meet the needs of small savers.</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Are the Risks of Microfinance?</a:t>
            </a:r>
            <a:endParaRPr lang="en-US" b="1" dirty="0"/>
          </a:p>
        </p:txBody>
      </p:sp>
      <p:sp>
        <p:nvSpPr>
          <p:cNvPr id="3" name="Content Placeholder 2"/>
          <p:cNvSpPr>
            <a:spLocks noGrp="1"/>
          </p:cNvSpPr>
          <p:nvPr>
            <p:ph idx="1"/>
          </p:nvPr>
        </p:nvSpPr>
        <p:spPr/>
        <p:txBody>
          <a:bodyPr>
            <a:normAutofit/>
          </a:bodyPr>
          <a:lstStyle/>
          <a:p>
            <a:r>
              <a:rPr lang="en-US" dirty="0" smtClean="0"/>
              <a:t>Sound </a:t>
            </a:r>
            <a:r>
              <a:rPr lang="en-US" dirty="0"/>
              <a:t>microfinance activities based on best practices </a:t>
            </a:r>
            <a:r>
              <a:rPr lang="en-US" dirty="0" smtClean="0"/>
              <a:t>play a </a:t>
            </a:r>
            <a:r>
              <a:rPr lang="en-US" dirty="0"/>
              <a:t>decisive role in providing the poor with access to </a:t>
            </a:r>
            <a:r>
              <a:rPr lang="en-US" dirty="0" smtClean="0"/>
              <a:t>financial services </a:t>
            </a:r>
            <a:r>
              <a:rPr lang="en-US" dirty="0"/>
              <a:t>through sustainable institutions. </a:t>
            </a:r>
            <a:r>
              <a:rPr lang="en-US" dirty="0" smtClean="0"/>
              <a:t>However, there </a:t>
            </a:r>
            <a:r>
              <a:rPr lang="en-US" dirty="0"/>
              <a:t>have been many more failures than successes:</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Are the Risks of Microfinance?</a:t>
            </a:r>
            <a:endParaRPr lang="en-US" b="1" dirty="0"/>
          </a:p>
        </p:txBody>
      </p:sp>
      <p:sp>
        <p:nvSpPr>
          <p:cNvPr id="3" name="Content Placeholder 2"/>
          <p:cNvSpPr>
            <a:spLocks noGrp="1"/>
          </p:cNvSpPr>
          <p:nvPr>
            <p:ph idx="1"/>
          </p:nvPr>
        </p:nvSpPr>
        <p:spPr/>
        <p:txBody>
          <a:bodyPr>
            <a:normAutofit/>
          </a:bodyPr>
          <a:lstStyle/>
          <a:p>
            <a:r>
              <a:rPr lang="en-US" dirty="0" smtClean="0"/>
              <a:t>Some MFIs target a segment of the population that has no access to business opportunities because of lack of markets, inputs, and demand. Productive credit is of no use to such people without other inputs.</a:t>
            </a:r>
          </a:p>
          <a:p>
            <a:r>
              <a:rPr lang="en-US" dirty="0" smtClean="0"/>
              <a:t> Many MFIs never reach either the minimal scale or the efficiency necessary to cover costs.</a:t>
            </a:r>
          </a:p>
          <a:p>
            <a:pPr>
              <a:buNone/>
            </a:pP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Are the Risks of Microfinance?</a:t>
            </a:r>
            <a:endParaRPr lang="en-US" b="1" dirty="0"/>
          </a:p>
        </p:txBody>
      </p:sp>
      <p:sp>
        <p:nvSpPr>
          <p:cNvPr id="3" name="Content Placeholder 2"/>
          <p:cNvSpPr>
            <a:spLocks noGrp="1"/>
          </p:cNvSpPr>
          <p:nvPr>
            <p:ph idx="1"/>
          </p:nvPr>
        </p:nvSpPr>
        <p:spPr/>
        <p:txBody>
          <a:bodyPr>
            <a:normAutofit/>
          </a:bodyPr>
          <a:lstStyle/>
          <a:p>
            <a:r>
              <a:rPr lang="en-US" dirty="0" smtClean="0"/>
              <a:t>Many MFIs face non supportive policy frameworks and daunting physical, social, and economic challenges.</a:t>
            </a:r>
          </a:p>
          <a:p>
            <a:r>
              <a:rPr lang="en-US" dirty="0" smtClean="0"/>
              <a:t>Some MFIs fail to manage their funds adequately enough to meet future cash needs and, as a result, they confront a liquidity problem.</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Are the Risks of Microfinance?</a:t>
            </a:r>
            <a:endParaRPr lang="en-US" b="1" dirty="0"/>
          </a:p>
        </p:txBody>
      </p:sp>
      <p:sp>
        <p:nvSpPr>
          <p:cNvPr id="3" name="Content Placeholder 2"/>
          <p:cNvSpPr>
            <a:spLocks noGrp="1"/>
          </p:cNvSpPr>
          <p:nvPr>
            <p:ph idx="1"/>
          </p:nvPr>
        </p:nvSpPr>
        <p:spPr/>
        <p:txBody>
          <a:bodyPr>
            <a:normAutofit/>
          </a:bodyPr>
          <a:lstStyle/>
          <a:p>
            <a:r>
              <a:rPr lang="en-US" dirty="0" smtClean="0"/>
              <a:t>Others develop neither the financial management systems nor the skills required to run a successful operation.</a:t>
            </a:r>
          </a:p>
          <a:p>
            <a:r>
              <a:rPr lang="en-US" dirty="0" smtClean="0"/>
              <a:t>Replication of successful models has at times proved difficult, due to differences in social contexts and lack of local adaptation.</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Are the Risks of Microfinance?</a:t>
            </a:r>
            <a:endParaRPr lang="en-US" b="1" dirty="0"/>
          </a:p>
        </p:txBody>
      </p:sp>
      <p:sp>
        <p:nvSpPr>
          <p:cNvPr id="3" name="Content Placeholder 2"/>
          <p:cNvSpPr>
            <a:spLocks noGrp="1"/>
          </p:cNvSpPr>
          <p:nvPr>
            <p:ph idx="1"/>
          </p:nvPr>
        </p:nvSpPr>
        <p:spPr/>
        <p:txBody>
          <a:bodyPr>
            <a:normAutofit/>
          </a:bodyPr>
          <a:lstStyle/>
          <a:p>
            <a:r>
              <a:rPr lang="en-US" dirty="0" smtClean="0"/>
              <a:t>Ultimately, most of the dilemmas and problems encountered in microfinance have to do with how clear the organization is about its principal goals. Does an MFI provide microfinance to lighten the heavy burdens of poverty?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Are the Risks of Microfinance?</a:t>
            </a:r>
            <a:endParaRPr lang="en-US" b="1" dirty="0"/>
          </a:p>
        </p:txBody>
      </p:sp>
      <p:sp>
        <p:nvSpPr>
          <p:cNvPr id="3" name="Content Placeholder 2"/>
          <p:cNvSpPr>
            <a:spLocks noGrp="1"/>
          </p:cNvSpPr>
          <p:nvPr>
            <p:ph idx="1"/>
          </p:nvPr>
        </p:nvSpPr>
        <p:spPr/>
        <p:txBody>
          <a:bodyPr>
            <a:normAutofit/>
          </a:bodyPr>
          <a:lstStyle/>
          <a:p>
            <a:r>
              <a:rPr lang="en-US" dirty="0" smtClean="0"/>
              <a:t>Or to encourage economic growth? Or to help poor women develop confidence and become empowered within their families? And so on. </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Are the Risks of Microfinance?</a:t>
            </a:r>
            <a:endParaRPr lang="en-US" b="1" dirty="0"/>
          </a:p>
        </p:txBody>
      </p:sp>
      <p:sp>
        <p:nvSpPr>
          <p:cNvPr id="3" name="Content Placeholder 2"/>
          <p:cNvSpPr>
            <a:spLocks noGrp="1"/>
          </p:cNvSpPr>
          <p:nvPr>
            <p:ph idx="1"/>
          </p:nvPr>
        </p:nvSpPr>
        <p:spPr/>
        <p:txBody>
          <a:bodyPr>
            <a:normAutofit/>
          </a:bodyPr>
          <a:lstStyle/>
          <a:p>
            <a:r>
              <a:rPr lang="en-US" dirty="0" smtClean="0"/>
              <a:t>In a sense, goals are a matter of choice; and in development, an organization can choose one or many goals—provided its constituents, governance structure, and funding are all in line with those goals.</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Are the Risks of Microfinance?</a:t>
            </a:r>
            <a:endParaRPr lang="en-US" b="1" dirty="0"/>
          </a:p>
        </p:txBody>
      </p:sp>
      <p:sp>
        <p:nvSpPr>
          <p:cNvPr id="3" name="Content Placeholder 2"/>
          <p:cNvSpPr>
            <a:spLocks noGrp="1"/>
          </p:cNvSpPr>
          <p:nvPr>
            <p:ph idx="1"/>
          </p:nvPr>
        </p:nvSpPr>
        <p:spPr/>
        <p:txBody>
          <a:bodyPr>
            <a:normAutofit/>
          </a:bodyPr>
          <a:lstStyle/>
          <a:p>
            <a:r>
              <a:rPr lang="en-US" dirty="0" smtClean="0"/>
              <a:t>In a sense, goals are a matter of choice; and in development, an organization can choose one or many goals—provided its constituents, governance structure, and funding are all in line with those goals.</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Evidence: Real Companies, Real Cases</a:t>
            </a:r>
            <a:endParaRPr lang="en-US" b="1" dirty="0"/>
          </a:p>
        </p:txBody>
      </p:sp>
      <p:sp>
        <p:nvSpPr>
          <p:cNvPr id="3" name="Content Placeholder 2"/>
          <p:cNvSpPr>
            <a:spLocks noGrp="1"/>
          </p:cNvSpPr>
          <p:nvPr>
            <p:ph idx="1"/>
          </p:nvPr>
        </p:nvSpPr>
        <p:spPr/>
        <p:txBody>
          <a:bodyPr>
            <a:normAutofit/>
          </a:bodyPr>
          <a:lstStyle/>
          <a:p>
            <a:r>
              <a:rPr lang="en-US" dirty="0" smtClean="0"/>
              <a:t>At </a:t>
            </a:r>
            <a:r>
              <a:rPr lang="en-US" dirty="0"/>
              <a:t>the heart of the </a:t>
            </a:r>
            <a:r>
              <a:rPr lang="en-US" dirty="0" smtClean="0"/>
              <a:t>course </a:t>
            </a:r>
            <a:r>
              <a:rPr lang="en-US" dirty="0"/>
              <a:t>are case studies researched and written by </a:t>
            </a:r>
            <a:r>
              <a:rPr lang="en-US" dirty="0" smtClean="0"/>
              <a:t>members of </a:t>
            </a:r>
            <a:r>
              <a:rPr lang="en-US" dirty="0"/>
              <a:t>the inclusive finance team from the Center for Financial Inclusion </a:t>
            </a:r>
            <a:r>
              <a:rPr lang="en-US" dirty="0" smtClean="0"/>
              <a:t>at ACCION</a:t>
            </a:r>
            <a:r>
              <a:rPr lang="en-US" dirty="0"/>
              <a:t>, a group dedicated to industry development.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Evidence: Real Companies, Real Cases</a:t>
            </a:r>
            <a:endParaRPr lang="en-US" b="1" dirty="0"/>
          </a:p>
        </p:txBody>
      </p:sp>
      <p:sp>
        <p:nvSpPr>
          <p:cNvPr id="3" name="Content Placeholder 2"/>
          <p:cNvSpPr>
            <a:spLocks noGrp="1"/>
          </p:cNvSpPr>
          <p:nvPr>
            <p:ph idx="1"/>
          </p:nvPr>
        </p:nvSpPr>
        <p:spPr/>
        <p:txBody>
          <a:bodyPr>
            <a:normAutofit/>
          </a:bodyPr>
          <a:lstStyle/>
          <a:p>
            <a:r>
              <a:rPr lang="en-US" dirty="0" smtClean="0"/>
              <a:t>Center for Financial Inclusion at ACCION identified 16 examples from across the globe in which private companies are contributing to financial inclusion in significant or innovative ways. </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Evidence: Real Companies, Real Cases</a:t>
            </a:r>
            <a:endParaRPr lang="en-US" b="1" dirty="0"/>
          </a:p>
        </p:txBody>
      </p:sp>
      <p:sp>
        <p:nvSpPr>
          <p:cNvPr id="3" name="Content Placeholder 2"/>
          <p:cNvSpPr>
            <a:spLocks noGrp="1"/>
          </p:cNvSpPr>
          <p:nvPr>
            <p:ph idx="1"/>
          </p:nvPr>
        </p:nvSpPr>
        <p:spPr/>
        <p:txBody>
          <a:bodyPr>
            <a:normAutofit/>
          </a:bodyPr>
          <a:lstStyle/>
          <a:p>
            <a:r>
              <a:rPr lang="en-US" dirty="0" smtClean="0"/>
              <a:t>The companies in the cases range from well-known multinationals (Citibank) to important local companies (Equity Bank of Kenya). </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Evidence: Real Companies, Real Cases</a:t>
            </a:r>
            <a:endParaRPr lang="en-US" b="1" dirty="0"/>
          </a:p>
        </p:txBody>
      </p:sp>
      <p:sp>
        <p:nvSpPr>
          <p:cNvPr id="3" name="Content Placeholder 2"/>
          <p:cNvSpPr>
            <a:spLocks noGrp="1"/>
          </p:cNvSpPr>
          <p:nvPr>
            <p:ph idx="1"/>
          </p:nvPr>
        </p:nvSpPr>
        <p:spPr/>
        <p:txBody>
          <a:bodyPr>
            <a:normAutofit/>
          </a:bodyPr>
          <a:lstStyle/>
          <a:p>
            <a:r>
              <a:rPr lang="en-US" dirty="0"/>
              <a:t>The company cases bring the opportunities and challenges of </a:t>
            </a:r>
            <a:r>
              <a:rPr lang="en-US" dirty="0" smtClean="0"/>
              <a:t>inclusive finance </a:t>
            </a:r>
            <a:r>
              <a:rPr lang="en-US" dirty="0"/>
              <a:t>to life. They recount the motivations that led companies into </a:t>
            </a:r>
            <a:r>
              <a:rPr lang="en-US" dirty="0" smtClean="0"/>
              <a:t>inclusive finance</a:t>
            </a:r>
            <a:r>
              <a:rPr lang="en-US" dirty="0"/>
              <a:t>, the opportunities and obstacles they saw, and the results </a:t>
            </a:r>
            <a:r>
              <a:rPr lang="en-US" dirty="0" smtClean="0"/>
              <a:t>they have </a:t>
            </a:r>
            <a:r>
              <a:rPr lang="en-US" dirty="0"/>
              <a:t>experienced so far.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Evidence: Real Companies, Real Cases</a:t>
            </a:r>
            <a:endParaRPr lang="en-US" b="1" dirty="0"/>
          </a:p>
        </p:txBody>
      </p:sp>
      <p:sp>
        <p:nvSpPr>
          <p:cNvPr id="3" name="Content Placeholder 2"/>
          <p:cNvSpPr>
            <a:spLocks noGrp="1"/>
          </p:cNvSpPr>
          <p:nvPr>
            <p:ph idx="1"/>
          </p:nvPr>
        </p:nvSpPr>
        <p:spPr/>
        <p:txBody>
          <a:bodyPr>
            <a:normAutofit/>
          </a:bodyPr>
          <a:lstStyle/>
          <a:p>
            <a:r>
              <a:rPr lang="en-US" dirty="0" smtClean="0"/>
              <a:t>The cases are chosen on three qualities: demonstrating scale, profitability, replication, and impact on clients. Not every company scores well on all of these dimensions, but all cases have at least some important elements of success. </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Evidence: Real Companies, Real Cases</a:t>
            </a:r>
            <a:endParaRPr lang="en-US" b="1" dirty="0"/>
          </a:p>
        </p:txBody>
      </p:sp>
      <p:sp>
        <p:nvSpPr>
          <p:cNvPr id="3" name="Content Placeholder 2"/>
          <p:cNvSpPr>
            <a:spLocks noGrp="1"/>
          </p:cNvSpPr>
          <p:nvPr>
            <p:ph idx="1"/>
          </p:nvPr>
        </p:nvSpPr>
        <p:spPr/>
        <p:txBody>
          <a:bodyPr>
            <a:normAutofit/>
          </a:bodyPr>
          <a:lstStyle/>
          <a:p>
            <a:r>
              <a:rPr lang="en-US" dirty="0" smtClean="0"/>
              <a:t>Several cases presented in this project have been written about before, usually to describe or highlight specific innovations. In this course we seek rather to understand why and how major corporations approached the opportunity.</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Evidence: Real Companies, Real Cases</a:t>
            </a:r>
            <a:endParaRPr lang="en-US" b="1" dirty="0"/>
          </a:p>
        </p:txBody>
      </p:sp>
      <p:sp>
        <p:nvSpPr>
          <p:cNvPr id="3" name="Content Placeholder 2"/>
          <p:cNvSpPr>
            <a:spLocks noGrp="1"/>
          </p:cNvSpPr>
          <p:nvPr>
            <p:ph idx="1"/>
          </p:nvPr>
        </p:nvSpPr>
        <p:spPr/>
        <p:txBody>
          <a:bodyPr>
            <a:normAutofit/>
          </a:bodyPr>
          <a:lstStyle/>
          <a:p>
            <a:r>
              <a:rPr lang="en-US" dirty="0"/>
              <a:t>A few of the cases stand out for me with compelling messages. </a:t>
            </a:r>
            <a:r>
              <a:rPr lang="en-US" dirty="0" err="1"/>
              <a:t>Banco</a:t>
            </a:r>
            <a:r>
              <a:rPr lang="en-US" dirty="0"/>
              <a:t> </a:t>
            </a:r>
            <a:r>
              <a:rPr lang="en-US" dirty="0" smtClean="0"/>
              <a:t>Azteca built </a:t>
            </a:r>
            <a:r>
              <a:rPr lang="en-US" dirty="0"/>
              <a:t>a financial-services empire serving 8 million borrowers in five years. </a:t>
            </a:r>
            <a:r>
              <a:rPr lang="en-US" dirty="0" smtClean="0"/>
              <a:t>This case </a:t>
            </a:r>
            <a:r>
              <a:rPr lang="en-US" dirty="0"/>
              <a:t>highlights the potential of retailers to alter the shape of the financial </a:t>
            </a:r>
            <a:r>
              <a:rPr lang="en-US" dirty="0" smtClean="0"/>
              <a:t>industry. It </a:t>
            </a:r>
            <a:r>
              <a:rPr lang="en-US" dirty="0"/>
              <a:t>is a wake-up call to everyone who thinks of scale in terms of </a:t>
            </a:r>
            <a:r>
              <a:rPr lang="en-US" dirty="0" smtClean="0"/>
              <a:t>thousands rather </a:t>
            </a:r>
            <a:r>
              <a:rPr lang="en-US" dirty="0"/>
              <a:t>than millions of clients.</a:t>
            </a:r>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Evidence: Real Companies, Real Cases</a:t>
            </a:r>
            <a:endParaRPr lang="en-US" b="1" dirty="0"/>
          </a:p>
        </p:txBody>
      </p:sp>
      <p:sp>
        <p:nvSpPr>
          <p:cNvPr id="3" name="Content Placeholder 2"/>
          <p:cNvSpPr>
            <a:spLocks noGrp="1"/>
          </p:cNvSpPr>
          <p:nvPr>
            <p:ph idx="1"/>
          </p:nvPr>
        </p:nvSpPr>
        <p:spPr/>
        <p:txBody>
          <a:bodyPr>
            <a:normAutofit/>
          </a:bodyPr>
          <a:lstStyle/>
          <a:p>
            <a:r>
              <a:rPr lang="en-US" dirty="0" smtClean="0"/>
              <a:t>The case of Sequoia Capital India and SKS Microfinance helps us understand how hard-nosed investors evaluate the growth prospects of a leading microfinance institution. Sequoia bet on Google before it showed profits; time will tell whether it showed similar market acumen to bet on SKS when it had only just crossed the profitability line.</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Evidence: Real Companies, Real Cases</a:t>
            </a:r>
            <a:endParaRPr lang="en-US" b="1" dirty="0"/>
          </a:p>
        </p:txBody>
      </p:sp>
      <p:sp>
        <p:nvSpPr>
          <p:cNvPr id="3" name="Content Placeholder 2"/>
          <p:cNvSpPr>
            <a:spLocks noGrp="1"/>
          </p:cNvSpPr>
          <p:nvPr>
            <p:ph idx="1"/>
          </p:nvPr>
        </p:nvSpPr>
        <p:spPr/>
        <p:txBody>
          <a:bodyPr>
            <a:normAutofit/>
          </a:bodyPr>
          <a:lstStyle/>
          <a:p>
            <a:r>
              <a:rPr lang="en-US" dirty="0" smtClean="0"/>
              <a:t>A favorite </a:t>
            </a:r>
            <a:r>
              <a:rPr lang="en-US" dirty="0"/>
              <a:t>case of mine is that of Equity Bank in Kenya, which created </a:t>
            </a:r>
            <a:r>
              <a:rPr lang="en-US" dirty="0" smtClean="0"/>
              <a:t>a set </a:t>
            </a:r>
            <a:r>
              <a:rPr lang="en-US" dirty="0"/>
              <a:t>of education-linked products that support low-income students, their </a:t>
            </a:r>
            <a:r>
              <a:rPr lang="en-US" dirty="0" smtClean="0"/>
              <a:t>families, teachers</a:t>
            </a:r>
            <a:r>
              <a:rPr lang="en-US" dirty="0"/>
              <a:t>, and schools. Equity found a way to help Kenyans meet a </a:t>
            </a:r>
            <a:r>
              <a:rPr lang="en-US" dirty="0" smtClean="0"/>
              <a:t>deeply meaningful </a:t>
            </a:r>
            <a:r>
              <a:rPr lang="en-US" dirty="0"/>
              <a:t>social need through profit-earning services, a wonderful </a:t>
            </a:r>
            <a:r>
              <a:rPr lang="en-US" dirty="0" smtClean="0"/>
              <a:t>example of </a:t>
            </a:r>
            <a:r>
              <a:rPr lang="en-US" dirty="0"/>
              <a:t>proactive social </a:t>
            </a:r>
            <a:r>
              <a:rPr lang="en-US" dirty="0" smtClean="0"/>
              <a:t>responsibility.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Evidence: Real Companies, Real Cases</a:t>
            </a:r>
            <a:endParaRPr lang="en-US" b="1" dirty="0"/>
          </a:p>
        </p:txBody>
      </p:sp>
      <p:sp>
        <p:nvSpPr>
          <p:cNvPr id="3" name="Content Placeholder 2"/>
          <p:cNvSpPr>
            <a:spLocks noGrp="1"/>
          </p:cNvSpPr>
          <p:nvPr>
            <p:ph idx="1"/>
          </p:nvPr>
        </p:nvSpPr>
        <p:spPr/>
        <p:txBody>
          <a:bodyPr>
            <a:normAutofit/>
          </a:bodyPr>
          <a:lstStyle/>
          <a:p>
            <a:r>
              <a:rPr lang="en-US" dirty="0" smtClean="0"/>
              <a:t>The time is ripe for a massive move by the private sector to tackle inclusive finance. Technology holds out the promise of cutting through cost and infrastructure barriers that until recently appeared insurmountable. </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Evidence: Real Companies, Real Cases</a:t>
            </a:r>
            <a:endParaRPr lang="en-US" b="1" dirty="0"/>
          </a:p>
        </p:txBody>
      </p:sp>
      <p:sp>
        <p:nvSpPr>
          <p:cNvPr id="3" name="Content Placeholder 2"/>
          <p:cNvSpPr>
            <a:spLocks noGrp="1"/>
          </p:cNvSpPr>
          <p:nvPr>
            <p:ph idx="1"/>
          </p:nvPr>
        </p:nvSpPr>
        <p:spPr/>
        <p:txBody>
          <a:bodyPr>
            <a:normAutofit/>
          </a:bodyPr>
          <a:lstStyle/>
          <a:p>
            <a:r>
              <a:rPr lang="en-US" dirty="0" smtClean="0"/>
              <a:t>Economic growth is putting more money in the hands of low-income people, making it obvious that this market constitutes a substantial opportunity. If the private sector responds, the next decade may well see the contest for the inclusive finance market largely fought and won.</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Summary</a:t>
            </a:r>
            <a:endParaRPr lang="en-US" b="1" dirty="0"/>
          </a:p>
        </p:txBody>
      </p:sp>
      <p:sp>
        <p:nvSpPr>
          <p:cNvPr id="3" name="Content Placeholder 2"/>
          <p:cNvSpPr>
            <a:spLocks noGrp="1"/>
          </p:cNvSpPr>
          <p:nvPr>
            <p:ph idx="1"/>
          </p:nvPr>
        </p:nvSpPr>
        <p:spPr/>
        <p:txBody>
          <a:bodyPr>
            <a:normAutofit/>
          </a:bodyPr>
          <a:lstStyle/>
          <a:p>
            <a:r>
              <a:rPr lang="en-US" b="1" dirty="0" smtClean="0"/>
              <a:t>Size of the Microfinance Industry</a:t>
            </a:r>
          </a:p>
          <a:p>
            <a:r>
              <a:rPr lang="en-US" b="1" dirty="0" smtClean="0"/>
              <a:t>Why is Microfinance Growing?</a:t>
            </a:r>
          </a:p>
          <a:p>
            <a:r>
              <a:rPr lang="en-US" b="1" smtClean="0"/>
              <a:t>What Are the Risks of Microfinance?</a:t>
            </a:r>
            <a:r>
              <a:rPr lang="en-US" b="1" dirty="0" smtClean="0"/>
              <a:t/>
            </a:r>
            <a:br>
              <a:rPr lang="en-US" b="1" dirty="0" smtClean="0"/>
            </a:br>
            <a:endParaRPr lang="en-US" b="1"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TotalTime>
  <Words>1727</Words>
  <Application>Microsoft Office PowerPoint</Application>
  <PresentationFormat>On-screen Show (4:3)</PresentationFormat>
  <Paragraphs>96</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Summary of Last Lecture</vt:lpstr>
      <vt:lpstr>Size, Risk &amp; Growth in the Microfinance Industry</vt:lpstr>
      <vt:lpstr>Size of the Microfinance Industry </vt:lpstr>
      <vt:lpstr>Size of the Microfinance Industry </vt:lpstr>
      <vt:lpstr>Size of the Microfinance Industry </vt:lpstr>
      <vt:lpstr>Size of the Microfinance Industry </vt:lpstr>
      <vt:lpstr>Size of the Microfinance Industry </vt:lpstr>
      <vt:lpstr>Size of the Microfinance Industry </vt:lpstr>
      <vt:lpstr>Size of the Microfinance Industry </vt:lpstr>
      <vt:lpstr>Size of the Microfinance Industry </vt:lpstr>
      <vt:lpstr>Size of the Microfinance Industry </vt:lpstr>
      <vt:lpstr>Size of the Microfinance Industry </vt:lpstr>
      <vt:lpstr>Why is Microfinance Growing?</vt:lpstr>
      <vt:lpstr>Why is Microfinance Growing?</vt:lpstr>
      <vt:lpstr>Why is Microfinance Growing?</vt:lpstr>
      <vt:lpstr>Why is Microfinance Growing?</vt:lpstr>
      <vt:lpstr>Why is Microfinance Growing?</vt:lpstr>
      <vt:lpstr>Why is Microfinance Growing?</vt:lpstr>
      <vt:lpstr>Why is Microfinance Growing?</vt:lpstr>
      <vt:lpstr>Why is Microfinance Growing?</vt:lpstr>
      <vt:lpstr>Why is Microfinance Growing?</vt:lpstr>
      <vt:lpstr>Why is Microfinance Growing?</vt:lpstr>
      <vt:lpstr>What Are the Risks of Microfinance?</vt:lpstr>
      <vt:lpstr>What Are the Risks of Microfinance?</vt:lpstr>
      <vt:lpstr>What Are the Risks of Microfinance?</vt:lpstr>
      <vt:lpstr>What Are the Risks of Microfinance?</vt:lpstr>
      <vt:lpstr>What Are the Risks of Microfinance?</vt:lpstr>
      <vt:lpstr>What Are the Risks of Microfinance?</vt:lpstr>
      <vt:lpstr>What Are the Risks of Microfinance?</vt:lpstr>
      <vt:lpstr>What Are the Risks of Microfinance?</vt:lpstr>
      <vt:lpstr>The Evidence: Real Companies, Real Cases</vt:lpstr>
      <vt:lpstr>The Evidence: Real Companies, Real Cases</vt:lpstr>
      <vt:lpstr>The Evidence: Real Companies, Real Cases</vt:lpstr>
      <vt:lpstr>The Evidence: Real Companies, Real Cases</vt:lpstr>
      <vt:lpstr>The Evidence: Real Companies, Real Cases</vt:lpstr>
      <vt:lpstr>The Evidence: Real Companies, Real Cases</vt:lpstr>
      <vt:lpstr>The Evidence: Real Companies, Real Cases</vt:lpstr>
      <vt:lpstr>The Evidence: Real Companies, Real Cases</vt:lpstr>
      <vt:lpstr>The Evidence: Real Companies, Real Cases</vt:lpstr>
      <vt:lpstr>The Evidence: Real Companies, Real Cases</vt:lpstr>
      <vt:lpstr>The Evidence: Real Companies, Real Cases</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Ammar</dc:creator>
  <cp:lastModifiedBy>Ammar</cp:lastModifiedBy>
  <cp:revision>15</cp:revision>
  <dcterms:created xsi:type="dcterms:W3CDTF">2014-06-23T15:26:40Z</dcterms:created>
  <dcterms:modified xsi:type="dcterms:W3CDTF">2014-06-23T15:46:57Z</dcterms:modified>
</cp:coreProperties>
</file>