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3" r:id="rId20"/>
    <p:sldId id="275" r:id="rId21"/>
    <p:sldId id="276" r:id="rId22"/>
    <p:sldId id="277" r:id="rId23"/>
    <p:sldId id="279" r:id="rId24"/>
    <p:sldId id="280" r:id="rId25"/>
    <p:sldId id="278" r:id="rId26"/>
    <p:sldId id="281" r:id="rId27"/>
    <p:sldId id="282" r:id="rId28"/>
    <p:sldId id="283" r:id="rId29"/>
    <p:sldId id="284" r:id="rId30"/>
    <p:sldId id="285" r:id="rId31"/>
    <p:sldId id="286" r:id="rId32"/>
    <p:sldId id="287" r:id="rId33"/>
    <p:sldId id="288" r:id="rId34"/>
    <p:sldId id="289" r:id="rId35"/>
    <p:sldId id="293" r:id="rId36"/>
    <p:sldId id="294" r:id="rId37"/>
    <p:sldId id="296" r:id="rId38"/>
    <p:sldId id="295" r:id="rId39"/>
    <p:sldId id="290" r:id="rId40"/>
    <p:sldId id="291"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DCB83E9-E660-4FBD-B67B-10C58E044A77}" type="datetimeFigureOut">
              <a:rPr lang="en-US" smtClean="0"/>
              <a:pPr/>
              <a:t>7/20/2014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CBA005-0653-410A-AA90-A6727329E04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DCB83E9-E660-4FBD-B67B-10C58E044A77}" type="datetimeFigureOut">
              <a:rPr lang="en-US" smtClean="0"/>
              <a:pPr/>
              <a:t>7/20/2014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CBA005-0653-410A-AA90-A6727329E04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DCB83E9-E660-4FBD-B67B-10C58E044A77}" type="datetimeFigureOut">
              <a:rPr lang="en-US" smtClean="0"/>
              <a:pPr/>
              <a:t>7/20/2014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CBA005-0653-410A-AA90-A6727329E04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DCB83E9-E660-4FBD-B67B-10C58E044A77}" type="datetimeFigureOut">
              <a:rPr lang="en-US" smtClean="0"/>
              <a:pPr/>
              <a:t>7/20/2014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CBA005-0653-410A-AA90-A6727329E04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DCB83E9-E660-4FBD-B67B-10C58E044A77}" type="datetimeFigureOut">
              <a:rPr lang="en-US" smtClean="0"/>
              <a:pPr/>
              <a:t>7/20/2014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CBA005-0653-410A-AA90-A6727329E04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DCB83E9-E660-4FBD-B67B-10C58E044A77}" type="datetimeFigureOut">
              <a:rPr lang="en-US" smtClean="0"/>
              <a:pPr/>
              <a:t>7/20/2014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CBA005-0653-410A-AA90-A6727329E04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CB83E9-E660-4FBD-B67B-10C58E044A77}" type="datetimeFigureOut">
              <a:rPr lang="en-US" smtClean="0"/>
              <a:pPr/>
              <a:t>7/20/2014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CBA005-0653-410A-AA90-A6727329E04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CB83E9-E660-4FBD-B67B-10C58E044A77}" type="datetimeFigureOut">
              <a:rPr lang="en-US" smtClean="0"/>
              <a:pPr/>
              <a:t>7/20/2014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CBA005-0653-410A-AA90-A6727329E04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CB83E9-E660-4FBD-B67B-10C58E044A77}" type="datetimeFigureOut">
              <a:rPr lang="en-US" smtClean="0"/>
              <a:pPr/>
              <a:t>7/20/2014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CBA005-0653-410A-AA90-A6727329E04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DCB83E9-E660-4FBD-B67B-10C58E044A77}" type="datetimeFigureOut">
              <a:rPr lang="en-US" smtClean="0"/>
              <a:pPr/>
              <a:t>7/20/2014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CBA005-0653-410A-AA90-A6727329E04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DCB83E9-E660-4FBD-B67B-10C58E044A77}" type="datetimeFigureOut">
              <a:rPr lang="en-US" smtClean="0"/>
              <a:pPr/>
              <a:t>7/20/2014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CBA005-0653-410A-AA90-A6727329E04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CB83E9-E660-4FBD-B67B-10C58E044A77}" type="datetimeFigureOut">
              <a:rPr lang="en-US" smtClean="0"/>
              <a:pPr/>
              <a:t>7/20/2014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CBA005-0653-410A-AA90-A6727329E04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Microfinance for Bankers and Investors</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the Last Lecture</a:t>
            </a:r>
            <a:endParaRPr lang="en-US" dirty="0"/>
          </a:p>
        </p:txBody>
      </p:sp>
      <p:sp>
        <p:nvSpPr>
          <p:cNvPr id="3" name="Content Placeholder 2"/>
          <p:cNvSpPr>
            <a:spLocks noGrp="1"/>
          </p:cNvSpPr>
          <p:nvPr>
            <p:ph idx="1"/>
          </p:nvPr>
        </p:nvSpPr>
        <p:spPr/>
        <p:txBody>
          <a:bodyPr/>
          <a:lstStyle/>
          <a:p>
            <a:r>
              <a:rPr lang="en-US" b="1" dirty="0" smtClean="0"/>
              <a:t>Securitization of Microfinance Portfolios</a:t>
            </a:r>
          </a:p>
          <a:p>
            <a:r>
              <a:rPr lang="en-US" b="1" dirty="0" smtClean="0"/>
              <a:t>Equity Investments</a:t>
            </a:r>
            <a:br>
              <a:rPr lang="en-US" b="1" dirty="0" smtClean="0"/>
            </a:br>
            <a:endParaRPr lang="en-US" dirty="0" smtClean="0"/>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Private Equity for Microfinance</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Most </a:t>
            </a:r>
            <a:r>
              <a:rPr lang="en-US" dirty="0"/>
              <a:t>investors new to microfinance equity will find it prudent to work </a:t>
            </a:r>
            <a:r>
              <a:rPr lang="en-US" dirty="0" smtClean="0"/>
              <a:t>through specialized </a:t>
            </a:r>
            <a:r>
              <a:rPr lang="en-US" dirty="0"/>
              <a:t>equity funds set up specifically to invest in MFIs. The association </a:t>
            </a:r>
            <a:r>
              <a:rPr lang="en-US" dirty="0" smtClean="0"/>
              <a:t>of such </a:t>
            </a:r>
            <a:r>
              <a:rPr lang="en-US" dirty="0"/>
              <a:t>funds, the Council of Microfinance Equity Funds, now has 25 members</a:t>
            </a:r>
            <a:r>
              <a:rPr lang="en-US" dirty="0" smtClean="0"/>
              <a:t>.</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Private Equity for Microfinance</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The total capitalization represented by CMEF is growing fast, not only because new funds are forming, but also because the old funds are launching recapitalizations much larger than their first rounds. </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Private Equity for Microfinance</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And this second generation of fundraising includes increasing numbers of private investors, though mostly still from the socially responsible arena.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Private Equity for Microfinance</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For example, it took Stefan </a:t>
            </a:r>
            <a:r>
              <a:rPr lang="en-US" dirty="0" err="1" smtClean="0"/>
              <a:t>Harpe</a:t>
            </a:r>
            <a:r>
              <a:rPr lang="en-US" dirty="0" smtClean="0"/>
              <a:t> of </a:t>
            </a:r>
            <a:r>
              <a:rPr lang="en-US" dirty="0" err="1" smtClean="0"/>
              <a:t>Calmeadow</a:t>
            </a:r>
            <a:r>
              <a:rPr lang="en-US" dirty="0" smtClean="0"/>
              <a:t>, a Canadian nonprofit, more than three hard years of knocking on doors to raise the first $15 million for </a:t>
            </a:r>
            <a:r>
              <a:rPr lang="en-US" dirty="0" err="1" smtClean="0"/>
              <a:t>Africap</a:t>
            </a:r>
            <a:r>
              <a:rPr lang="en-US" dirty="0" smtClean="0"/>
              <a:t>, a fund devoted to MFI equity in Africa, and</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Private Equity for Microfinance</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a:t>nearly all of that came from the public sector. After making 10 good, </a:t>
            </a:r>
            <a:r>
              <a:rPr lang="en-US" dirty="0" smtClean="0"/>
              <a:t>solid investments</a:t>
            </a:r>
            <a:r>
              <a:rPr lang="en-US" dirty="0"/>
              <a:t>, and one standout success (Equity Bank, Kenya), </a:t>
            </a:r>
            <a:r>
              <a:rPr lang="en-US" dirty="0" err="1"/>
              <a:t>Africap</a:t>
            </a:r>
            <a:r>
              <a:rPr lang="en-US" dirty="0"/>
              <a:t> </a:t>
            </a:r>
            <a:r>
              <a:rPr lang="en-US" dirty="0" smtClean="0"/>
              <a:t>quickly put </a:t>
            </a:r>
            <a:r>
              <a:rPr lang="en-US" dirty="0"/>
              <a:t>together its second round, $50 million, approximately half of it from </a:t>
            </a:r>
            <a:r>
              <a:rPr lang="en-US" dirty="0" smtClean="0"/>
              <a:t>new private investors.</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Private Equity for Microfinance</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a:t>Bob </a:t>
            </a:r>
            <a:r>
              <a:rPr lang="en-US" dirty="0" err="1"/>
              <a:t>Patillo</a:t>
            </a:r>
            <a:r>
              <a:rPr lang="en-US" dirty="0"/>
              <a:t>, a shopping center developer from Georgia who became </a:t>
            </a:r>
            <a:r>
              <a:rPr lang="en-US" dirty="0" smtClean="0"/>
              <a:t>interested in </a:t>
            </a:r>
            <a:r>
              <a:rPr lang="en-US" dirty="0"/>
              <a:t>microfinance first through philanthropy and later as a social </a:t>
            </a:r>
            <a:r>
              <a:rPr lang="en-US" dirty="0" smtClean="0"/>
              <a:t>investor, has </a:t>
            </a:r>
            <a:r>
              <a:rPr lang="en-US" dirty="0"/>
              <a:t>made it a personal challenge to draw private investors into microfinance</a:t>
            </a:r>
            <a:r>
              <a:rPr lang="en-US" dirty="0" smtClean="0"/>
              <a:t>.</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Private Equity for Microfinance</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err="1" smtClean="0"/>
              <a:t>Patillo</a:t>
            </a:r>
            <a:r>
              <a:rPr lang="en-US" dirty="0" smtClean="0"/>
              <a:t> recognized that private investors needed quicker exit, greater diversity, and the ability to turn fund management over to a specialist. </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Private Equity for Microfinance</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He conceived of a fund of funds that would foster trading of MFI equity. Investors in the fund of funds would be buying a mixed portfolio across the microfinance industry as a whole. </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Private Equity for Microfinance</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err="1" smtClean="0"/>
              <a:t>Patillo</a:t>
            </a:r>
            <a:r>
              <a:rPr lang="en-US" dirty="0" smtClean="0"/>
              <a:t> also instigated the launch of the International Association for Microfinance Investors as a focal point for new investors wishing to enter the market via investments into existing funds. </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Private Equity for Microfinance</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IAMFI’s members include many familiar names in the mainstream investment world, such as </a:t>
            </a:r>
            <a:r>
              <a:rPr lang="en-US" dirty="0" err="1" smtClean="0"/>
              <a:t>Omidyar</a:t>
            </a:r>
            <a:r>
              <a:rPr lang="en-US" dirty="0" smtClean="0"/>
              <a:t>, </a:t>
            </a:r>
            <a:r>
              <a:rPr lang="en-US" dirty="0" err="1" smtClean="0"/>
              <a:t>MicroVest</a:t>
            </a:r>
            <a:r>
              <a:rPr lang="en-US" dirty="0" smtClean="0"/>
              <a:t>, J.P. Morgan, and </a:t>
            </a:r>
            <a:r>
              <a:rPr lang="en-US" dirty="0" err="1" smtClean="0"/>
              <a:t>BlueOrchard</a:t>
            </a:r>
            <a:r>
              <a:rPr lang="en-US" dirty="0" smtClean="0"/>
              <a:t>.</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TIAA-CREF and </a:t>
            </a:r>
            <a:r>
              <a:rPr lang="en-US" b="1" dirty="0" err="1" smtClean="0"/>
              <a:t>ProCredit</a:t>
            </a:r>
            <a:r>
              <a:rPr lang="en-US" b="1" dirty="0" smtClean="0"/>
              <a:t>.</a:t>
            </a:r>
            <a:endParaRPr lang="en-US" dirty="0"/>
          </a:p>
        </p:txBody>
      </p:sp>
      <p:sp>
        <p:nvSpPr>
          <p:cNvPr id="3" name="Content Placeholder 2"/>
          <p:cNvSpPr>
            <a:spLocks noGrp="1"/>
          </p:cNvSpPr>
          <p:nvPr>
            <p:ph idx="1"/>
          </p:nvPr>
        </p:nvSpPr>
        <p:spPr/>
        <p:txBody>
          <a:bodyPr>
            <a:normAutofit/>
          </a:bodyPr>
          <a:lstStyle/>
          <a:p>
            <a:r>
              <a:rPr lang="en-US" dirty="0" smtClean="0"/>
              <a:t>One </a:t>
            </a:r>
            <a:r>
              <a:rPr lang="en-US" dirty="0"/>
              <a:t>of the highest profile deals in </a:t>
            </a:r>
            <a:r>
              <a:rPr lang="en-US" dirty="0" smtClean="0"/>
              <a:t>microfinance was </a:t>
            </a:r>
            <a:r>
              <a:rPr lang="en-US" dirty="0"/>
              <a:t>the investment of TIAA-CREF, a California-based fund </a:t>
            </a:r>
            <a:r>
              <a:rPr lang="en-US" dirty="0" smtClean="0"/>
              <a:t>manager, in </a:t>
            </a:r>
            <a:r>
              <a:rPr lang="en-US" dirty="0" err="1"/>
              <a:t>ProCredit</a:t>
            </a:r>
            <a:r>
              <a:rPr lang="en-US" dirty="0"/>
              <a:t> Holding, a group of microfinance banks.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TIAA-CREF and </a:t>
            </a:r>
            <a:r>
              <a:rPr lang="en-US" b="1" dirty="0" err="1" smtClean="0"/>
              <a:t>ProCredit</a:t>
            </a:r>
            <a:r>
              <a:rPr lang="en-US" b="1" dirty="0" smtClean="0"/>
              <a:t>.</a:t>
            </a:r>
            <a:endParaRPr lang="en-US" dirty="0"/>
          </a:p>
        </p:txBody>
      </p:sp>
      <p:sp>
        <p:nvSpPr>
          <p:cNvPr id="3" name="Content Placeholder 2"/>
          <p:cNvSpPr>
            <a:spLocks noGrp="1"/>
          </p:cNvSpPr>
          <p:nvPr>
            <p:ph idx="1"/>
          </p:nvPr>
        </p:nvSpPr>
        <p:spPr/>
        <p:txBody>
          <a:bodyPr>
            <a:normAutofit/>
          </a:bodyPr>
          <a:lstStyle/>
          <a:p>
            <a:r>
              <a:rPr lang="en-US" dirty="0" smtClean="0"/>
              <a:t>In 2006, TIAA-CREF ranked eightieth on the Fortune 500 list of largest corporations in America, with more than $380 billion in managed assets. In addition to its core business—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TIAA-CREF and </a:t>
            </a:r>
            <a:r>
              <a:rPr lang="en-US" b="1" dirty="0" err="1" smtClean="0"/>
              <a:t>ProCredit</a:t>
            </a:r>
            <a:r>
              <a:rPr lang="en-US" b="1" dirty="0" smtClean="0"/>
              <a:t>.</a:t>
            </a:r>
            <a:endParaRPr lang="en-US" dirty="0"/>
          </a:p>
        </p:txBody>
      </p:sp>
      <p:sp>
        <p:nvSpPr>
          <p:cNvPr id="3" name="Content Placeholder 2"/>
          <p:cNvSpPr>
            <a:spLocks noGrp="1"/>
          </p:cNvSpPr>
          <p:nvPr>
            <p:ph idx="1"/>
          </p:nvPr>
        </p:nvSpPr>
        <p:spPr/>
        <p:txBody>
          <a:bodyPr>
            <a:normAutofit/>
          </a:bodyPr>
          <a:lstStyle/>
          <a:p>
            <a:r>
              <a:rPr lang="en-US" dirty="0" smtClean="0"/>
              <a:t>managing retirement funds—TIAA-CREF offers individual retirement accounts, mutual funds, life insurance, and socially screened funds. In 2006, TIAA-CREF created the Global Microfinance Investment Program (GMIP), funded with $100 million in assets from its $160 billion fixed annuity account.</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TIAA-CREF and </a:t>
            </a:r>
            <a:r>
              <a:rPr lang="en-US" b="1" dirty="0" err="1" smtClean="0"/>
              <a:t>ProCredit</a:t>
            </a:r>
            <a:r>
              <a:rPr lang="en-US" b="1" dirty="0" smtClean="0"/>
              <a:t>.</a:t>
            </a:r>
            <a:endParaRPr lang="en-US" dirty="0"/>
          </a:p>
        </p:txBody>
      </p:sp>
      <p:sp>
        <p:nvSpPr>
          <p:cNvPr id="3" name="Content Placeholder 2"/>
          <p:cNvSpPr>
            <a:spLocks noGrp="1"/>
          </p:cNvSpPr>
          <p:nvPr>
            <p:ph idx="1"/>
          </p:nvPr>
        </p:nvSpPr>
        <p:spPr/>
        <p:txBody>
          <a:bodyPr>
            <a:normAutofit/>
          </a:bodyPr>
          <a:lstStyle/>
          <a:p>
            <a:r>
              <a:rPr lang="en-US" dirty="0" smtClean="0"/>
              <a:t>This account represents some 2.3 million investors. It is significant that assets were pledged from mainstream accounts, rather than from the socially responsible investment account. GMIP is, in effect, mainstreaming social investment into the traditional portfolio.</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TIAA-CREF and </a:t>
            </a:r>
            <a:r>
              <a:rPr lang="en-US" b="1" dirty="0" err="1" smtClean="0"/>
              <a:t>ProCredit</a:t>
            </a:r>
            <a:r>
              <a:rPr lang="en-US" b="1" dirty="0" smtClean="0"/>
              <a:t>.</a:t>
            </a:r>
            <a:endParaRPr lang="en-US" dirty="0"/>
          </a:p>
        </p:txBody>
      </p:sp>
      <p:sp>
        <p:nvSpPr>
          <p:cNvPr id="3" name="Content Placeholder 2"/>
          <p:cNvSpPr>
            <a:spLocks noGrp="1"/>
          </p:cNvSpPr>
          <p:nvPr>
            <p:ph idx="1"/>
          </p:nvPr>
        </p:nvSpPr>
        <p:spPr/>
        <p:txBody>
          <a:bodyPr>
            <a:normAutofit/>
          </a:bodyPr>
          <a:lstStyle/>
          <a:p>
            <a:r>
              <a:rPr lang="en-US" dirty="0"/>
              <a:t>The GMIP made its first investment of $43 million in the equity of </a:t>
            </a:r>
            <a:r>
              <a:rPr lang="en-US" dirty="0" smtClean="0"/>
              <a:t>Pro- Credit </a:t>
            </a:r>
            <a:r>
              <a:rPr lang="en-US" dirty="0"/>
              <a:t>Holding, the parent company of 19 small </a:t>
            </a:r>
            <a:r>
              <a:rPr lang="en-US" dirty="0" smtClean="0"/>
              <a:t>enterprise/microfinance banks </a:t>
            </a:r>
            <a:r>
              <a:rPr lang="en-US" dirty="0"/>
              <a:t>in Eastern Europe, Latin America, and Africa.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TIAA-CREF and </a:t>
            </a:r>
            <a:r>
              <a:rPr lang="en-US" b="1" dirty="0" err="1" smtClean="0"/>
              <a:t>ProCredit</a:t>
            </a:r>
            <a:r>
              <a:rPr lang="en-US" b="1" dirty="0" smtClean="0"/>
              <a:t>.</a:t>
            </a:r>
            <a:endParaRPr lang="en-US" dirty="0"/>
          </a:p>
        </p:txBody>
      </p:sp>
      <p:sp>
        <p:nvSpPr>
          <p:cNvPr id="3" name="Content Placeholder 2"/>
          <p:cNvSpPr>
            <a:spLocks noGrp="1"/>
          </p:cNvSpPr>
          <p:nvPr>
            <p:ph idx="1"/>
          </p:nvPr>
        </p:nvSpPr>
        <p:spPr/>
        <p:txBody>
          <a:bodyPr>
            <a:normAutofit/>
          </a:bodyPr>
          <a:lstStyle/>
          <a:p>
            <a:r>
              <a:rPr lang="en-US" dirty="0" smtClean="0"/>
              <a:t>As of March 2006 the </a:t>
            </a:r>
            <a:r>
              <a:rPr lang="en-US" dirty="0" err="1" smtClean="0"/>
              <a:t>ProCredit</a:t>
            </a:r>
            <a:r>
              <a:rPr lang="en-US" dirty="0" smtClean="0"/>
              <a:t> Group had total assets of approximately $3 billion and more than 600,000 outstanding loans. </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TIAA-CREF and </a:t>
            </a:r>
            <a:r>
              <a:rPr lang="en-US" b="1" dirty="0" err="1" smtClean="0"/>
              <a:t>ProCredit</a:t>
            </a:r>
            <a:r>
              <a:rPr lang="en-US" b="1" dirty="0" smtClean="0"/>
              <a:t>.</a:t>
            </a:r>
            <a:endParaRPr lang="en-US" dirty="0"/>
          </a:p>
        </p:txBody>
      </p:sp>
      <p:sp>
        <p:nvSpPr>
          <p:cNvPr id="3" name="Content Placeholder 2"/>
          <p:cNvSpPr>
            <a:spLocks noGrp="1"/>
          </p:cNvSpPr>
          <p:nvPr>
            <p:ph idx="1"/>
          </p:nvPr>
        </p:nvSpPr>
        <p:spPr/>
        <p:txBody>
          <a:bodyPr>
            <a:normAutofit/>
          </a:bodyPr>
          <a:lstStyle/>
          <a:p>
            <a:r>
              <a:rPr lang="en-US" dirty="0" err="1" smtClean="0"/>
              <a:t>ProCredit</a:t>
            </a:r>
            <a:r>
              <a:rPr lang="en-US" dirty="0" smtClean="0"/>
              <a:t> Holding has advantages as a target for mainstream investors over individual MFIs due to its size and geographic diversification. TIAA-CREF’s investment in </a:t>
            </a:r>
            <a:r>
              <a:rPr lang="en-US" dirty="0" err="1" smtClean="0"/>
              <a:t>ProCredit</a:t>
            </a:r>
            <a:r>
              <a:rPr lang="en-US" dirty="0" smtClean="0"/>
              <a:t> responds to the support for social responsibility among many people within the fund manager’s</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TIAA-CREF and </a:t>
            </a:r>
            <a:r>
              <a:rPr lang="en-US" b="1" dirty="0" err="1" smtClean="0"/>
              <a:t>ProCredit</a:t>
            </a:r>
            <a:r>
              <a:rPr lang="en-US" b="1" dirty="0" smtClean="0"/>
              <a:t>.</a:t>
            </a:r>
            <a:endParaRPr lang="en-US" dirty="0"/>
          </a:p>
        </p:txBody>
      </p:sp>
      <p:sp>
        <p:nvSpPr>
          <p:cNvPr id="3" name="Content Placeholder 2"/>
          <p:cNvSpPr>
            <a:spLocks noGrp="1"/>
          </p:cNvSpPr>
          <p:nvPr>
            <p:ph idx="1"/>
          </p:nvPr>
        </p:nvSpPr>
        <p:spPr/>
        <p:txBody>
          <a:bodyPr>
            <a:normAutofit/>
          </a:bodyPr>
          <a:lstStyle/>
          <a:p>
            <a:r>
              <a:rPr lang="en-US" dirty="0" err="1" smtClean="0"/>
              <a:t>ProCredit</a:t>
            </a:r>
            <a:r>
              <a:rPr lang="en-US" dirty="0" smtClean="0"/>
              <a:t> Holding has advantages as a target for mainstream investors over individual MFIs due to its size and geographic diversification. TIAA-CREF’s investment in </a:t>
            </a:r>
            <a:r>
              <a:rPr lang="en-US" dirty="0" err="1" smtClean="0"/>
              <a:t>ProCredit</a:t>
            </a:r>
            <a:r>
              <a:rPr lang="en-US" dirty="0" smtClean="0"/>
              <a:t> responds to the support for social responsibility among many people within the fund manager’s </a:t>
            </a:r>
            <a:r>
              <a:rPr lang="en-US" dirty="0"/>
              <a:t>customer base.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TIAA-CREF and </a:t>
            </a:r>
            <a:r>
              <a:rPr lang="en-US" b="1" dirty="0" err="1" smtClean="0"/>
              <a:t>ProCredit</a:t>
            </a:r>
            <a:r>
              <a:rPr lang="en-US" b="1" dirty="0" smtClean="0"/>
              <a:t>.</a:t>
            </a:r>
            <a:endParaRPr lang="en-US" dirty="0"/>
          </a:p>
        </p:txBody>
      </p:sp>
      <p:sp>
        <p:nvSpPr>
          <p:cNvPr id="3" name="Content Placeholder 2"/>
          <p:cNvSpPr>
            <a:spLocks noGrp="1"/>
          </p:cNvSpPr>
          <p:nvPr>
            <p:ph idx="1"/>
          </p:nvPr>
        </p:nvSpPr>
        <p:spPr/>
        <p:txBody>
          <a:bodyPr>
            <a:normAutofit/>
          </a:bodyPr>
          <a:lstStyle/>
          <a:p>
            <a:r>
              <a:rPr lang="en-US" dirty="0" smtClean="0"/>
              <a:t>It’s also a good investment because of microfinance’s low correlation with other asset classes, according to Ed </a:t>
            </a:r>
            <a:r>
              <a:rPr lang="en-US" dirty="0" err="1" smtClean="0"/>
              <a:t>Grzybowski</a:t>
            </a:r>
            <a:r>
              <a:rPr lang="en-US" dirty="0" smtClean="0"/>
              <a:t>, TIAA-CREF’s chief investment officer.</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TIAA-CREF and </a:t>
            </a:r>
            <a:r>
              <a:rPr lang="en-US" b="1" dirty="0" err="1" smtClean="0"/>
              <a:t>ProCredit</a:t>
            </a:r>
            <a:r>
              <a:rPr lang="en-US" b="1" dirty="0" smtClean="0"/>
              <a:t>.</a:t>
            </a:r>
            <a:endParaRPr lang="en-US" dirty="0"/>
          </a:p>
        </p:txBody>
      </p:sp>
      <p:sp>
        <p:nvSpPr>
          <p:cNvPr id="3" name="Content Placeholder 2"/>
          <p:cNvSpPr>
            <a:spLocks noGrp="1"/>
          </p:cNvSpPr>
          <p:nvPr>
            <p:ph idx="1"/>
          </p:nvPr>
        </p:nvSpPr>
        <p:spPr/>
        <p:txBody>
          <a:bodyPr>
            <a:normAutofit/>
          </a:bodyPr>
          <a:lstStyle/>
          <a:p>
            <a:r>
              <a:rPr lang="en-US" dirty="0"/>
              <a:t>This example illustrates how mainstream investment companies </a:t>
            </a:r>
            <a:r>
              <a:rPr lang="en-US" dirty="0" smtClean="0"/>
              <a:t>have handled </a:t>
            </a:r>
            <a:r>
              <a:rPr lang="en-US" dirty="0"/>
              <a:t>some of the unfamiliarity of investing in microfinance.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TIAA-CREF and </a:t>
            </a:r>
            <a:r>
              <a:rPr lang="en-US" b="1" dirty="0" err="1" smtClean="0"/>
              <a:t>ProCredit</a:t>
            </a:r>
            <a:r>
              <a:rPr lang="en-US" b="1" dirty="0" smtClean="0"/>
              <a:t>.</a:t>
            </a:r>
            <a:endParaRPr lang="en-US" dirty="0"/>
          </a:p>
        </p:txBody>
      </p:sp>
      <p:sp>
        <p:nvSpPr>
          <p:cNvPr id="3" name="Content Placeholder 2"/>
          <p:cNvSpPr>
            <a:spLocks noGrp="1"/>
          </p:cNvSpPr>
          <p:nvPr>
            <p:ph idx="1"/>
          </p:nvPr>
        </p:nvSpPr>
        <p:spPr/>
        <p:txBody>
          <a:bodyPr>
            <a:normAutofit/>
          </a:bodyPr>
          <a:lstStyle/>
          <a:p>
            <a:r>
              <a:rPr lang="en-US" dirty="0"/>
              <a:t>The risk to equity was lowered by the Overseas </a:t>
            </a:r>
            <a:r>
              <a:rPr lang="en-US" dirty="0" smtClean="0"/>
              <a:t>Private Investment </a:t>
            </a:r>
            <a:r>
              <a:rPr lang="en-US" dirty="0"/>
              <a:t>Company’s guarantee of some of </a:t>
            </a:r>
            <a:r>
              <a:rPr lang="en-US" dirty="0" err="1"/>
              <a:t>ProCredit’s</a:t>
            </a:r>
            <a:r>
              <a:rPr lang="en-US" dirty="0"/>
              <a:t> debt, by the </a:t>
            </a:r>
            <a:r>
              <a:rPr lang="en-US" dirty="0" smtClean="0"/>
              <a:t>currencies involved </a:t>
            </a:r>
            <a:r>
              <a:rPr lang="en-US" dirty="0"/>
              <a:t>in the transaction and by diversification across countries</a:t>
            </a:r>
            <a:r>
              <a:rPr lang="en-US" dirty="0" smtClean="0"/>
              <a:t>.</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TIAA-CREF and </a:t>
            </a:r>
            <a:r>
              <a:rPr lang="en-US" b="1" dirty="0" err="1" smtClean="0"/>
              <a:t>ProCredit</a:t>
            </a:r>
            <a:r>
              <a:rPr lang="en-US" b="1" dirty="0" smtClean="0"/>
              <a:t>.</a:t>
            </a:r>
            <a:endParaRPr lang="en-US" dirty="0"/>
          </a:p>
        </p:txBody>
      </p:sp>
      <p:sp>
        <p:nvSpPr>
          <p:cNvPr id="3" name="Content Placeholder 2"/>
          <p:cNvSpPr>
            <a:spLocks noGrp="1"/>
          </p:cNvSpPr>
          <p:nvPr>
            <p:ph idx="1"/>
          </p:nvPr>
        </p:nvSpPr>
        <p:spPr/>
        <p:txBody>
          <a:bodyPr>
            <a:normAutofit/>
          </a:bodyPr>
          <a:lstStyle/>
          <a:p>
            <a:r>
              <a:rPr lang="en-US" dirty="0" smtClean="0"/>
              <a:t>Most important, investors trusted </a:t>
            </a:r>
            <a:r>
              <a:rPr lang="en-US" dirty="0" err="1" smtClean="0"/>
              <a:t>ProCredit’s</a:t>
            </a:r>
            <a:r>
              <a:rPr lang="en-US" dirty="0" smtClean="0"/>
              <a:t> growth, profitability, and stable track record. </a:t>
            </a:r>
            <a:r>
              <a:rPr lang="en-US" dirty="0" err="1" smtClean="0"/>
              <a:t>ProCredit</a:t>
            </a:r>
            <a:r>
              <a:rPr lang="en-US" dirty="0" smtClean="0"/>
              <a:t> is part of the “cream of the cream” of microfinance; there are few other possibilities that match its scale and quality.</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Sequoia and SKS.</a:t>
            </a:r>
            <a:endParaRPr lang="en-US" dirty="0"/>
          </a:p>
        </p:txBody>
      </p:sp>
      <p:sp>
        <p:nvSpPr>
          <p:cNvPr id="3" name="Content Placeholder 2"/>
          <p:cNvSpPr>
            <a:spLocks noGrp="1"/>
          </p:cNvSpPr>
          <p:nvPr>
            <p:ph idx="1"/>
          </p:nvPr>
        </p:nvSpPr>
        <p:spPr/>
        <p:txBody>
          <a:bodyPr>
            <a:normAutofit/>
          </a:bodyPr>
          <a:lstStyle/>
          <a:p>
            <a:r>
              <a:rPr lang="en-US" dirty="0" smtClean="0"/>
              <a:t>A </a:t>
            </a:r>
            <a:r>
              <a:rPr lang="en-US" dirty="0"/>
              <a:t>few equity investors willing to dedicate their own </a:t>
            </a:r>
            <a:r>
              <a:rPr lang="en-US" dirty="0" smtClean="0"/>
              <a:t>staff resources </a:t>
            </a:r>
            <a:r>
              <a:rPr lang="en-US" dirty="0"/>
              <a:t>have gone directly to individual MFIs without the mediation of </a:t>
            </a:r>
            <a:r>
              <a:rPr lang="en-US" dirty="0" smtClean="0"/>
              <a:t>an equity </a:t>
            </a:r>
            <a:r>
              <a:rPr lang="en-US" dirty="0"/>
              <a:t>fund.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Sequoia and SKS.</a:t>
            </a:r>
            <a:endParaRPr lang="en-US" dirty="0"/>
          </a:p>
        </p:txBody>
      </p:sp>
      <p:sp>
        <p:nvSpPr>
          <p:cNvPr id="3" name="Content Placeholder 2"/>
          <p:cNvSpPr>
            <a:spLocks noGrp="1"/>
          </p:cNvSpPr>
          <p:nvPr>
            <p:ph idx="1"/>
          </p:nvPr>
        </p:nvSpPr>
        <p:spPr/>
        <p:txBody>
          <a:bodyPr>
            <a:normAutofit/>
          </a:bodyPr>
          <a:lstStyle/>
          <a:p>
            <a:r>
              <a:rPr lang="en-US" dirty="0" smtClean="0"/>
              <a:t>In 2007, SKS, a large Indian MFI, received an equity investment by a mainstream venture capitalist, Sequoia Capital India. SKS Microfinance was a fast growing and newly profitable MFI serving nearly 600,000 women at the time of investment. </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Sequoia and SKS.</a:t>
            </a:r>
            <a:endParaRPr lang="en-US" dirty="0"/>
          </a:p>
        </p:txBody>
      </p:sp>
      <p:sp>
        <p:nvSpPr>
          <p:cNvPr id="3" name="Content Placeholder 2"/>
          <p:cNvSpPr>
            <a:spLocks noGrp="1"/>
          </p:cNvSpPr>
          <p:nvPr>
            <p:ph idx="1"/>
          </p:nvPr>
        </p:nvSpPr>
        <p:spPr/>
        <p:txBody>
          <a:bodyPr>
            <a:normAutofit/>
          </a:bodyPr>
          <a:lstStyle/>
          <a:p>
            <a:r>
              <a:rPr lang="en-US" dirty="0" smtClean="0"/>
              <a:t>SKS is tapping an immense market in providing not only microloans, but also a range of products including health insurance.</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Sequoia and SKS.</a:t>
            </a:r>
            <a:endParaRPr lang="en-US" dirty="0"/>
          </a:p>
        </p:txBody>
      </p:sp>
      <p:sp>
        <p:nvSpPr>
          <p:cNvPr id="3" name="Content Placeholder 2"/>
          <p:cNvSpPr>
            <a:spLocks noGrp="1"/>
          </p:cNvSpPr>
          <p:nvPr>
            <p:ph idx="1"/>
          </p:nvPr>
        </p:nvSpPr>
        <p:spPr/>
        <p:txBody>
          <a:bodyPr>
            <a:normAutofit/>
          </a:bodyPr>
          <a:lstStyle/>
          <a:p>
            <a:r>
              <a:rPr lang="en-US" dirty="0"/>
              <a:t>Like many MFIs in India, SKS started life with very little equity and </a:t>
            </a:r>
            <a:r>
              <a:rPr lang="en-US" dirty="0" smtClean="0"/>
              <a:t>operated with </a:t>
            </a:r>
            <a:r>
              <a:rPr lang="en-US" dirty="0"/>
              <a:t>extremely high leverage in its early years. Its growth </a:t>
            </a:r>
            <a:r>
              <a:rPr lang="en-US" dirty="0" smtClean="0"/>
              <a:t>prospects depended </a:t>
            </a:r>
            <a:r>
              <a:rPr lang="en-US" dirty="0"/>
              <a:t>on raising a solid new equity base. </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Sequoia and SKS.</a:t>
            </a:r>
            <a:endParaRPr lang="en-US" dirty="0"/>
          </a:p>
        </p:txBody>
      </p:sp>
      <p:sp>
        <p:nvSpPr>
          <p:cNvPr id="3" name="Content Placeholder 2"/>
          <p:cNvSpPr>
            <a:spLocks noGrp="1"/>
          </p:cNvSpPr>
          <p:nvPr>
            <p:ph idx="1"/>
          </p:nvPr>
        </p:nvSpPr>
        <p:spPr/>
        <p:txBody>
          <a:bodyPr>
            <a:normAutofit/>
          </a:bodyPr>
          <a:lstStyle/>
          <a:p>
            <a:r>
              <a:rPr lang="en-US" dirty="0" smtClean="0"/>
              <a:t>SKS’s dynamic CEO, </a:t>
            </a:r>
            <a:r>
              <a:rPr lang="en-US" dirty="0" err="1" smtClean="0"/>
              <a:t>Vikram</a:t>
            </a:r>
            <a:r>
              <a:rPr lang="en-US" dirty="0" smtClean="0"/>
              <a:t> </a:t>
            </a:r>
            <a:r>
              <a:rPr lang="en-US" dirty="0" err="1" smtClean="0"/>
              <a:t>Akula</a:t>
            </a:r>
            <a:r>
              <a:rPr lang="en-US" dirty="0" smtClean="0"/>
              <a:t>, attracted the venture capitalists of Sequoia Capital to provide the majority stake of an $11.5 million equity investment. </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Sequoia and SKS.</a:t>
            </a:r>
            <a:endParaRPr lang="en-US" dirty="0"/>
          </a:p>
        </p:txBody>
      </p:sp>
      <p:sp>
        <p:nvSpPr>
          <p:cNvPr id="3" name="Content Placeholder 2"/>
          <p:cNvSpPr>
            <a:spLocks noGrp="1"/>
          </p:cNvSpPr>
          <p:nvPr>
            <p:ph idx="1"/>
          </p:nvPr>
        </p:nvSpPr>
        <p:spPr/>
        <p:txBody>
          <a:bodyPr>
            <a:normAutofit/>
          </a:bodyPr>
          <a:lstStyle/>
          <a:p>
            <a:r>
              <a:rPr lang="en-US" dirty="0" smtClean="0"/>
              <a:t>SKS’s growth rate, product range, potential market, and leadership all made it attractive. Like Google and YouTube, in which Sequoia invested early on, SKS showed enormous growth potential, even though it had only earned profits for one or two years.</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Sequoia and SKS.</a:t>
            </a:r>
            <a:endParaRPr lang="en-US" dirty="0"/>
          </a:p>
        </p:txBody>
      </p:sp>
      <p:sp>
        <p:nvSpPr>
          <p:cNvPr id="3" name="Content Placeholder 2"/>
          <p:cNvSpPr>
            <a:spLocks noGrp="1"/>
          </p:cNvSpPr>
          <p:nvPr>
            <p:ph idx="1"/>
          </p:nvPr>
        </p:nvSpPr>
        <p:spPr/>
        <p:txBody>
          <a:bodyPr>
            <a:normAutofit/>
          </a:bodyPr>
          <a:lstStyle/>
          <a:p>
            <a:r>
              <a:rPr lang="en-US" dirty="0" smtClean="0"/>
              <a:t>At the time of investment those profits were quite modest. Getting in at this relatively early stage allowed Sequoia to obtain shares at a low valuation, which gives it good prospects for future returns.</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Sequoia and SKS.</a:t>
            </a:r>
            <a:endParaRPr lang="en-US" dirty="0"/>
          </a:p>
        </p:txBody>
      </p:sp>
      <p:sp>
        <p:nvSpPr>
          <p:cNvPr id="3" name="Content Placeholder 2"/>
          <p:cNvSpPr>
            <a:spLocks noGrp="1"/>
          </p:cNvSpPr>
          <p:nvPr>
            <p:ph idx="1"/>
          </p:nvPr>
        </p:nvSpPr>
        <p:spPr/>
        <p:txBody>
          <a:bodyPr>
            <a:normAutofit/>
          </a:bodyPr>
          <a:lstStyle/>
          <a:p>
            <a:r>
              <a:rPr lang="en-US" dirty="0"/>
              <a:t>The managing director of Sequoia Capital India, </a:t>
            </a:r>
            <a:r>
              <a:rPr lang="en-US" dirty="0" err="1"/>
              <a:t>Sumir</a:t>
            </a:r>
            <a:r>
              <a:rPr lang="en-US" dirty="0"/>
              <a:t> </a:t>
            </a:r>
            <a:r>
              <a:rPr lang="en-US" dirty="0" err="1"/>
              <a:t>Chadha</a:t>
            </a:r>
            <a:r>
              <a:rPr lang="en-US" dirty="0"/>
              <a:t>, </a:t>
            </a:r>
            <a:r>
              <a:rPr lang="en-US" dirty="0" smtClean="0"/>
              <a:t>emphasizes that </a:t>
            </a:r>
            <a:r>
              <a:rPr lang="en-US" dirty="0"/>
              <a:t>this is a purely profit-motivated </a:t>
            </a:r>
            <a:r>
              <a:rPr lang="en-US" dirty="0" smtClean="0"/>
              <a:t>investment. </a:t>
            </a:r>
            <a:r>
              <a:rPr lang="en-US" dirty="0"/>
              <a:t>For SKS, the </a:t>
            </a:r>
            <a:r>
              <a:rPr lang="en-US" dirty="0" smtClean="0"/>
              <a:t>backing of </a:t>
            </a:r>
            <a:r>
              <a:rPr lang="en-US" dirty="0"/>
              <a:t>a firm like Sequoia will bring expert business-building advice as </a:t>
            </a:r>
            <a:r>
              <a:rPr lang="en-US" dirty="0" smtClean="0"/>
              <a:t>long as </a:t>
            </a:r>
            <a:r>
              <a:rPr lang="en-US" dirty="0"/>
              <a:t>Sequoia is part of its ownership group.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Sequoia and SKS.</a:t>
            </a:r>
            <a:endParaRPr lang="en-US" dirty="0"/>
          </a:p>
        </p:txBody>
      </p:sp>
      <p:sp>
        <p:nvSpPr>
          <p:cNvPr id="3" name="Content Placeholder 2"/>
          <p:cNvSpPr>
            <a:spLocks noGrp="1"/>
          </p:cNvSpPr>
          <p:nvPr>
            <p:ph idx="1"/>
          </p:nvPr>
        </p:nvSpPr>
        <p:spPr/>
        <p:txBody>
          <a:bodyPr>
            <a:normAutofit/>
          </a:bodyPr>
          <a:lstStyle/>
          <a:p>
            <a:r>
              <a:rPr lang="en-US" dirty="0" smtClean="0"/>
              <a:t>Since the investment, SKS has continued to grow rapidly. As of 2008, SKS works in 18 states across India, reaching 3 million women with microcredit and related services.</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Sequoia and SKS.</a:t>
            </a:r>
            <a:endParaRPr lang="en-US" dirty="0"/>
          </a:p>
        </p:txBody>
      </p:sp>
      <p:sp>
        <p:nvSpPr>
          <p:cNvPr id="3" name="Content Placeholder 2"/>
          <p:cNvSpPr>
            <a:spLocks noGrp="1"/>
          </p:cNvSpPr>
          <p:nvPr>
            <p:ph idx="1"/>
          </p:nvPr>
        </p:nvSpPr>
        <p:spPr/>
        <p:txBody>
          <a:bodyPr>
            <a:normAutofit/>
          </a:bodyPr>
          <a:lstStyle/>
          <a:p>
            <a:r>
              <a:rPr lang="en-US" dirty="0" smtClean="0"/>
              <a:t>Indian </a:t>
            </a:r>
            <a:r>
              <a:rPr lang="en-US" dirty="0"/>
              <a:t>microfinance is attracting other investors, too: in 2007, </a:t>
            </a:r>
            <a:r>
              <a:rPr lang="en-US" dirty="0" err="1"/>
              <a:t>Legatum</a:t>
            </a:r>
            <a:r>
              <a:rPr lang="en-US" dirty="0"/>
              <a:t> </a:t>
            </a:r>
            <a:r>
              <a:rPr lang="en-US" dirty="0" smtClean="0"/>
              <a:t>Capital, a </a:t>
            </a:r>
            <a:r>
              <a:rPr lang="en-US" dirty="0"/>
              <a:t>Dubai-based private equity firm, made a $25 million investment in </a:t>
            </a:r>
            <a:r>
              <a:rPr lang="en-US" dirty="0" smtClean="0"/>
              <a:t>Share </a:t>
            </a:r>
            <a:r>
              <a:rPr lang="en-US" dirty="0" err="1" smtClean="0"/>
              <a:t>Microfin</a:t>
            </a:r>
            <a:r>
              <a:rPr lang="en-US" dirty="0" smtClean="0"/>
              <a:t> </a:t>
            </a:r>
            <a:r>
              <a:rPr lang="en-US" dirty="0"/>
              <a:t>Ltd., another of India’s largest MFIs.</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Sequoia and SKS.</a:t>
            </a:r>
            <a:endParaRPr lang="en-US" dirty="0"/>
          </a:p>
        </p:txBody>
      </p:sp>
      <p:sp>
        <p:nvSpPr>
          <p:cNvPr id="3" name="Content Placeholder 2"/>
          <p:cNvSpPr>
            <a:spLocks noGrp="1"/>
          </p:cNvSpPr>
          <p:nvPr>
            <p:ph idx="1"/>
          </p:nvPr>
        </p:nvSpPr>
        <p:spPr/>
        <p:txBody>
          <a:bodyPr>
            <a:normAutofit/>
          </a:bodyPr>
          <a:lstStyle/>
          <a:p>
            <a:r>
              <a:rPr lang="en-US" dirty="0" smtClean="0"/>
              <a:t>Indian </a:t>
            </a:r>
            <a:r>
              <a:rPr lang="en-US" dirty="0"/>
              <a:t>microfinance is attracting other investors, too: in 2007, </a:t>
            </a:r>
            <a:r>
              <a:rPr lang="en-US" dirty="0" err="1"/>
              <a:t>Legatum</a:t>
            </a:r>
            <a:r>
              <a:rPr lang="en-US" dirty="0"/>
              <a:t> </a:t>
            </a:r>
            <a:r>
              <a:rPr lang="en-US" dirty="0" smtClean="0"/>
              <a:t>Capital, a </a:t>
            </a:r>
            <a:r>
              <a:rPr lang="en-US" dirty="0"/>
              <a:t>Dubai-based private equity firm, made a $25 million investment in </a:t>
            </a:r>
            <a:r>
              <a:rPr lang="en-US" dirty="0" smtClean="0"/>
              <a:t>Share </a:t>
            </a:r>
            <a:r>
              <a:rPr lang="en-US" dirty="0" err="1" smtClean="0"/>
              <a:t>Microfin</a:t>
            </a:r>
            <a:r>
              <a:rPr lang="en-US" dirty="0" smtClean="0"/>
              <a:t> </a:t>
            </a:r>
            <a:r>
              <a:rPr lang="en-US" dirty="0"/>
              <a:t>Ltd., another of India’s largest MFIs.</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Conclusion</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Investors of many kinds have opportunities to invest in microfinance. MFIs continue to increase in size and profitability. </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Conclusion</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There is room for more investment and more actors, and we encourage further partnerships and innovation, with the promise that efforts will not go unrewarded.</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Conclusion</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Thanks to many of the groundbreaking transactions discussed above, MFIs increasingly understand sophisticated financial debt and equity instruments. </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In the </a:t>
            </a:r>
            <a:r>
              <a:rPr lang="en-US" b="1" dirty="0"/>
              <a:t>N</a:t>
            </a:r>
            <a:r>
              <a:rPr lang="en-US" b="1" dirty="0" smtClean="0"/>
              <a:t>ext Lecture</a:t>
            </a:r>
            <a:endParaRPr lang="en-US" b="1" dirty="0"/>
          </a:p>
        </p:txBody>
      </p:sp>
      <p:sp>
        <p:nvSpPr>
          <p:cNvPr id="3" name="Content Placeholder 2"/>
          <p:cNvSpPr>
            <a:spLocks noGrp="1"/>
          </p:cNvSpPr>
          <p:nvPr>
            <p:ph idx="1"/>
          </p:nvPr>
        </p:nvSpPr>
        <p:spPr/>
        <p:txBody>
          <a:bodyPr>
            <a:normAutofit/>
          </a:bodyPr>
          <a:lstStyle/>
          <a:p>
            <a:r>
              <a:rPr lang="en-US" b="1" dirty="0" smtClean="0"/>
              <a:t>THE EMERGING INDUSTRY OF INCLUSIVE FINANCE</a:t>
            </a:r>
            <a:endParaRPr lang="en-US" b="1" dirty="0"/>
          </a:p>
          <a:p>
            <a:endParaRPr lang="en-US" b="1" dirty="0" smtClean="0"/>
          </a:p>
          <a:p>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Summary</a:t>
            </a:r>
            <a:endParaRPr lang="en-US" b="1" dirty="0"/>
          </a:p>
        </p:txBody>
      </p:sp>
      <p:sp>
        <p:nvSpPr>
          <p:cNvPr id="3" name="Content Placeholder 2"/>
          <p:cNvSpPr>
            <a:spLocks noGrp="1"/>
          </p:cNvSpPr>
          <p:nvPr>
            <p:ph idx="1"/>
          </p:nvPr>
        </p:nvSpPr>
        <p:spPr/>
        <p:txBody>
          <a:bodyPr>
            <a:normAutofit/>
          </a:bodyPr>
          <a:lstStyle/>
          <a:p>
            <a:r>
              <a:rPr lang="en-US" b="1" dirty="0" smtClean="0"/>
              <a:t>Private Equity for Microfinance</a:t>
            </a:r>
          </a:p>
          <a:p>
            <a:endParaRPr lang="en-US" b="1" dirty="0"/>
          </a:p>
          <a:p>
            <a:r>
              <a:rPr lang="en-US" b="1" dirty="0" smtClean="0"/>
              <a:t>TIAA-CREF and </a:t>
            </a:r>
            <a:r>
              <a:rPr lang="en-US" b="1" dirty="0" err="1" smtClean="0"/>
              <a:t>ProCredit</a:t>
            </a:r>
            <a:r>
              <a:rPr lang="en-US" b="1" dirty="0" smtClean="0"/>
              <a:t>.</a:t>
            </a:r>
          </a:p>
          <a:p>
            <a:endParaRPr lang="en-US" b="1" dirty="0"/>
          </a:p>
          <a:p>
            <a:r>
              <a:rPr lang="en-US" b="1" dirty="0" smtClean="0"/>
              <a:t>Sequoia and SKS.</a:t>
            </a:r>
          </a:p>
          <a:p>
            <a:pPr>
              <a:buNone/>
            </a:pPr>
            <a:r>
              <a:rPr lang="en-US" b="1" dirty="0" smtClean="0"/>
              <a:t/>
            </a:r>
            <a:br>
              <a:rPr lang="en-US" b="1" dirty="0" smtClean="0"/>
            </a:b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TotalTime>
  <Words>1385</Words>
  <Application>Microsoft Office PowerPoint</Application>
  <PresentationFormat>On-screen Show (4:3)</PresentationFormat>
  <Paragraphs>85</Paragraphs>
  <Slides>40</Slides>
  <Notes>0</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Microfinance for Bankers and Investors</vt:lpstr>
      <vt:lpstr>Summary of the Last Lecture</vt:lpstr>
      <vt:lpstr>Private Equity for Microfinance </vt:lpstr>
      <vt:lpstr>Private Equity for Microfinance </vt:lpstr>
      <vt:lpstr>Private Equity for Microfinance </vt:lpstr>
      <vt:lpstr>Private Equity for Microfinance </vt:lpstr>
      <vt:lpstr>Private Equity for Microfinance </vt:lpstr>
      <vt:lpstr>Private Equity for Microfinance </vt:lpstr>
      <vt:lpstr>Private Equity for Microfinance </vt:lpstr>
      <vt:lpstr>Private Equity for Microfinance </vt:lpstr>
      <vt:lpstr>Private Equity for Microfinance </vt:lpstr>
      <vt:lpstr>Private Equity for Microfinance </vt:lpstr>
      <vt:lpstr>TIAA-CREF and ProCredit.</vt:lpstr>
      <vt:lpstr>TIAA-CREF and ProCredit.</vt:lpstr>
      <vt:lpstr>TIAA-CREF and ProCredit.</vt:lpstr>
      <vt:lpstr>TIAA-CREF and ProCredit.</vt:lpstr>
      <vt:lpstr>TIAA-CREF and ProCredit.</vt:lpstr>
      <vt:lpstr>TIAA-CREF and ProCredit.</vt:lpstr>
      <vt:lpstr>TIAA-CREF and ProCredit.</vt:lpstr>
      <vt:lpstr>TIAA-CREF and ProCredit.</vt:lpstr>
      <vt:lpstr>TIAA-CREF and ProCredit.</vt:lpstr>
      <vt:lpstr>TIAA-CREF and ProCredit.</vt:lpstr>
      <vt:lpstr>TIAA-CREF and ProCredit.</vt:lpstr>
      <vt:lpstr>TIAA-CREF and ProCredit.</vt:lpstr>
      <vt:lpstr>Sequoia and SKS.</vt:lpstr>
      <vt:lpstr>Sequoia and SKS.</vt:lpstr>
      <vt:lpstr>Sequoia and SKS.</vt:lpstr>
      <vt:lpstr>Sequoia and SKS.</vt:lpstr>
      <vt:lpstr>Sequoia and SKS.</vt:lpstr>
      <vt:lpstr>Sequoia and SKS.</vt:lpstr>
      <vt:lpstr>Sequoia and SKS.</vt:lpstr>
      <vt:lpstr>Sequoia and SKS.</vt:lpstr>
      <vt:lpstr>Sequoia and SKS.</vt:lpstr>
      <vt:lpstr>Sequoia and SKS.</vt:lpstr>
      <vt:lpstr>Sequoia and SKS.</vt:lpstr>
      <vt:lpstr>Conclusion </vt:lpstr>
      <vt:lpstr>Conclusion </vt:lpstr>
      <vt:lpstr>Conclusion </vt:lpstr>
      <vt:lpstr>In the Next Lecture</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Ammar</dc:creator>
  <cp:lastModifiedBy>NTS</cp:lastModifiedBy>
  <cp:revision>17</cp:revision>
  <dcterms:created xsi:type="dcterms:W3CDTF">2014-07-19T12:22:38Z</dcterms:created>
  <dcterms:modified xsi:type="dcterms:W3CDTF">2014-07-20T09:36:52Z</dcterms:modified>
</cp:coreProperties>
</file>