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3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6" r:id="rId40"/>
    <p:sldId id="294" r:id="rId41"/>
    <p:sldId id="295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D40E-A991-49F3-A1D6-07D7114540AD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6A6B3-2448-4607-B377-C39AEB4CDF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D40E-A991-49F3-A1D6-07D7114540AD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6A6B3-2448-4607-B377-C39AEB4CDF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D40E-A991-49F3-A1D6-07D7114540AD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6A6B3-2448-4607-B377-C39AEB4CDF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D40E-A991-49F3-A1D6-07D7114540AD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6A6B3-2448-4607-B377-C39AEB4CDF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D40E-A991-49F3-A1D6-07D7114540AD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6A6B3-2448-4607-B377-C39AEB4CDF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D40E-A991-49F3-A1D6-07D7114540AD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6A6B3-2448-4607-B377-C39AEB4CDF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D40E-A991-49F3-A1D6-07D7114540AD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6A6B3-2448-4607-B377-C39AEB4CDF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D40E-A991-49F3-A1D6-07D7114540AD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6A6B3-2448-4607-B377-C39AEB4CDF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D40E-A991-49F3-A1D6-07D7114540AD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6A6B3-2448-4607-B377-C39AEB4CDF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D40E-A991-49F3-A1D6-07D7114540AD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6A6B3-2448-4607-B377-C39AEB4CDF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D40E-A991-49F3-A1D6-07D7114540AD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6A6B3-2448-4607-B377-C39AEB4CDF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0D40E-A991-49F3-A1D6-07D7114540AD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6A6B3-2448-4607-B377-C39AEB4CDFB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Microfinance for Bankers and Investors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Bonds</a:t>
            </a:r>
          </a:p>
          <a:p>
            <a:r>
              <a:rPr lang="en-US" b="1" dirty="0" smtClean="0"/>
              <a:t>Collateralized Debt and Collateralized Loan Obligations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Securitization </a:t>
            </a:r>
            <a:r>
              <a:rPr lang="en-US" dirty="0"/>
              <a:t>of microloans has been viewed as a kind of holy grail for </a:t>
            </a:r>
            <a:r>
              <a:rPr lang="en-US" dirty="0" smtClean="0"/>
              <a:t>microfinance. A </a:t>
            </a:r>
            <a:r>
              <a:rPr lang="en-US" dirty="0"/>
              <a:t>true securitization accompanied by a secondary market </a:t>
            </a:r>
            <a:r>
              <a:rPr lang="en-US" dirty="0" smtClean="0"/>
              <a:t>could, some </a:t>
            </a:r>
            <a:r>
              <a:rPr lang="en-US" dirty="0"/>
              <a:t>hope,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investing in microcredit a function of end-borrower creditworthiness while at the same time allowing a wider range of investors to participate by creating liquidity for the securities.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quest remains, as quests often do, elusive. There have been a number of steps, but no full-fledged securitization involving all the requisite elements: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(a) packaging of loans from multiple originators, (b) securities offered on the basis of the creditworthiness of the underlying assets alone (that is, without credit enhancement)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, (c) actual transfer of ownership of the original loans to buyers, and (d) resale and trading among investors.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closest deal to a full securitization is that of BRAC in Bangladesh, </a:t>
            </a:r>
            <a:r>
              <a:rPr lang="en-US" dirty="0" smtClean="0"/>
              <a:t>the world’s </a:t>
            </a:r>
            <a:r>
              <a:rPr lang="en-US" dirty="0"/>
              <a:t>largest national NGO with over 6 million active borrowers and assets </a:t>
            </a:r>
            <a:r>
              <a:rPr lang="en-US" dirty="0" smtClean="0"/>
              <a:t>of $619 </a:t>
            </a:r>
            <a:r>
              <a:rPr lang="en-US" dirty="0"/>
              <a:t>million as of </a:t>
            </a:r>
            <a:r>
              <a:rPr lang="en-US" dirty="0" smtClean="0"/>
              <a:t>2007.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2006, MF Analytics, a financial boutique based in Massachusetts, and Citigroup structured a true-sale securitization for BRAC. This deal, as a first of its kind, required enhancements, despite BRAC’s 32-year history, strong balance sheet, and expanding market.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issue was 150 percent collateralized. As a result, the paper received a AAA rating from the Moody’s affiliated Credit Rating Agency of Bangladesh.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BRAC raised $180 million of inexpensive and long-term financing, made available over a term of six years.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Another true-sale portfolio securitization, for $60 million, was done for Pro- Credit Bulgaria, structured by Deutsche Bank and guaranteed by the European Investment Fund and </a:t>
            </a:r>
            <a:r>
              <a:rPr lang="en-US" dirty="0" err="1" smtClean="0"/>
              <a:t>KfW</a:t>
            </a:r>
            <a:r>
              <a:rPr lang="en-US" dirty="0" smtClean="0"/>
              <a:t> </a:t>
            </a:r>
            <a:r>
              <a:rPr lang="en-US" dirty="0" err="1" smtClean="0"/>
              <a:t>Entwicklungsbank</a:t>
            </a:r>
            <a:r>
              <a:rPr lang="en-US" dirty="0" smtClean="0"/>
              <a:t> in mid–2006.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a few years it looked like the ICICI Bank partnership model in </a:t>
            </a:r>
            <a:r>
              <a:rPr lang="en-US" dirty="0" smtClean="0"/>
              <a:t>India would </a:t>
            </a:r>
            <a:r>
              <a:rPr lang="en-US" dirty="0"/>
              <a:t>be a stepping-stone toward securitization. In that model, created </a:t>
            </a:r>
            <a:r>
              <a:rPr lang="en-US" dirty="0" smtClean="0"/>
              <a:t>in 2002</a:t>
            </a:r>
            <a:r>
              <a:rPr lang="en-US" dirty="0"/>
              <a:t>, 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ICICI directly loaned microfinance clients, using MFIs as loan originators and servicers, similar to mortgage originators in the United States. 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 transferring ownership of loans directly to ICICI, rather than to the MFI, this model set the stage for the sale of loan assets to other investors.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Know-</a:t>
            </a:r>
            <a:r>
              <a:rPr lang="en-US" dirty="0" err="1" smtClean="0"/>
              <a:t>yourcustomer</a:t>
            </a:r>
            <a:r>
              <a:rPr lang="en-US" dirty="0" smtClean="0"/>
              <a:t> rules made it difficult for ICICI to continue developing this model, however, and the bank ended it in 2007.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Will securitization ever become standard in microfinance? </a:t>
            </a:r>
            <a:r>
              <a:rPr lang="en-US" dirty="0" smtClean="0"/>
              <a:t>Challenges remain </a:t>
            </a:r>
            <a:r>
              <a:rPr lang="en-US" dirty="0"/>
              <a:t>to tempt financial innovators who want to experiment further using </a:t>
            </a:r>
            <a:r>
              <a:rPr lang="en-US" dirty="0" smtClean="0"/>
              <a:t>securitization to </a:t>
            </a:r>
            <a:r>
              <a:rPr lang="en-US" dirty="0"/>
              <a:t>release capital constraints for MFIs,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widen the investor pool, and provide liquidity to investors. The small size, short duration (3 to 36 months), and variable prepayment rates of microloans make them relatively expensive to </a:t>
            </a:r>
            <a:r>
              <a:rPr lang="en-US" dirty="0"/>
              <a:t>group.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Institutions need to pool thousands of microloans to create a security </a:t>
            </a:r>
            <a:r>
              <a:rPr lang="en-US" dirty="0" smtClean="0"/>
              <a:t>of minimum </a:t>
            </a:r>
            <a:r>
              <a:rPr lang="en-US" dirty="0"/>
              <a:t>size. Variations in lending methodology from one MFI to </a:t>
            </a:r>
            <a:r>
              <a:rPr lang="en-US" dirty="0" smtClean="0"/>
              <a:t>another make </a:t>
            </a:r>
            <a:r>
              <a:rPr lang="en-US" dirty="0"/>
              <a:t>it hard to create assets with a uniform and consistent risk profile.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Legal frameworks in many countries need reform in order to perfect the status of the sale and the buyer’s claim to the asset.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all these reasons, most MFI quasi-securitizations, including the </a:t>
            </a:r>
            <a:r>
              <a:rPr lang="en-US" dirty="0" smtClean="0"/>
              <a:t>CDOs described </a:t>
            </a:r>
            <a:r>
              <a:rPr lang="en-US" dirty="0"/>
              <a:t>above, involve pooled loans to MFIs rather than pooling the </a:t>
            </a:r>
            <a:r>
              <a:rPr lang="en-US" dirty="0" smtClean="0"/>
              <a:t>underlying loans </a:t>
            </a:r>
            <a:r>
              <a:rPr lang="en-US" dirty="0"/>
              <a:t>to </a:t>
            </a:r>
            <a:r>
              <a:rPr lang="en-US" dirty="0" err="1"/>
              <a:t>microentrepreneurs</a:t>
            </a:r>
            <a:r>
              <a:rPr lang="en-US" dirty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Securitization of Microfinance Portfolios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the risk of being proved wrong by enterprising financial engineers, we believe there is little reason to expect a major shift toward securitization in microfinance anytime soon.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Equity </a:t>
            </a:r>
            <a:r>
              <a:rPr lang="en-US" dirty="0"/>
              <a:t>investing in microfinance is still mainly for the intrepid </a:t>
            </a:r>
            <a:r>
              <a:rPr lang="en-US" dirty="0" smtClean="0"/>
              <a:t>investor equipped </a:t>
            </a:r>
            <a:r>
              <a:rPr lang="en-US" dirty="0"/>
              <a:t>to take on greater risk and responsibility. Since most MFIs are </a:t>
            </a:r>
            <a:r>
              <a:rPr lang="en-US" dirty="0" smtClean="0"/>
              <a:t>privately held</a:t>
            </a:r>
            <a:r>
              <a:rPr lang="en-US" dirty="0"/>
              <a:t>, many equity investors also take on governance duties. 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Until recently the potential upside of microfinance equity investment did not justify the added risk and responsibility, unless the investor was seeking social as well as financial returns. 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Public-sector development banks and nonprofits held most MFI equity. These were the kind of investors who created </a:t>
            </a:r>
            <a:r>
              <a:rPr lang="en-US" dirty="0" err="1" smtClean="0"/>
              <a:t>ProFund</a:t>
            </a:r>
            <a:r>
              <a:rPr lang="en-US" dirty="0" smtClean="0"/>
              <a:t>, the first equity fund for microfinance, which operated from 1995 to 2005. 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Pro- Fund closed out with a 6.6 percent internal rate of return, and sponsors were pleased with the result. At the start, few people believed the </a:t>
            </a:r>
            <a:r>
              <a:rPr lang="en-US" dirty="0" err="1" smtClean="0"/>
              <a:t>ProFund</a:t>
            </a:r>
            <a:r>
              <a:rPr lang="en-US" dirty="0" smtClean="0"/>
              <a:t> concept would work at all.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IPO of </a:t>
            </a:r>
            <a:r>
              <a:rPr lang="en-US" dirty="0" err="1"/>
              <a:t>Compartamos</a:t>
            </a:r>
            <a:r>
              <a:rPr lang="en-US" dirty="0"/>
              <a:t> </a:t>
            </a:r>
            <a:r>
              <a:rPr lang="en-US" dirty="0" err="1"/>
              <a:t>Banco</a:t>
            </a:r>
            <a:r>
              <a:rPr lang="en-US" dirty="0"/>
              <a:t> in 2007 changed that picture in </a:t>
            </a:r>
            <a:r>
              <a:rPr lang="en-US" dirty="0" smtClean="0"/>
              <a:t>an instant</a:t>
            </a:r>
            <a:r>
              <a:rPr lang="en-US" dirty="0"/>
              <a:t>. The social investors who scraped together $6 million to </a:t>
            </a:r>
            <a:r>
              <a:rPr lang="en-US" dirty="0" smtClean="0"/>
              <a:t>create </a:t>
            </a:r>
            <a:r>
              <a:rPr lang="en-US" dirty="0" err="1" smtClean="0"/>
              <a:t>Financiera</a:t>
            </a:r>
            <a:r>
              <a:rPr lang="en-US" dirty="0" smtClean="0"/>
              <a:t> </a:t>
            </a:r>
            <a:r>
              <a:rPr lang="en-US" dirty="0" err="1"/>
              <a:t>Compartamos</a:t>
            </a:r>
            <a:r>
              <a:rPr lang="en-US" dirty="0"/>
              <a:t> in </a:t>
            </a:r>
            <a:r>
              <a:rPr lang="en-US" dirty="0" smtClean="0"/>
              <a:t>2000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(a time when private capital for microfinance was nearly nonexistent) earned a compound annual return of 100 percent in the IPO.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Word of these high returns attracted many private investors toward microfinance. It is unlikely, however, that the </a:t>
            </a:r>
            <a:r>
              <a:rPr lang="en-US" dirty="0" err="1" smtClean="0"/>
              <a:t>Compartamos</a:t>
            </a:r>
            <a:r>
              <a:rPr lang="en-US" dirty="0" smtClean="0"/>
              <a:t> IPO returns will be duplicated. 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Today’s investor in microfinance equity should expect an attractive but not excessive return.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deepening story of microfinance equity begins in the mid–1990s </a:t>
            </a:r>
            <a:r>
              <a:rPr lang="en-US" dirty="0" smtClean="0"/>
              <a:t>with the </a:t>
            </a:r>
            <a:r>
              <a:rPr lang="en-US" dirty="0"/>
              <a:t>public sector and philanthropists who created the first </a:t>
            </a:r>
            <a:r>
              <a:rPr lang="en-US" dirty="0" smtClean="0"/>
              <a:t>shareholder-owned MFIs</a:t>
            </a:r>
            <a:r>
              <a:rPr lang="en-US" dirty="0"/>
              <a:t>, 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and moves forward to today with mainstream private players including Sequoia Capital, TIAA-CREF, and Credit Suisse. This kind of progression has been made possible by market-creating steps that provide prospective investors with more of what they need—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information</a:t>
            </a:r>
            <a:r>
              <a:rPr lang="en-US" dirty="0"/>
              <a:t>, confidence, a </a:t>
            </a:r>
            <a:r>
              <a:rPr lang="en-US" dirty="0" smtClean="0"/>
              <a:t>track record </a:t>
            </a:r>
            <a:r>
              <a:rPr lang="en-US" dirty="0"/>
              <a:t>of returns, stability, scale, and liquidity (ease of exit). The result of </a:t>
            </a:r>
            <a:r>
              <a:rPr lang="en-US" dirty="0" smtClean="0"/>
              <a:t>these advances </a:t>
            </a:r>
            <a:r>
              <a:rPr lang="en-US" dirty="0"/>
              <a:t>is that microfinance institutions are now given more credit in </a:t>
            </a:r>
            <a:r>
              <a:rPr lang="en-US" dirty="0" smtClean="0"/>
              <a:t>the marketplace </a:t>
            </a:r>
            <a:r>
              <a:rPr lang="en-US" dirty="0"/>
              <a:t>for their past performance and future growth prospects, </a:t>
            </a:r>
            <a:r>
              <a:rPr lang="en-US" dirty="0" smtClean="0"/>
              <a:t>causing valuations </a:t>
            </a:r>
            <a:r>
              <a:rPr lang="en-US" dirty="0"/>
              <a:t>to rise.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During the decade when </a:t>
            </a:r>
            <a:r>
              <a:rPr lang="en-US" dirty="0" err="1"/>
              <a:t>ProFund</a:t>
            </a:r>
            <a:r>
              <a:rPr lang="en-US" dirty="0"/>
              <a:t> operated, from 1995 to 2005, most </a:t>
            </a:r>
            <a:r>
              <a:rPr lang="en-US" dirty="0" smtClean="0"/>
              <a:t>sales of </a:t>
            </a:r>
            <a:r>
              <a:rPr lang="en-US" dirty="0"/>
              <a:t>microfinance equity were extremely quiet affairs priced at </a:t>
            </a:r>
            <a:r>
              <a:rPr lang="en-US" dirty="0" smtClean="0"/>
              <a:t>approximately book </a:t>
            </a:r>
            <a:r>
              <a:rPr lang="en-US" dirty="0"/>
              <a:t>value. 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Such valuations represented a deep illiquidity discount because there were so few prospective buyers. Since 2005 there have been more buyers, and multiples increased substantially. 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Transactions such as the </a:t>
            </a:r>
            <a:r>
              <a:rPr lang="en-US" dirty="0" err="1" smtClean="0"/>
              <a:t>Compartamos</a:t>
            </a:r>
            <a:r>
              <a:rPr lang="en-US" dirty="0" smtClean="0"/>
              <a:t> and Equity Bank IPOs, with their multiples of several times book value, raised expectations about MFI valuations. 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past private trades of MFI equity have generally occurred between one and two times book value and feature price-earnings ratios between seven and eight. 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the IPOs, more MFI valuations were trending up, until the slowdown in 2008. According to J.P. Morgan, even since 2008, 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valuations for MFIs are somewhat above the multiples associated with emerging market banks, in part “because of the higher resilience of their business to economic shocks.”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progression that has taken place involves the creation of market </a:t>
            </a:r>
            <a:r>
              <a:rPr lang="en-US" dirty="0" smtClean="0"/>
              <a:t>infrastructure, such </a:t>
            </a:r>
            <a:r>
              <a:rPr lang="en-US" dirty="0"/>
              <a:t>as the Microfinance Information Exchange, the </a:t>
            </a:r>
            <a:r>
              <a:rPr lang="en-US" dirty="0" smtClean="0"/>
              <a:t>development of </a:t>
            </a:r>
            <a:r>
              <a:rPr lang="en-US" dirty="0"/>
              <a:t>funds aimed primarily at socially responsible investors, and the </a:t>
            </a:r>
            <a:r>
              <a:rPr lang="en-US" dirty="0" smtClean="0"/>
              <a:t>involvement of </a:t>
            </a:r>
            <a:r>
              <a:rPr lang="en-US" dirty="0"/>
              <a:t>rating agencies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Equity Investments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as everyone on Wall Street knows, the deals are what matter. We will look at several landmark deals with strong private commercial leadership, each representing a different model of investing.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Securitization of Microfinance Portfolios</a:t>
            </a:r>
          </a:p>
          <a:p>
            <a:r>
              <a:rPr lang="en-US" b="1" smtClean="0"/>
              <a:t>Equity Investments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1322</Words>
  <Application>Microsoft Office PowerPoint</Application>
  <PresentationFormat>On-screen Show (4:3)</PresentationFormat>
  <Paragraphs>85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Microfinance for Bankers and Investors</vt:lpstr>
      <vt:lpstr>Summary of the Last Lecture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Securitization of Microfinance Portfolios 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Equity Investments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Ammar</dc:creator>
  <cp:lastModifiedBy>Ammar</cp:lastModifiedBy>
  <cp:revision>11</cp:revision>
  <dcterms:created xsi:type="dcterms:W3CDTF">2014-07-19T11:35:34Z</dcterms:created>
  <dcterms:modified xsi:type="dcterms:W3CDTF">2014-07-19T11:50:59Z</dcterms:modified>
</cp:coreProperties>
</file>