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4"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508723-5144-41B0-9900-86B38DD611C0}" type="datetimeFigureOut">
              <a:rPr lang="en-US" smtClean="0"/>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508723-5144-41B0-9900-86B38DD611C0}" type="datetimeFigureOut">
              <a:rPr lang="en-US" smtClean="0"/>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508723-5144-41B0-9900-86B38DD611C0}" type="datetimeFigureOut">
              <a:rPr lang="en-US" smtClean="0"/>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508723-5144-41B0-9900-86B38DD611C0}" type="datetimeFigureOut">
              <a:rPr lang="en-US" smtClean="0"/>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508723-5144-41B0-9900-86B38DD611C0}" type="datetimeFigureOut">
              <a:rPr lang="en-US" smtClean="0"/>
              <a:t>7/19/2014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508723-5144-41B0-9900-86B38DD611C0}" type="datetimeFigureOut">
              <a:rPr lang="en-US" smtClean="0"/>
              <a:t>7/19/2014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08723-5144-41B0-9900-86B38DD611C0}" type="datetimeFigureOut">
              <a:rPr lang="en-US" smtClean="0"/>
              <a:t>7/19/2014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508723-5144-41B0-9900-86B38DD611C0}" type="datetimeFigureOut">
              <a:rPr lang="en-US" smtClean="0"/>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508723-5144-41B0-9900-86B38DD611C0}" type="datetimeFigureOut">
              <a:rPr lang="en-US" smtClean="0"/>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508723-5144-41B0-9900-86B38DD611C0}" type="datetimeFigureOut">
              <a:rPr lang="en-US" smtClean="0"/>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508723-5144-41B0-9900-86B38DD611C0}" type="datetimeFigureOut">
              <a:rPr lang="en-US" smtClean="0"/>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96DA0F-3138-4C8A-8878-7D1762B132F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508723-5144-41B0-9900-86B38DD611C0}" type="datetimeFigureOut">
              <a:rPr lang="en-US" smtClean="0"/>
              <a:t>7/19/2014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96DA0F-3138-4C8A-8878-7D1762B132F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Microfinance for Bankers and Investors</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b="1" dirty="0" smtClean="0"/>
              <a:t>What Has Changed?</a:t>
            </a:r>
          </a:p>
          <a:p>
            <a:r>
              <a:rPr lang="en-US" b="1" dirty="0" smtClean="0"/>
              <a:t>Debt Deals</a:t>
            </a:r>
          </a:p>
          <a:p>
            <a:r>
              <a:rPr lang="en-US" b="1" dirty="0" smtClean="0"/>
              <a:t>Bank Loans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Bank Loans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As a measure of how far bank lending to MFIs has come, in 2007, </a:t>
            </a:r>
            <a:r>
              <a:rPr lang="en-US" dirty="0" err="1" smtClean="0"/>
              <a:t>Mibanco</a:t>
            </a:r>
            <a:r>
              <a:rPr lang="en-US" dirty="0" smtClean="0"/>
              <a:t>, a </a:t>
            </a:r>
            <a:r>
              <a:rPr lang="en-US" dirty="0"/>
              <a:t>Peruvian bank specializing in microfinance (and onetime Bridge Fund </a:t>
            </a:r>
            <a:r>
              <a:rPr lang="en-US" dirty="0" smtClean="0"/>
              <a:t>guarantee recipient</a:t>
            </a:r>
            <a:r>
              <a:rPr lang="en-US"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Bank Loans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raised money through an oversubscribed syndicated loan organized by Wachovia Bank and the International Finance Corporation (IFC), in which 10 major international banks provided $40 million in medium-term funding.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Bank Loans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While IFC presence helped give the syndication greater stature, there was no guarantee.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smtClean="0"/>
              <a:t>In </a:t>
            </a:r>
            <a:r>
              <a:rPr lang="en-US" dirty="0"/>
              <a:t>countries with active capital markets, the most appropriate </a:t>
            </a:r>
            <a:r>
              <a:rPr lang="en-US" dirty="0" smtClean="0"/>
              <a:t>providers of </a:t>
            </a:r>
            <a:r>
              <a:rPr lang="en-US" dirty="0"/>
              <a:t>debt for microfinance are local investors. The domestic markets </a:t>
            </a:r>
            <a:r>
              <a:rPr lang="en-US" dirty="0" smtClean="0"/>
              <a:t>are ideal </a:t>
            </a:r>
            <a:r>
              <a:rPr lang="en-US" dirty="0"/>
              <a:t>because they provide local currency, and the investors are familiar </a:t>
            </a:r>
            <a:r>
              <a:rPr lang="en-US" dirty="0" smtClean="0"/>
              <a:t>with local </a:t>
            </a:r>
            <a:r>
              <a:rPr lang="en-US" dirty="0"/>
              <a:t>markets.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smtClean="0"/>
              <a:t>In many countries, MFI bonds represent an attractive opportunity for local investors who have few options.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smtClean="0"/>
              <a:t>Nevertheless, local capital markets were very wary of MFI bond issues at first, and so they required credit enhancements like guarantees or overcollateralization.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a:t>Prior to its international loan syndication, in 2002, </a:t>
            </a:r>
            <a:r>
              <a:rPr lang="en-US" dirty="0" err="1"/>
              <a:t>Mibanco</a:t>
            </a:r>
            <a:r>
              <a:rPr lang="en-US" dirty="0"/>
              <a:t> </a:t>
            </a:r>
            <a:r>
              <a:rPr lang="en-US" dirty="0" smtClean="0"/>
              <a:t>issued $5.7 </a:t>
            </a:r>
            <a:r>
              <a:rPr lang="en-US" dirty="0"/>
              <a:t>million in two-year bonds backed by a 50 percent guarantee </a:t>
            </a:r>
            <a:r>
              <a:rPr lang="en-US" dirty="0" smtClean="0"/>
              <a:t>from USAID10 </a:t>
            </a:r>
            <a:r>
              <a:rPr lang="en-US" dirty="0"/>
              <a:t>and then a second bond with a similar guarantee from the </a:t>
            </a:r>
            <a:r>
              <a:rPr lang="en-US" dirty="0" smtClean="0"/>
              <a:t>Andean Development </a:t>
            </a:r>
            <a:r>
              <a:rPr lang="en-US" dirty="0"/>
              <a:t>Corporation (CAF).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smtClean="0"/>
              <a:t>Even with the enhancements, the first bond issues were small and carried a high interest rate. What may be surprising is how quickly the markets accepted the new institution after initial trials.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smtClean="0"/>
              <a:t>Building on these experiences, in 2007, </a:t>
            </a:r>
            <a:r>
              <a:rPr lang="en-US" dirty="0" err="1" smtClean="0"/>
              <a:t>Mibanco</a:t>
            </a:r>
            <a:r>
              <a:rPr lang="en-US" dirty="0" smtClean="0"/>
              <a:t> offered a five-year bond for $10 million with an A rating on the Peruvian scale—and without a guarantee.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smtClean="0"/>
              <a:t>Despite the lack of a guarantee, the interest rate on this issue fell from the 12 percent </a:t>
            </a:r>
            <a:r>
              <a:rPr lang="en-US" dirty="0" err="1" smtClean="0"/>
              <a:t>Mibanco</a:t>
            </a:r>
            <a:r>
              <a:rPr lang="en-US" dirty="0" smtClean="0"/>
              <a:t> paid on the first bonds to just over 6 percent.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err="1"/>
              <a:t>Financiera</a:t>
            </a:r>
            <a:r>
              <a:rPr lang="en-US" dirty="0"/>
              <a:t> </a:t>
            </a:r>
            <a:r>
              <a:rPr lang="en-US" dirty="0" err="1"/>
              <a:t>Compartamos</a:t>
            </a:r>
            <a:r>
              <a:rPr lang="en-US" dirty="0"/>
              <a:t>, the precursor to </a:t>
            </a:r>
            <a:r>
              <a:rPr lang="en-US" dirty="0" err="1"/>
              <a:t>Compartamos</a:t>
            </a:r>
            <a:r>
              <a:rPr lang="en-US" dirty="0"/>
              <a:t> </a:t>
            </a:r>
            <a:r>
              <a:rPr lang="en-US" dirty="0" err="1"/>
              <a:t>Banco</a:t>
            </a:r>
            <a:r>
              <a:rPr lang="en-US" dirty="0"/>
              <a:t>, </a:t>
            </a:r>
            <a:r>
              <a:rPr lang="en-US" dirty="0" smtClean="0"/>
              <a:t>issued five </a:t>
            </a:r>
            <a:r>
              <a:rPr lang="en-US" dirty="0"/>
              <a:t>bonds from 2002 to 2005, placing a total of $68 million with </a:t>
            </a:r>
            <a:r>
              <a:rPr lang="en-US" dirty="0" smtClean="0"/>
              <a:t>increasingly favorable </a:t>
            </a:r>
            <a:r>
              <a:rPr lang="en-US" dirty="0"/>
              <a:t>conditions.12 All of these bond issues were underpinned by </a:t>
            </a:r>
            <a:r>
              <a:rPr lang="en-US" dirty="0" smtClean="0"/>
              <a:t>strong ratings </a:t>
            </a:r>
            <a:r>
              <a:rPr lang="en-US" dirty="0"/>
              <a:t>(MXA) from Standard &amp; Poor’s and Fitch.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smtClean="0"/>
              <a:t>In the 2004 offering, Citigroup/</a:t>
            </a:r>
            <a:r>
              <a:rPr lang="en-US" dirty="0" err="1" smtClean="0"/>
              <a:t>Banamex</a:t>
            </a:r>
            <a:r>
              <a:rPr lang="en-US" dirty="0" smtClean="0"/>
              <a:t> placed $44 million of peso-denominated five-year bonds. Part of the deepening story for </a:t>
            </a:r>
            <a:r>
              <a:rPr lang="en-US" dirty="0" err="1" smtClean="0"/>
              <a:t>Compartamos</a:t>
            </a:r>
            <a:r>
              <a:rPr lang="en-US" dirty="0" smtClean="0"/>
              <a:t> was a shift in the nature of buyers of the bonds.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smtClean="0"/>
              <a:t>The initial bonds had been bought by high-net-worth individuals willing to take a risk. It was only after </a:t>
            </a:r>
            <a:r>
              <a:rPr lang="en-US" dirty="0" err="1" smtClean="0"/>
              <a:t>Compartamos</a:t>
            </a:r>
            <a:r>
              <a:rPr lang="en-US" dirty="0" smtClean="0"/>
              <a:t> had a track record in the market that institutional investors began to participate.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smtClean="0"/>
              <a:t>It is important to note that both the </a:t>
            </a:r>
            <a:r>
              <a:rPr lang="en-US" dirty="0" err="1" smtClean="0"/>
              <a:t>Compartamos</a:t>
            </a:r>
            <a:r>
              <a:rPr lang="en-US" dirty="0" smtClean="0"/>
              <a:t> and </a:t>
            </a:r>
            <a:r>
              <a:rPr lang="en-US" dirty="0" err="1" smtClean="0"/>
              <a:t>Mibanco</a:t>
            </a:r>
            <a:r>
              <a:rPr lang="en-US" dirty="0" smtClean="0"/>
              <a:t> bonds were </a:t>
            </a:r>
            <a:r>
              <a:rPr lang="en-US" dirty="0"/>
              <a:t>bought mainly by commercial investors (socially oriented investors </a:t>
            </a:r>
            <a:r>
              <a:rPr lang="en-US" dirty="0" smtClean="0"/>
              <a:t>being relatively </a:t>
            </a:r>
            <a:r>
              <a:rPr lang="en-US" dirty="0"/>
              <a:t>scarce in Latin America).</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a:t>Bond issues have also taken place in Colombia, with Women’s </a:t>
            </a:r>
            <a:r>
              <a:rPr lang="en-US" dirty="0" smtClean="0"/>
              <a:t>World Banking </a:t>
            </a:r>
            <a:r>
              <a:rPr lang="en-US" dirty="0"/>
              <a:t>Colombia in Cali demonstrating that even a well-run NGO </a:t>
            </a:r>
            <a:r>
              <a:rPr lang="en-US" dirty="0" smtClean="0"/>
              <a:t>can, with </a:t>
            </a:r>
            <a:r>
              <a:rPr lang="en-US" dirty="0"/>
              <a:t>proper support and structure, approach the markets.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smtClean="0"/>
              <a:t>Outside Latin America there have been few MFI bond issues, in part because of less active local bond markets.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endParaRPr lang="en-US" b="1" dirty="0"/>
          </a:p>
        </p:txBody>
      </p:sp>
      <p:sp>
        <p:nvSpPr>
          <p:cNvPr id="3" name="Content Placeholder 2"/>
          <p:cNvSpPr>
            <a:spLocks noGrp="1"/>
          </p:cNvSpPr>
          <p:nvPr>
            <p:ph idx="1"/>
          </p:nvPr>
        </p:nvSpPr>
        <p:spPr/>
        <p:txBody>
          <a:bodyPr>
            <a:normAutofit/>
          </a:bodyPr>
          <a:lstStyle/>
          <a:p>
            <a:r>
              <a:rPr lang="en-US" dirty="0"/>
              <a:t>So what about more bonds? Local bond issues will probably become </a:t>
            </a:r>
            <a:r>
              <a:rPr lang="en-US" dirty="0" smtClean="0"/>
              <a:t>more common </a:t>
            </a:r>
            <a:r>
              <a:rPr lang="en-US" dirty="0"/>
              <a:t>as mainstream ratings of MFIs bolster investor confidence and </a:t>
            </a:r>
            <a:r>
              <a:rPr lang="en-US" dirty="0" smtClean="0"/>
              <a:t>successful examples </a:t>
            </a:r>
            <a:r>
              <a:rPr lang="en-US" dirty="0"/>
              <a:t>accumulate—provided, of course, that local markets </a:t>
            </a:r>
            <a:r>
              <a:rPr lang="en-US" dirty="0" smtClean="0"/>
              <a:t>have liquidity </a:t>
            </a:r>
            <a:r>
              <a:rPr lang="en-US" dirty="0"/>
              <a:t>to place.</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Collateralized </a:t>
            </a:r>
            <a:r>
              <a:rPr lang="en-US" dirty="0"/>
              <a:t>debt obligations (CDOs), and a variation called </a:t>
            </a:r>
            <a:r>
              <a:rPr lang="en-US" dirty="0" smtClean="0"/>
              <a:t>collateralized loan </a:t>
            </a:r>
            <a:r>
              <a:rPr lang="en-US" dirty="0"/>
              <a:t>obligations (CLOs), pool fixed-income assets and loans from a </a:t>
            </a:r>
            <a:r>
              <a:rPr lang="en-US" dirty="0" smtClean="0"/>
              <a:t>diversified portfolio </a:t>
            </a:r>
            <a:r>
              <a:rPr lang="en-US" dirty="0"/>
              <a:t>of microfinance institutions and countries, and </a:t>
            </a:r>
            <a:r>
              <a:rPr lang="en-US" dirty="0" smtClean="0"/>
              <a:t>enable economies </a:t>
            </a:r>
            <a:r>
              <a:rPr lang="en-US" dirty="0"/>
              <a:t>of scale and funding diversification.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err="1" smtClean="0"/>
              <a:t>Dexia</a:t>
            </a:r>
            <a:r>
              <a:rPr lang="en-US" dirty="0" smtClean="0"/>
              <a:t>, a Franco-Belgian bank, and </a:t>
            </a:r>
            <a:r>
              <a:rPr lang="en-US" dirty="0" err="1" smtClean="0"/>
              <a:t>BlueOrchard</a:t>
            </a:r>
            <a:r>
              <a:rPr lang="en-US" dirty="0" smtClean="0"/>
              <a:t>, an asset management company, created the first CDO for microfinance, the </a:t>
            </a:r>
            <a:r>
              <a:rPr lang="en-US" dirty="0" err="1" smtClean="0"/>
              <a:t>Dexia</a:t>
            </a:r>
            <a:r>
              <a:rPr lang="en-US" dirty="0" smtClean="0"/>
              <a:t> Microfinance Fund, in 1998. Investors included retail and private banking clients, institutional investors, and funds of funds.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The structure (which in 2007 managed $170 million) featured a commercial rate of return and redemption rights and was backed by a guarantee from the Overseas Private Investment Company.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Because of its legal structure, the </a:t>
            </a:r>
            <a:r>
              <a:rPr lang="en-US" dirty="0" err="1" smtClean="0"/>
              <a:t>Dexia</a:t>
            </a:r>
            <a:r>
              <a:rPr lang="en-US" dirty="0" smtClean="0"/>
              <a:t> Fund can only offer short-term maturities, limiting its attractiveness to both MFIs and investors.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err="1"/>
              <a:t>BlueOrchard</a:t>
            </a:r>
            <a:r>
              <a:rPr lang="en-US" dirty="0"/>
              <a:t> and Developing World Markets, an emerging markets </a:t>
            </a:r>
            <a:r>
              <a:rPr lang="en-US" dirty="0" smtClean="0"/>
              <a:t>fund management </a:t>
            </a:r>
            <a:r>
              <a:rPr lang="en-US" dirty="0"/>
              <a:t>and consulting company, addressed this shortcoming </a:t>
            </a:r>
            <a:r>
              <a:rPr lang="en-US" dirty="0" smtClean="0"/>
              <a:t>when they </a:t>
            </a:r>
            <a:r>
              <a:rPr lang="en-US" dirty="0"/>
              <a:t>created </a:t>
            </a:r>
            <a:r>
              <a:rPr lang="en-US" dirty="0" err="1"/>
              <a:t>BlueOrchard</a:t>
            </a:r>
            <a:r>
              <a:rPr lang="en-US" dirty="0"/>
              <a:t> Microfinance Securities I (BOMSI), which </a:t>
            </a:r>
            <a:r>
              <a:rPr lang="en-US" dirty="0" smtClean="0"/>
              <a:t>raised $87 </a:t>
            </a:r>
            <a:r>
              <a:rPr lang="en-US" dirty="0"/>
              <a:t>million in two tranches in 2004 and 2005.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This CDO financed 14 MFIs in nine emerging markets with seven-year loans at fixed rates. Blue Orchard’s next deal, BOLD, in 2006, was a CLO (that is, backed by loan assets as collateral rather than MFIs).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It raised $99 million for 21 MFIs in 13 countries and was followed in 2007 by BOLD 2, together with Morgan Stanley, which securitized $110 million in loans with a rating by Standard &amp; Poor’s.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Behind each such deal is a proud arranger. Ian Callaghan, who led the deal for Morgan Stanley, attributed much of the success of BOLD 2 to the rating. He says it opened doors to a much wider audience of investors.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err="1"/>
              <a:t>Asad</a:t>
            </a:r>
            <a:r>
              <a:rPr lang="en-US" dirty="0"/>
              <a:t> </a:t>
            </a:r>
            <a:r>
              <a:rPr lang="en-US" dirty="0" err="1"/>
              <a:t>Mahmood</a:t>
            </a:r>
            <a:r>
              <a:rPr lang="en-US" dirty="0"/>
              <a:t>, managing director, Global Social Investment Funds </a:t>
            </a:r>
            <a:r>
              <a:rPr lang="en-US" dirty="0" smtClean="0"/>
              <a:t>of Deutsche </a:t>
            </a:r>
            <a:r>
              <a:rPr lang="en-US" dirty="0"/>
              <a:t>Bank, was equally proud of the Global Commercial </a:t>
            </a:r>
            <a:r>
              <a:rPr lang="en-US" dirty="0" smtClean="0"/>
              <a:t>Microfinance Consortium </a:t>
            </a:r>
            <a:r>
              <a:rPr lang="en-US" dirty="0"/>
              <a:t>he spearheaded in 2005.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The consortium included Merrill Lynch, Munich Re, and </a:t>
            </a:r>
            <a:r>
              <a:rPr lang="en-US" dirty="0" err="1" smtClean="0"/>
              <a:t>Axa</a:t>
            </a:r>
            <a:r>
              <a:rPr lang="en-US" dirty="0" smtClean="0"/>
              <a:t>, along with the international development agencies of the United Kingdom, the United States, and France.</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Ten of the 14 institutional investors in the consortium had no previous involvement with microfinance. One of the features that structured finance deals such as this make possible is the precise application of credit enhancements only where they are most needed.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In this case a DFID grant supported the equity and a partial USAID guarantee supported the first tranche of debt. Investors were stratified according to risk appetite. High-net-worth individuals and development agencies took the riskier equity and subordinated debt tranches.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More risk-averse institutional investors held the senior debt tranche, with risk lowered not only by its senior status but also by a 40 percent U.S. government guarantee.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The fund raised $81 million, which was almost completely placed within the first year in 40 MFIs in 21 countries.</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a:t>There are obstacles, to be sure. Investors prefer CDOs in </a:t>
            </a:r>
            <a:r>
              <a:rPr lang="en-US" dirty="0" err="1"/>
              <a:t>euros</a:t>
            </a:r>
            <a:r>
              <a:rPr lang="en-US" dirty="0"/>
              <a:t> or </a:t>
            </a:r>
            <a:r>
              <a:rPr lang="en-US" dirty="0" smtClean="0"/>
              <a:t>dollars, which </a:t>
            </a:r>
            <a:r>
              <a:rPr lang="en-US" dirty="0"/>
              <a:t>puts foreign exchange risk on MFIs, though the Deutsche Bank </a:t>
            </a:r>
            <a:r>
              <a:rPr lang="en-US" dirty="0" smtClean="0"/>
              <a:t>Consortium was </a:t>
            </a:r>
            <a:r>
              <a:rPr lang="en-US" dirty="0"/>
              <a:t>notable in that the MFIs received local currency. </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The lack of investor-quality data on MFIs hinders arranging CDOs. The biggest issue, however, is perhaps the limited number of large MFIs in the world, with the consequence that many investors are chasing the same ones, leading to an oversupply of financing.</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a:t>It is unfortunate for microfinance that structured finance instruments </a:t>
            </a:r>
            <a:r>
              <a:rPr lang="en-US" dirty="0" smtClean="0"/>
              <a:t>like CDOs </a:t>
            </a:r>
            <a:r>
              <a:rPr lang="en-US" dirty="0"/>
              <a:t>are perceived as risky in the public mind, in light of the role of </a:t>
            </a:r>
            <a:r>
              <a:rPr lang="en-US" dirty="0" smtClean="0"/>
              <a:t>mortgage- backed </a:t>
            </a:r>
            <a:r>
              <a:rPr lang="en-US" dirty="0"/>
              <a:t>CDOs in the financial-sector crisis of 2008. </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With the onset of the crisis, the rate of new CDOs to finance microfinance fell to a standstill. CDOs are very good—maybe too good—at bringing investors into sectors that are either riskier or less familiar than blue-chip companies or conforming mortgages.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But there is no reason to panic about microfinance CDOs. These obligations are backed by the creditworthiness of individual MFIs, most of which are regulated financial institutions.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They lack the speculative element inherent in mortgages that rely on house prices to retain their value. Moreover, they are geographically well-diversified since they include organizations in various countries and regions. </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Collateralized Debt and Collateralized Loan Obligations</a:t>
            </a:r>
            <a:endParaRPr lang="en-US" b="1" dirty="0"/>
          </a:p>
        </p:txBody>
      </p:sp>
      <p:sp>
        <p:nvSpPr>
          <p:cNvPr id="3" name="Content Placeholder 2"/>
          <p:cNvSpPr>
            <a:spLocks noGrp="1"/>
          </p:cNvSpPr>
          <p:nvPr>
            <p:ph idx="1"/>
          </p:nvPr>
        </p:nvSpPr>
        <p:spPr/>
        <p:txBody>
          <a:bodyPr>
            <a:normAutofit/>
          </a:bodyPr>
          <a:lstStyle/>
          <a:p>
            <a:r>
              <a:rPr lang="en-US" dirty="0" smtClean="0"/>
              <a:t>Nevertheless, the subprime mortgage experience provides a warning against overconfidence in microfinance (or any) popular investment vehicles.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b="1" smtClean="0"/>
              <a:t>Bonds</a:t>
            </a:r>
          </a:p>
          <a:p>
            <a:r>
              <a:rPr lang="en-US" b="1" dirty="0" smtClean="0"/>
              <a:t>Collateralized Debt and Collateralized Loan Obligations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1466</Words>
  <Application>Microsoft Office PowerPoint</Application>
  <PresentationFormat>On-screen Show (4:3)</PresentationFormat>
  <Paragraphs>84</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Microfinance for Bankers and Investors</vt:lpstr>
      <vt:lpstr>Summary</vt:lpstr>
      <vt:lpstr>Bank Loans </vt:lpstr>
      <vt:lpstr>Bank Loans </vt:lpstr>
      <vt:lpstr>Bank Loans </vt:lpstr>
      <vt:lpstr>Bonds</vt:lpstr>
      <vt:lpstr>Bonds</vt:lpstr>
      <vt:lpstr>Bonds</vt:lpstr>
      <vt:lpstr>Bonds</vt:lpstr>
      <vt:lpstr>Bonds</vt:lpstr>
      <vt:lpstr>Bonds</vt:lpstr>
      <vt:lpstr>Bonds</vt:lpstr>
      <vt:lpstr>Bonds</vt:lpstr>
      <vt:lpstr>Bonds</vt:lpstr>
      <vt:lpstr>Bonds</vt:lpstr>
      <vt:lpstr>Bonds</vt:lpstr>
      <vt:lpstr>Bonds</vt:lpstr>
      <vt:lpstr>Bonds</vt:lpstr>
      <vt:lpstr>Bonds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Collateralized Debt and Collateralized Loan Obligations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Ammar</cp:lastModifiedBy>
  <cp:revision>16</cp:revision>
  <dcterms:created xsi:type="dcterms:W3CDTF">2014-07-19T11:10:42Z</dcterms:created>
  <dcterms:modified xsi:type="dcterms:W3CDTF">2014-07-19T11:35:16Z</dcterms:modified>
</cp:coreProperties>
</file>