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022E70-1434-4D95-8ABA-B4E94D4AE009}"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01587-F8E4-4A1E-9FCB-87591E236A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22E70-1434-4D95-8ABA-B4E94D4AE009}"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01587-F8E4-4A1E-9FCB-87591E236A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022E70-1434-4D95-8ABA-B4E94D4AE009}"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01587-F8E4-4A1E-9FCB-87591E236A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022E70-1434-4D95-8ABA-B4E94D4AE009}"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701587-F8E4-4A1E-9FCB-87591E236A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022E70-1434-4D95-8ABA-B4E94D4AE009}" type="datetimeFigureOut">
              <a:rPr lang="en-US" smtClean="0"/>
              <a:pPr/>
              <a:t>7/18/2014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701587-F8E4-4A1E-9FCB-87591E236A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022E70-1434-4D95-8ABA-B4E94D4AE009}" type="datetimeFigureOut">
              <a:rPr lang="en-US" smtClean="0"/>
              <a:pPr/>
              <a:t>7/18/2014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701587-F8E4-4A1E-9FCB-87591E236A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022E70-1434-4D95-8ABA-B4E94D4AE009}" type="datetimeFigureOut">
              <a:rPr lang="en-US" smtClean="0"/>
              <a:pPr/>
              <a:t>7/18/2014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701587-F8E4-4A1E-9FCB-87591E236A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22E70-1434-4D95-8ABA-B4E94D4AE009}"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701587-F8E4-4A1E-9FCB-87591E236A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022E70-1434-4D95-8ABA-B4E94D4AE009}" type="datetimeFigureOut">
              <a:rPr lang="en-US" smtClean="0"/>
              <a:pPr/>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701587-F8E4-4A1E-9FCB-87591E236A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22E70-1434-4D95-8ABA-B4E94D4AE009}"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01587-F8E4-4A1E-9FCB-87591E236A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022E70-1434-4D95-8ABA-B4E94D4AE009}" type="datetimeFigureOut">
              <a:rPr lang="en-US" smtClean="0"/>
              <a:pPr/>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701587-F8E4-4A1E-9FCB-87591E236A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022E70-1434-4D95-8ABA-B4E94D4AE009}" type="datetimeFigureOut">
              <a:rPr lang="en-US" smtClean="0"/>
              <a:pPr/>
              <a:t>7/18/2014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701587-F8E4-4A1E-9FCB-87591E236A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b="1" dirty="0" smtClean="0"/>
              <a:t>The </a:t>
            </a:r>
            <a:r>
              <a:rPr lang="en-US" b="1" dirty="0" err="1" smtClean="0"/>
              <a:t>Microagent</a:t>
            </a:r>
            <a:r>
              <a:rPr lang="en-US" b="1" dirty="0" smtClean="0"/>
              <a:t> Model: Barefoot Agents</a:t>
            </a:r>
            <a:br>
              <a:rPr lang="en-US" b="1" dirty="0" smtClean="0"/>
            </a:br>
            <a:endParaRPr lang="en-US" b="1" dirty="0" smtClean="0"/>
          </a:p>
          <a:p>
            <a:r>
              <a:rPr lang="en-US" b="1" dirty="0" smtClean="0"/>
              <a:t>MODELS OF FINANCING INCLUSIVE FINANCE</a:t>
            </a:r>
          </a:p>
          <a:p>
            <a:endParaRPr lang="en-US" b="1" dirty="0" smtClean="0"/>
          </a:p>
          <a:p>
            <a:r>
              <a:rPr lang="en-US" b="1" dirty="0" smtClean="0"/>
              <a:t>Supply and Demand</a:t>
            </a:r>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MODELS OF FINANCING INCLUSIVE FINANCE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a:t>By 2007, total international investment in </a:t>
            </a:r>
            <a:r>
              <a:rPr lang="en-US" dirty="0" smtClean="0"/>
              <a:t>microfinance topped </a:t>
            </a:r>
            <a:r>
              <a:rPr lang="en-US" dirty="0"/>
              <a:t>$5.4 billion, a dramatic increase in only three years</a:t>
            </a:r>
            <a:r>
              <a:rPr lang="en-US" dirty="0" smtClean="0"/>
              <a:t>. </a:t>
            </a:r>
            <a:r>
              <a:rPr lang="en-US" dirty="0"/>
              <a:t>Much of </a:t>
            </a:r>
            <a:r>
              <a:rPr lang="en-US" dirty="0" smtClean="0"/>
              <a:t>the increase </a:t>
            </a:r>
            <a:r>
              <a:rPr lang="en-US" dirty="0"/>
              <a:t>came from private investors, both institutional and individual.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While many of these new investors were attracted by the social impact of microfinance, others sought solely commercial returns.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Among the investors in microfinance are:</a:t>
            </a:r>
          </a:p>
          <a:p>
            <a:r>
              <a:rPr lang="en-US" dirty="0" smtClean="0"/>
              <a:t>The </a:t>
            </a:r>
            <a:r>
              <a:rPr lang="en-US" dirty="0"/>
              <a:t>rich. High-net-worth individuals and private banking </a:t>
            </a:r>
            <a:r>
              <a:rPr lang="en-US" dirty="0" smtClean="0"/>
              <a:t>clients, many </a:t>
            </a:r>
            <a:r>
              <a:rPr lang="en-US" dirty="0"/>
              <a:t>looking to combine social and financial returns</a:t>
            </a:r>
            <a:r>
              <a:rPr lang="en-US" dirty="0" smtClean="0"/>
              <a: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Ordinary people. Retail investors accessing such vehicles as </a:t>
            </a:r>
            <a:r>
              <a:rPr lang="en-US" dirty="0" err="1" smtClean="0"/>
              <a:t>Oikocredit</a:t>
            </a:r>
            <a:r>
              <a:rPr lang="en-US" dirty="0" smtClean="0"/>
              <a:t>, a European fund, and </a:t>
            </a:r>
            <a:r>
              <a:rPr lang="en-US" dirty="0" err="1" smtClean="0"/>
              <a:t>Kiva</a:t>
            </a:r>
            <a:r>
              <a:rPr lang="en-US" dirty="0" smtClean="0"/>
              <a:t>, an Internet-based social investment vehicle. Most of these investors are strongly socially motivated, and some treat their investments as a charitable activity.</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 Institutional investors. Pension funds, insurance companies, and the  like, such as TIAA-CREF, are bound by prudential rules that restrict them to top-quality investments. For microfinance, attracting investors like these represents a major threshold crossed.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 Risk-taking investors like hedge funds and venture capitalists.</a:t>
            </a:r>
          </a:p>
          <a:p>
            <a:r>
              <a:rPr lang="en-US" dirty="0" smtClean="0"/>
              <a:t>• Banks with liquidity to place, especially banks with developing-nation operations.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 Sovereign wealth funds, particularly from non-OECD countries, with excess liquidity.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a:t>Each of these investor types needs investment vehicles fitted to their </a:t>
            </a:r>
            <a:r>
              <a:rPr lang="en-US" dirty="0" smtClean="0"/>
              <a:t>special characteristics</a:t>
            </a:r>
            <a:r>
              <a:rPr lang="en-US" dirty="0"/>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At one end of the spectrum, </a:t>
            </a:r>
            <a:r>
              <a:rPr lang="en-US" dirty="0" err="1" smtClean="0"/>
              <a:t>MicroPlace</a:t>
            </a:r>
            <a:r>
              <a:rPr lang="en-US" dirty="0" smtClean="0"/>
              <a:t> leverages eBay technology to lower the cost of servicing tiny transactions, making it possible to work with $500 investments.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At the other end, a venture capital firm like Sequoia has the skills and risk appetite to invest directly in MFI equity, as it did in SKS, a powerhouse MFI in India.</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a:t>Many of the private investors in microfinance are based in Europe or </a:t>
            </a:r>
            <a:r>
              <a:rPr lang="en-US" dirty="0" smtClean="0"/>
              <a:t>North America</a:t>
            </a:r>
            <a:r>
              <a:rPr lang="en-US" dirty="0"/>
              <a: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But local investors matter, too. Although capital markets in developing countries are often shallow, local investors work in the same currency as the MFIs they invest in, avoiding foreign exchange risk that hits MFIs borrowing in hard currency.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They understand the market context and have firsthand exposure to the MFIs. For these reasons they are the most suitable investors in the long run, and their importance will rise as the markets in countries like India, Brazil, and Mexico deepen.</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a:t>One final group of “investors” who fund MFIs is depositors. </a:t>
            </a:r>
            <a:r>
              <a:rPr lang="en-US" dirty="0" smtClean="0"/>
              <a:t>International investors </a:t>
            </a:r>
            <a:r>
              <a:rPr lang="en-US" dirty="0"/>
              <a:t>should be aware of the importance of local depositors as </a:t>
            </a:r>
            <a:r>
              <a:rPr lang="en-US" dirty="0" smtClean="0"/>
              <a:t>core funders</a:t>
            </a:r>
            <a:r>
              <a:rPr lang="en-US" dirty="0"/>
              <a:t>, as well as the importance for low-income people of access to </a:t>
            </a:r>
            <a:r>
              <a:rPr lang="en-US" dirty="0" smtClean="0"/>
              <a:t>savings services</a:t>
            </a:r>
            <a:r>
              <a:rPr lang="en-US" dirty="0"/>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Supply and Demand</a:t>
            </a:r>
          </a:p>
          <a:p>
            <a:endParaRPr lang="en-US" dirty="0"/>
          </a:p>
          <a:p>
            <a:r>
              <a:rPr lang="en-US" dirty="0" smtClean="0"/>
              <a:t>What </a:t>
            </a:r>
            <a:r>
              <a:rPr lang="en-US" smtClean="0"/>
              <a:t>has changed?</a:t>
            </a:r>
            <a:endParaRPr 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The Gates Foundation has made savings services the cornerstone of its financial inclusion strategy.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Supply and Demand</a:t>
            </a:r>
            <a:endParaRPr lang="en-US" dirty="0"/>
          </a:p>
        </p:txBody>
      </p:sp>
      <p:sp>
        <p:nvSpPr>
          <p:cNvPr id="3" name="Content Placeholder 2"/>
          <p:cNvSpPr>
            <a:spLocks noGrp="1"/>
          </p:cNvSpPr>
          <p:nvPr>
            <p:ph idx="1"/>
          </p:nvPr>
        </p:nvSpPr>
        <p:spPr/>
        <p:txBody>
          <a:bodyPr>
            <a:normAutofit/>
          </a:bodyPr>
          <a:lstStyle/>
          <a:p>
            <a:r>
              <a:rPr lang="en-US" dirty="0" smtClean="0"/>
              <a:t>Investors have a responsibility to ensure that their funds end up as part of a diversified MFI balance sheet that includes plenty of savings, where permitted.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Has Changed?</a:t>
            </a:r>
            <a:endParaRPr lang="en-US" b="1" dirty="0"/>
          </a:p>
        </p:txBody>
      </p:sp>
      <p:sp>
        <p:nvSpPr>
          <p:cNvPr id="3" name="Content Placeholder 2"/>
          <p:cNvSpPr>
            <a:spLocks noGrp="1"/>
          </p:cNvSpPr>
          <p:nvPr>
            <p:ph idx="1"/>
          </p:nvPr>
        </p:nvSpPr>
        <p:spPr/>
        <p:txBody>
          <a:bodyPr>
            <a:normAutofit/>
          </a:bodyPr>
          <a:lstStyle/>
          <a:p>
            <a:r>
              <a:rPr lang="en-US" dirty="0" smtClean="0"/>
              <a:t>What </a:t>
            </a:r>
            <a:r>
              <a:rPr lang="en-US" dirty="0"/>
              <a:t>has changed over the last 10 years to make microfinance “invest-able</a:t>
            </a:r>
            <a:r>
              <a:rPr lang="en-US" dirty="0" smtClean="0"/>
              <a:t>”? Some </a:t>
            </a:r>
            <a:r>
              <a:rPr lang="en-US" dirty="0"/>
              <a:t>changes have little to do with microfinance, and everything to </a:t>
            </a:r>
            <a:r>
              <a:rPr lang="en-US" dirty="0" smtClean="0"/>
              <a:t>do with </a:t>
            </a:r>
            <a:r>
              <a:rPr lang="en-US" dirty="0"/>
              <a:t>favorable market conditions.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Has Changed?</a:t>
            </a:r>
            <a:endParaRPr lang="en-US" b="1" dirty="0"/>
          </a:p>
        </p:txBody>
      </p:sp>
      <p:sp>
        <p:nvSpPr>
          <p:cNvPr id="3" name="Content Placeholder 2"/>
          <p:cNvSpPr>
            <a:spLocks noGrp="1"/>
          </p:cNvSpPr>
          <p:nvPr>
            <p:ph idx="1"/>
          </p:nvPr>
        </p:nvSpPr>
        <p:spPr/>
        <p:txBody>
          <a:bodyPr>
            <a:normAutofit/>
          </a:bodyPr>
          <a:lstStyle/>
          <a:p>
            <a:r>
              <a:rPr lang="en-US" dirty="0" smtClean="0"/>
              <a:t>Until late 2008, markets were liquid and looking for good places to invest. At the same time, emerging and even some frontier markets were gaining the depth and stability to make them attractive, while new mechanisms made it easier to invest across borders.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Has Changed?</a:t>
            </a:r>
            <a:endParaRPr lang="en-US" b="1" dirty="0"/>
          </a:p>
        </p:txBody>
      </p:sp>
      <p:sp>
        <p:nvSpPr>
          <p:cNvPr id="3" name="Content Placeholder 2"/>
          <p:cNvSpPr>
            <a:spLocks noGrp="1"/>
          </p:cNvSpPr>
          <p:nvPr>
            <p:ph idx="1"/>
          </p:nvPr>
        </p:nvSpPr>
        <p:spPr/>
        <p:txBody>
          <a:bodyPr>
            <a:normAutofit/>
          </a:bodyPr>
          <a:lstStyle/>
          <a:p>
            <a:r>
              <a:rPr lang="en-US" dirty="0"/>
              <a:t>The microfinance sector, at least its more advanced portions, was ready </a:t>
            </a:r>
            <a:r>
              <a:rPr lang="en-US" dirty="0" smtClean="0"/>
              <a:t>to accept </a:t>
            </a:r>
            <a:r>
              <a:rPr lang="en-US" dirty="0"/>
              <a:t>this increased interest.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Has Changed?</a:t>
            </a:r>
            <a:endParaRPr lang="en-US" b="1" dirty="0"/>
          </a:p>
        </p:txBody>
      </p:sp>
      <p:sp>
        <p:nvSpPr>
          <p:cNvPr id="3" name="Content Placeholder 2"/>
          <p:cNvSpPr>
            <a:spLocks noGrp="1"/>
          </p:cNvSpPr>
          <p:nvPr>
            <p:ph idx="1"/>
          </p:nvPr>
        </p:nvSpPr>
        <p:spPr/>
        <p:txBody>
          <a:bodyPr>
            <a:normAutofit/>
          </a:bodyPr>
          <a:lstStyle/>
          <a:p>
            <a:r>
              <a:rPr lang="en-US" dirty="0" smtClean="0"/>
              <a:t>The leading MFIs grew to a size sufficient to absorb the amounts investors wanted to place, while at the same time lengthening their track records of stable profitability.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Has Changed?</a:t>
            </a:r>
            <a:endParaRPr lang="en-US" b="1" dirty="0"/>
          </a:p>
        </p:txBody>
      </p:sp>
      <p:sp>
        <p:nvSpPr>
          <p:cNvPr id="3" name="Content Placeholder 2"/>
          <p:cNvSpPr>
            <a:spLocks noGrp="1"/>
          </p:cNvSpPr>
          <p:nvPr>
            <p:ph idx="1"/>
          </p:nvPr>
        </p:nvSpPr>
        <p:spPr/>
        <p:txBody>
          <a:bodyPr>
            <a:normAutofit/>
          </a:bodyPr>
          <a:lstStyle/>
          <a:p>
            <a:r>
              <a:rPr lang="en-US" dirty="0" smtClean="0"/>
              <a:t>More MFIs became regulated, coming under scrutiny by banking authorities that required them to meet prudential norms of capital adequacy and transparency. The quality and availability of information coming from individual MFIs improved.</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Has Changed?</a:t>
            </a:r>
            <a:endParaRPr lang="en-US" b="1" dirty="0"/>
          </a:p>
        </p:txBody>
      </p:sp>
      <p:sp>
        <p:nvSpPr>
          <p:cNvPr id="3" name="Content Placeholder 2"/>
          <p:cNvSpPr>
            <a:spLocks noGrp="1"/>
          </p:cNvSpPr>
          <p:nvPr>
            <p:ph idx="1"/>
          </p:nvPr>
        </p:nvSpPr>
        <p:spPr/>
        <p:txBody>
          <a:bodyPr>
            <a:normAutofit/>
          </a:bodyPr>
          <a:lstStyle/>
          <a:p>
            <a:r>
              <a:rPr lang="en-US" dirty="0"/>
              <a:t>Today, information on MFIs is much better than it was 10 years ago, </a:t>
            </a:r>
            <a:r>
              <a:rPr lang="en-US" dirty="0" smtClean="0"/>
              <a:t>which is </a:t>
            </a:r>
            <a:r>
              <a:rPr lang="en-US" dirty="0"/>
              <a:t>to say it is more complete, more verifiable (audited or rated), and more </a:t>
            </a:r>
            <a:r>
              <a:rPr lang="en-US" dirty="0" smtClean="0"/>
              <a:t>in line </a:t>
            </a:r>
            <a:r>
              <a:rPr lang="en-US" dirty="0"/>
              <a:t>with the financial indicators used by private-sector investors.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Has Changed?</a:t>
            </a:r>
            <a:endParaRPr lang="en-US" b="1" dirty="0"/>
          </a:p>
        </p:txBody>
      </p:sp>
      <p:sp>
        <p:nvSpPr>
          <p:cNvPr id="3" name="Content Placeholder 2"/>
          <p:cNvSpPr>
            <a:spLocks noGrp="1"/>
          </p:cNvSpPr>
          <p:nvPr>
            <p:ph idx="1"/>
          </p:nvPr>
        </p:nvSpPr>
        <p:spPr/>
        <p:txBody>
          <a:bodyPr>
            <a:normAutofit/>
          </a:bodyPr>
          <a:lstStyle/>
          <a:p>
            <a:r>
              <a:rPr lang="en-US" dirty="0" smtClean="0"/>
              <a:t>The sector as a whole is developing a track record of lower risk than commonly expected, and lower correlation with other asset classes.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Has Changed?</a:t>
            </a:r>
            <a:endParaRPr lang="en-US" b="1" dirty="0"/>
          </a:p>
        </p:txBody>
      </p:sp>
      <p:sp>
        <p:nvSpPr>
          <p:cNvPr id="3" name="Content Placeholder 2"/>
          <p:cNvSpPr>
            <a:spLocks noGrp="1"/>
          </p:cNvSpPr>
          <p:nvPr>
            <p:ph idx="1"/>
          </p:nvPr>
        </p:nvSpPr>
        <p:spPr/>
        <p:txBody>
          <a:bodyPr>
            <a:normAutofit/>
          </a:bodyPr>
          <a:lstStyle/>
          <a:p>
            <a:r>
              <a:rPr lang="en-US" dirty="0" smtClean="0"/>
              <a:t>Finally, as investors enter the market and experiment, the market itself has grown more sophisticated. Instruments are available for investors of different stripes. Exit options, once nearly nonexistent, are starting to emerge.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Has Changed?</a:t>
            </a:r>
            <a:endParaRPr lang="en-US" b="1" dirty="0"/>
          </a:p>
        </p:txBody>
      </p:sp>
      <p:sp>
        <p:nvSpPr>
          <p:cNvPr id="3" name="Content Placeholder 2"/>
          <p:cNvSpPr>
            <a:spLocks noGrp="1"/>
          </p:cNvSpPr>
          <p:nvPr>
            <p:ph idx="1"/>
          </p:nvPr>
        </p:nvSpPr>
        <p:spPr/>
        <p:txBody>
          <a:bodyPr>
            <a:normAutofit/>
          </a:bodyPr>
          <a:lstStyle/>
          <a:p>
            <a:r>
              <a:rPr lang="en-US" dirty="0"/>
              <a:t>In the investment world, deals drive change. Each new deal takes </a:t>
            </a:r>
            <a:r>
              <a:rPr lang="en-US" dirty="0" smtClean="0"/>
              <a:t>markets one </a:t>
            </a:r>
            <a:r>
              <a:rPr lang="en-US" dirty="0"/>
              <a:t>step further and enlarges the realm of possibility for other deals.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Has Changed?</a:t>
            </a:r>
            <a:endParaRPr lang="en-US" b="1" dirty="0"/>
          </a:p>
        </p:txBody>
      </p:sp>
      <p:sp>
        <p:nvSpPr>
          <p:cNvPr id="3" name="Content Placeholder 2"/>
          <p:cNvSpPr>
            <a:spLocks noGrp="1"/>
          </p:cNvSpPr>
          <p:nvPr>
            <p:ph idx="1"/>
          </p:nvPr>
        </p:nvSpPr>
        <p:spPr/>
        <p:txBody>
          <a:bodyPr>
            <a:normAutofit/>
          </a:bodyPr>
          <a:lstStyle/>
          <a:p>
            <a:r>
              <a:rPr lang="en-US" dirty="0" smtClean="0"/>
              <a:t>In this section of the course, on models for entering inclusive finance, we organize our discussion around deals featuring different investment instruments.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Has Changed?</a:t>
            </a:r>
            <a:endParaRPr lang="en-US" b="1" dirty="0"/>
          </a:p>
        </p:txBody>
      </p:sp>
      <p:sp>
        <p:nvSpPr>
          <p:cNvPr id="3" name="Content Placeholder 2"/>
          <p:cNvSpPr>
            <a:spLocks noGrp="1"/>
          </p:cNvSpPr>
          <p:nvPr>
            <p:ph idx="1"/>
          </p:nvPr>
        </p:nvSpPr>
        <p:spPr/>
        <p:txBody>
          <a:bodyPr>
            <a:normAutofit/>
          </a:bodyPr>
          <a:lstStyle/>
          <a:p>
            <a:r>
              <a:rPr lang="en-US" dirty="0" smtClean="0"/>
              <a:t>These instruments are for investors what the models of bank downscaling or </a:t>
            </a:r>
            <a:r>
              <a:rPr lang="en-US" dirty="0"/>
              <a:t>banking correspondents are for direct lenders—the means to connect </a:t>
            </a:r>
            <a:r>
              <a:rPr lang="en-US" dirty="0" smtClean="0"/>
              <a:t>to inclusive </a:t>
            </a:r>
            <a:r>
              <a:rPr lang="en-US" dirty="0"/>
              <a:t>finance.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Debt Deals</a:t>
            </a:r>
            <a:endParaRPr lang="en-US" b="1" dirty="0"/>
          </a:p>
        </p:txBody>
      </p:sp>
      <p:sp>
        <p:nvSpPr>
          <p:cNvPr id="3" name="Content Placeholder 2"/>
          <p:cNvSpPr>
            <a:spLocks noGrp="1"/>
          </p:cNvSpPr>
          <p:nvPr>
            <p:ph idx="1"/>
          </p:nvPr>
        </p:nvSpPr>
        <p:spPr/>
        <p:txBody>
          <a:bodyPr>
            <a:normAutofit/>
          </a:bodyPr>
          <a:lstStyle/>
          <a:p>
            <a:r>
              <a:rPr lang="en-US" dirty="0" smtClean="0"/>
              <a:t>We </a:t>
            </a:r>
            <a:r>
              <a:rPr lang="en-US" dirty="0"/>
              <a:t>can regard debt as the investors’ entry strategy. Private investors have </a:t>
            </a:r>
            <a:r>
              <a:rPr lang="en-US" dirty="0" smtClean="0"/>
              <a:t>been far </a:t>
            </a:r>
            <a:r>
              <a:rPr lang="en-US" dirty="0"/>
              <a:t>quicker to provide debt to microfinance institutions than to take on </a:t>
            </a:r>
            <a:r>
              <a:rPr lang="en-US" dirty="0" smtClean="0"/>
              <a:t>equity stakes</a:t>
            </a:r>
            <a:r>
              <a:rPr lang="en-US" dirty="0"/>
              <a:t>. </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Debt Deals</a:t>
            </a:r>
            <a:endParaRPr lang="en-US" b="1" dirty="0"/>
          </a:p>
        </p:txBody>
      </p:sp>
      <p:sp>
        <p:nvSpPr>
          <p:cNvPr id="3" name="Content Placeholder 2"/>
          <p:cNvSpPr>
            <a:spLocks noGrp="1"/>
          </p:cNvSpPr>
          <p:nvPr>
            <p:ph idx="1"/>
          </p:nvPr>
        </p:nvSpPr>
        <p:spPr/>
        <p:txBody>
          <a:bodyPr>
            <a:normAutofit/>
          </a:bodyPr>
          <a:lstStyle/>
          <a:p>
            <a:r>
              <a:rPr lang="en-US" dirty="0" smtClean="0"/>
              <a:t>Nonprofit MFIs that cannot take deposits depend heavily on debt for lending capital, and deposit-taking microfinance banks need debt for growth, longer-term funding, and liability diversification.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Debt Deals</a:t>
            </a:r>
            <a:endParaRPr lang="en-US" b="1" dirty="0"/>
          </a:p>
        </p:txBody>
      </p:sp>
      <p:sp>
        <p:nvSpPr>
          <p:cNvPr id="3" name="Content Placeholder 2"/>
          <p:cNvSpPr>
            <a:spLocks noGrp="1"/>
          </p:cNvSpPr>
          <p:nvPr>
            <p:ph idx="1"/>
          </p:nvPr>
        </p:nvSpPr>
        <p:spPr/>
        <p:txBody>
          <a:bodyPr>
            <a:normAutofit/>
          </a:bodyPr>
          <a:lstStyle/>
          <a:p>
            <a:r>
              <a:rPr lang="en-US" dirty="0" smtClean="0"/>
              <a:t>A wide range of investors provide debt to MFIs, from ordinary people who fund </a:t>
            </a:r>
            <a:r>
              <a:rPr lang="en-US" dirty="0" err="1" smtClean="0"/>
              <a:t>Kiva</a:t>
            </a:r>
            <a:r>
              <a:rPr lang="en-US" dirty="0" smtClean="0"/>
              <a:t> and </a:t>
            </a:r>
            <a:r>
              <a:rPr lang="en-US" dirty="0" err="1" smtClean="0"/>
              <a:t>MicroPlace</a:t>
            </a:r>
            <a:r>
              <a:rPr lang="en-US" dirty="0" smtClean="0"/>
              <a:t>, to high-net-worth individuals, to institutional investors who participate in structured finance.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Debt Deals</a:t>
            </a:r>
            <a:endParaRPr lang="en-US" b="1" dirty="0"/>
          </a:p>
        </p:txBody>
      </p:sp>
      <p:sp>
        <p:nvSpPr>
          <p:cNvPr id="3" name="Content Placeholder 2"/>
          <p:cNvSpPr>
            <a:spLocks noGrp="1"/>
          </p:cNvSpPr>
          <p:nvPr>
            <p:ph idx="1"/>
          </p:nvPr>
        </p:nvSpPr>
        <p:spPr/>
        <p:txBody>
          <a:bodyPr>
            <a:normAutofit/>
          </a:bodyPr>
          <a:lstStyle/>
          <a:p>
            <a:r>
              <a:rPr lang="en-US" dirty="0" smtClean="0"/>
              <a:t>The debt instruments, too, range from the simple (bank loans) to the sophisticated (securitization).</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 Loans</a:t>
            </a:r>
            <a:endParaRPr lang="en-US" b="1" dirty="0"/>
          </a:p>
        </p:txBody>
      </p:sp>
      <p:sp>
        <p:nvSpPr>
          <p:cNvPr id="3" name="Content Placeholder 2"/>
          <p:cNvSpPr>
            <a:spLocks noGrp="1"/>
          </p:cNvSpPr>
          <p:nvPr>
            <p:ph idx="1"/>
          </p:nvPr>
        </p:nvSpPr>
        <p:spPr/>
        <p:txBody>
          <a:bodyPr>
            <a:normAutofit/>
          </a:bodyPr>
          <a:lstStyle/>
          <a:p>
            <a:r>
              <a:rPr lang="en-US" dirty="0" smtClean="0"/>
              <a:t>At </a:t>
            </a:r>
            <a:r>
              <a:rPr lang="en-US" dirty="0"/>
              <a:t>the start of microfinance, donors and government supplied nearly all </a:t>
            </a:r>
            <a:r>
              <a:rPr lang="en-US" dirty="0" smtClean="0"/>
              <a:t>MFI loan </a:t>
            </a:r>
            <a:r>
              <a:rPr lang="en-US" dirty="0"/>
              <a:t>capital. When a few MFIs in Latin America began to break even </a:t>
            </a:r>
            <a:r>
              <a:rPr lang="en-US" dirty="0" smtClean="0"/>
              <a:t>and grow </a:t>
            </a:r>
            <a:r>
              <a:rPr lang="en-US" dirty="0"/>
              <a:t>faster than donors could respond, they decided to seek loans from </a:t>
            </a:r>
            <a:r>
              <a:rPr lang="en-US" dirty="0" smtClean="0"/>
              <a:t>local banks</a:t>
            </a:r>
            <a:r>
              <a:rPr lang="en-US" dirty="0"/>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 Loans</a:t>
            </a:r>
            <a:endParaRPr lang="en-US" b="1" dirty="0"/>
          </a:p>
        </p:txBody>
      </p:sp>
      <p:sp>
        <p:nvSpPr>
          <p:cNvPr id="3" name="Content Placeholder 2"/>
          <p:cNvSpPr>
            <a:spLocks noGrp="1"/>
          </p:cNvSpPr>
          <p:nvPr>
            <p:ph idx="1"/>
          </p:nvPr>
        </p:nvSpPr>
        <p:spPr/>
        <p:txBody>
          <a:bodyPr>
            <a:normAutofit/>
          </a:bodyPr>
          <a:lstStyle/>
          <a:p>
            <a:r>
              <a:rPr lang="en-US" dirty="0" smtClean="0"/>
              <a:t>This turned out to be harder than they expected. In 1985, ACCION International responded by creating the Latin America Bridge Fund to guarantee such loans.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 Loans</a:t>
            </a:r>
            <a:endParaRPr lang="en-US" b="1" dirty="0"/>
          </a:p>
        </p:txBody>
      </p:sp>
      <p:sp>
        <p:nvSpPr>
          <p:cNvPr id="3" name="Content Placeholder 2"/>
          <p:cNvSpPr>
            <a:spLocks noGrp="1"/>
          </p:cNvSpPr>
          <p:nvPr>
            <p:ph idx="1"/>
          </p:nvPr>
        </p:nvSpPr>
        <p:spPr/>
        <p:txBody>
          <a:bodyPr>
            <a:normAutofit/>
          </a:bodyPr>
          <a:lstStyle/>
          <a:p>
            <a:r>
              <a:rPr lang="en-US" dirty="0"/>
              <a:t>The Bridge Fund is the first go-round in the story of financial </a:t>
            </a:r>
            <a:r>
              <a:rPr lang="en-US" dirty="0" smtClean="0"/>
              <a:t>deepening that </a:t>
            </a:r>
            <a:r>
              <a:rPr lang="en-US" dirty="0"/>
              <a:t>recurs many times as MFIs gradually engage the capital markets. At </a:t>
            </a:r>
            <a:r>
              <a:rPr lang="en-US" dirty="0" smtClean="0"/>
              <a:t>first, banks </a:t>
            </a:r>
            <a:r>
              <a:rPr lang="en-US" dirty="0"/>
              <a:t>were unwilling to bet on the creditworthiness of MFIs without guarantees</a:t>
            </a:r>
            <a:r>
              <a:rPr lang="en-US" dirty="0" smtClean="0"/>
              <a:t>.</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 Loans</a:t>
            </a:r>
            <a:endParaRPr lang="en-US" b="1" dirty="0"/>
          </a:p>
        </p:txBody>
      </p:sp>
      <p:sp>
        <p:nvSpPr>
          <p:cNvPr id="3" name="Content Placeholder 2"/>
          <p:cNvSpPr>
            <a:spLocks noGrp="1"/>
          </p:cNvSpPr>
          <p:nvPr>
            <p:ph idx="1"/>
          </p:nvPr>
        </p:nvSpPr>
        <p:spPr/>
        <p:txBody>
          <a:bodyPr>
            <a:normAutofit/>
          </a:bodyPr>
          <a:lstStyle/>
          <a:p>
            <a:r>
              <a:rPr lang="en-US" dirty="0" smtClean="0"/>
              <a:t>The public sector (USAID) provided initial backing for the Bridge Fund, but private socially responsible lenders soon joined.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 Loans</a:t>
            </a:r>
            <a:endParaRPr lang="en-US" b="1" dirty="0"/>
          </a:p>
        </p:txBody>
      </p:sp>
      <p:sp>
        <p:nvSpPr>
          <p:cNvPr id="3" name="Content Placeholder 2"/>
          <p:cNvSpPr>
            <a:spLocks noGrp="1"/>
          </p:cNvSpPr>
          <p:nvPr>
            <p:ph idx="1"/>
          </p:nvPr>
        </p:nvSpPr>
        <p:spPr/>
        <p:txBody>
          <a:bodyPr>
            <a:normAutofit/>
          </a:bodyPr>
          <a:lstStyle/>
          <a:p>
            <a:r>
              <a:rPr lang="en-US" dirty="0" smtClean="0"/>
              <a:t>Although most of these private lenders were essentially philanthropic—including foundations making program-related investments and religious orders using their retirement savings to do good—these Bridge Fund lenders were in fact the first private investors willing to bear credit risk in microfinance. </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 Loans</a:t>
            </a:r>
            <a:endParaRPr lang="en-US" b="1" dirty="0"/>
          </a:p>
        </p:txBody>
      </p:sp>
      <p:sp>
        <p:nvSpPr>
          <p:cNvPr id="3" name="Content Placeholder 2"/>
          <p:cNvSpPr>
            <a:spLocks noGrp="1"/>
          </p:cNvSpPr>
          <p:nvPr>
            <p:ph idx="1"/>
          </p:nvPr>
        </p:nvSpPr>
        <p:spPr/>
        <p:txBody>
          <a:bodyPr>
            <a:normAutofit/>
          </a:bodyPr>
          <a:lstStyle/>
          <a:p>
            <a:r>
              <a:rPr lang="en-US" dirty="0" smtClean="0"/>
              <a:t>Most Bridge Fund–backed loans were in the range of $500,000 to $2 million, and early guarantees covered 90 or 100 percent of capital loaned.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 Loans</a:t>
            </a:r>
            <a:endParaRPr lang="en-US" b="1" dirty="0"/>
          </a:p>
        </p:txBody>
      </p:sp>
      <p:sp>
        <p:nvSpPr>
          <p:cNvPr id="3" name="Content Placeholder 2"/>
          <p:cNvSpPr>
            <a:spLocks noGrp="1"/>
          </p:cNvSpPr>
          <p:nvPr>
            <p:ph idx="1"/>
          </p:nvPr>
        </p:nvSpPr>
        <p:spPr/>
        <p:txBody>
          <a:bodyPr>
            <a:normAutofit/>
          </a:bodyPr>
          <a:lstStyle/>
          <a:p>
            <a:r>
              <a:rPr lang="en-US" dirty="0" smtClean="0"/>
              <a:t>Over time, banks reduced the required cover, and eventually most Bridge Fund MFIs graduated from guarantees. </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Bank Loans</a:t>
            </a:r>
            <a:endParaRPr lang="en-US" b="1" dirty="0"/>
          </a:p>
        </p:txBody>
      </p:sp>
      <p:sp>
        <p:nvSpPr>
          <p:cNvPr id="3" name="Content Placeholder 2"/>
          <p:cNvSpPr>
            <a:spLocks noGrp="1"/>
          </p:cNvSpPr>
          <p:nvPr>
            <p:ph idx="1"/>
          </p:nvPr>
        </p:nvSpPr>
        <p:spPr/>
        <p:txBody>
          <a:bodyPr>
            <a:normAutofit/>
          </a:bodyPr>
          <a:lstStyle/>
          <a:p>
            <a:r>
              <a:rPr lang="en-US" dirty="0" smtClean="0"/>
              <a:t>These MFIs now access bank loans on their own or have moved to better—larger scale, longer term, and cheaper—sources of finance, such as bonds.</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dirty="0" smtClean="0"/>
              <a:t>These MFIs now access bank loans on their own or have moved to better—larger scale, longer term, and cheaper—sources of finance, such as bonds.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TotalTime>
  <Words>1358</Words>
  <Application>Microsoft Office PowerPoint</Application>
  <PresentationFormat>On-screen Show (4:3)</PresentationFormat>
  <Paragraphs>92</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Summary of the Last lecture</vt:lpstr>
      <vt:lpstr>MODELS OF FINANCING INCLUSIVE FINANCE</vt:lpstr>
      <vt:lpstr>Supply and Demand</vt:lpstr>
      <vt:lpstr>Supply and Demand</vt:lpstr>
      <vt:lpstr>Supply and Demand</vt:lpstr>
      <vt:lpstr>Supply and Demand</vt:lpstr>
      <vt:lpstr>Supply and Demand</vt:lpstr>
      <vt:lpstr>Supply and Demand</vt:lpstr>
      <vt:lpstr>Supply and Demand</vt:lpstr>
      <vt:lpstr>Supply and Demand</vt:lpstr>
      <vt:lpstr>Supply and Demand</vt:lpstr>
      <vt:lpstr>Supply and Demand</vt:lpstr>
      <vt:lpstr>Supply and Demand</vt:lpstr>
      <vt:lpstr>Supply and Demand</vt:lpstr>
      <vt:lpstr>Supply and Demand</vt:lpstr>
      <vt:lpstr>Supply and Demand</vt:lpstr>
      <vt:lpstr>Supply and Demand</vt:lpstr>
      <vt:lpstr>Supply and Demand</vt:lpstr>
      <vt:lpstr>Supply and Demand</vt:lpstr>
      <vt:lpstr>What Has Changed?</vt:lpstr>
      <vt:lpstr>What Has Changed?</vt:lpstr>
      <vt:lpstr>What Has Changed?</vt:lpstr>
      <vt:lpstr>What Has Changed?</vt:lpstr>
      <vt:lpstr>What Has Changed?</vt:lpstr>
      <vt:lpstr>What Has Changed?</vt:lpstr>
      <vt:lpstr>What Has Changed?</vt:lpstr>
      <vt:lpstr>What Has Changed?</vt:lpstr>
      <vt:lpstr>What Has Changed?</vt:lpstr>
      <vt:lpstr>What Has Changed?</vt:lpstr>
      <vt:lpstr>What Has Changed?</vt:lpstr>
      <vt:lpstr>Debt Deals</vt:lpstr>
      <vt:lpstr>Debt Deals</vt:lpstr>
      <vt:lpstr>Debt Deals</vt:lpstr>
      <vt:lpstr>Debt Deals</vt:lpstr>
      <vt:lpstr>Bank Loans</vt:lpstr>
      <vt:lpstr>Bank Loans</vt:lpstr>
      <vt:lpstr>Bank Loans</vt:lpstr>
      <vt:lpstr>Bank Loans</vt:lpstr>
      <vt:lpstr>Bank Loans</vt:lpstr>
      <vt:lpstr>Bank Loans</vt:lpstr>
      <vt:lpstr>Bank Loans</vt:lpstr>
      <vt:lpstr>Bank Loans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NTS</cp:lastModifiedBy>
  <cp:revision>11</cp:revision>
  <dcterms:created xsi:type="dcterms:W3CDTF">2014-07-18T14:06:04Z</dcterms:created>
  <dcterms:modified xsi:type="dcterms:W3CDTF">2014-07-18T19:34:02Z</dcterms:modified>
</cp:coreProperties>
</file>