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281CD-67B5-4AF9-A2C0-07F4DB7B73D5}" type="datetimeFigureOut">
              <a:rPr lang="en-US" smtClean="0"/>
              <a:pPr/>
              <a:t>7/18/2014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8AF2-3F91-4F4C-89E7-1058FB56AF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281CD-67B5-4AF9-A2C0-07F4DB7B73D5}" type="datetimeFigureOut">
              <a:rPr lang="en-US" smtClean="0"/>
              <a:pPr/>
              <a:t>7/18/2014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8AF2-3F91-4F4C-89E7-1058FB56AF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281CD-67B5-4AF9-A2C0-07F4DB7B73D5}" type="datetimeFigureOut">
              <a:rPr lang="en-US" smtClean="0"/>
              <a:pPr/>
              <a:t>7/18/2014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8AF2-3F91-4F4C-89E7-1058FB56AF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281CD-67B5-4AF9-A2C0-07F4DB7B73D5}" type="datetimeFigureOut">
              <a:rPr lang="en-US" smtClean="0"/>
              <a:pPr/>
              <a:t>7/18/2014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8AF2-3F91-4F4C-89E7-1058FB56AF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281CD-67B5-4AF9-A2C0-07F4DB7B73D5}" type="datetimeFigureOut">
              <a:rPr lang="en-US" smtClean="0"/>
              <a:pPr/>
              <a:t>7/18/2014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8AF2-3F91-4F4C-89E7-1058FB56AF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281CD-67B5-4AF9-A2C0-07F4DB7B73D5}" type="datetimeFigureOut">
              <a:rPr lang="en-US" smtClean="0"/>
              <a:pPr/>
              <a:t>7/18/2014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8AF2-3F91-4F4C-89E7-1058FB56AF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281CD-67B5-4AF9-A2C0-07F4DB7B73D5}" type="datetimeFigureOut">
              <a:rPr lang="en-US" smtClean="0"/>
              <a:pPr/>
              <a:t>7/18/2014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8AF2-3F91-4F4C-89E7-1058FB56AF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281CD-67B5-4AF9-A2C0-07F4DB7B73D5}" type="datetimeFigureOut">
              <a:rPr lang="en-US" smtClean="0"/>
              <a:pPr/>
              <a:t>7/18/2014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8AF2-3F91-4F4C-89E7-1058FB56AF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281CD-67B5-4AF9-A2C0-07F4DB7B73D5}" type="datetimeFigureOut">
              <a:rPr lang="en-US" smtClean="0"/>
              <a:pPr/>
              <a:t>7/18/2014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8AF2-3F91-4F4C-89E7-1058FB56AF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281CD-67B5-4AF9-A2C0-07F4DB7B73D5}" type="datetimeFigureOut">
              <a:rPr lang="en-US" smtClean="0"/>
              <a:pPr/>
              <a:t>7/18/2014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8AF2-3F91-4F4C-89E7-1058FB56AF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281CD-67B5-4AF9-A2C0-07F4DB7B73D5}" type="datetimeFigureOut">
              <a:rPr lang="en-US" smtClean="0"/>
              <a:pPr/>
              <a:t>7/18/2014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8AF2-3F91-4F4C-89E7-1058FB56AF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281CD-67B5-4AF9-A2C0-07F4DB7B73D5}" type="datetimeFigureOut">
              <a:rPr lang="en-US" smtClean="0"/>
              <a:pPr/>
              <a:t>7/18/2014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F78AF2-3F91-4F4C-89E7-1058FB56AFE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PARTNERS AT THE LAST</a:t>
            </a:r>
            <a:br>
              <a:rPr lang="en-US" b="1" dirty="0" smtClean="0"/>
            </a:br>
            <a:r>
              <a:rPr lang="en-US" b="1" dirty="0" smtClean="0"/>
              <a:t>MILE: </a:t>
            </a:r>
            <a:br>
              <a:rPr lang="en-US" b="1" dirty="0" smtClean="0"/>
            </a:br>
            <a:r>
              <a:rPr lang="en-US" b="1" dirty="0" smtClean="0"/>
              <a:t>INSURANCE COMPANIES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the Last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Insurance Companies Face the Channels Challenge</a:t>
            </a:r>
          </a:p>
          <a:p>
            <a:r>
              <a:rPr lang="en-US" b="1" dirty="0" smtClean="0"/>
              <a:t>Direct Sales</a:t>
            </a:r>
          </a:p>
          <a:p>
            <a:r>
              <a:rPr lang="en-US" b="1" dirty="0" smtClean="0"/>
              <a:t>The Partner-Agent Model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The </a:t>
            </a:r>
            <a:r>
              <a:rPr lang="en-US" b="1" dirty="0" err="1" smtClean="0"/>
              <a:t>Microagent</a:t>
            </a:r>
            <a:r>
              <a:rPr lang="en-US" b="1" dirty="0" smtClean="0"/>
              <a:t> Model: Barefoot Agents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next model seeks to get even closer to clients by turning selected clients into insurance agents.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The </a:t>
            </a:r>
            <a:r>
              <a:rPr lang="en-US" b="1" dirty="0" err="1" smtClean="0"/>
              <a:t>Microagent</a:t>
            </a:r>
            <a:r>
              <a:rPr lang="en-US" b="1" dirty="0" smtClean="0"/>
              <a:t> Model: Barefoot Agents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Due to the Indian government requirements to issue policies in the low-income market, many insurance companies work with MFIs through a partnership model like the one AIG developed in Uganda.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The </a:t>
            </a:r>
            <a:r>
              <a:rPr lang="en-US" b="1" dirty="0" err="1" smtClean="0"/>
              <a:t>Microagent</a:t>
            </a:r>
            <a:r>
              <a:rPr lang="en-US" b="1" dirty="0" smtClean="0"/>
              <a:t> Model: Barefoot Agents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AIG’s Indian affiliate, Tata-AIG, attempted to do the same, but some members of its staff were concerned about the problem of continuity of coverage.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The </a:t>
            </a:r>
            <a:r>
              <a:rPr lang="en-US" b="1" dirty="0" err="1" smtClean="0"/>
              <a:t>Microagent</a:t>
            </a:r>
            <a:r>
              <a:rPr lang="en-US" b="1" dirty="0" smtClean="0"/>
              <a:t> Model: Barefoot Agents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Since most Indian MFIs offer loans but not savings accounts, the </a:t>
            </a:r>
            <a:r>
              <a:rPr lang="en-US" dirty="0" smtClean="0"/>
              <a:t>insurance policies </a:t>
            </a:r>
            <a:r>
              <a:rPr lang="en-US" dirty="0"/>
              <a:t>were in effect only as long as the customer had a loan outstanding.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The </a:t>
            </a:r>
            <a:r>
              <a:rPr lang="en-US" b="1" dirty="0" err="1" smtClean="0"/>
              <a:t>Microagent</a:t>
            </a:r>
            <a:r>
              <a:rPr lang="en-US" b="1" dirty="0" smtClean="0"/>
              <a:t> Model: Barefoot Agents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Customers who were “resting” from credit received no coverage. The </a:t>
            </a:r>
            <a:r>
              <a:rPr lang="en-US" dirty="0" smtClean="0"/>
              <a:t>Tata- AIG </a:t>
            </a:r>
            <a:r>
              <a:rPr lang="en-US" dirty="0"/>
              <a:t>staff believed that life insurance coverage should be continuous and </a:t>
            </a:r>
            <a:r>
              <a:rPr lang="en-US" dirty="0" smtClean="0"/>
              <a:t>was not </a:t>
            </a:r>
            <a:r>
              <a:rPr lang="en-US" dirty="0"/>
              <a:t>compatible with short-term loans.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The </a:t>
            </a:r>
            <a:r>
              <a:rPr lang="en-US" b="1" dirty="0" err="1" smtClean="0"/>
              <a:t>Microagent</a:t>
            </a:r>
            <a:r>
              <a:rPr lang="en-US" b="1" dirty="0" smtClean="0"/>
              <a:t> Model: Barefoot Agents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Tata-AIG then began experimenting with a “barefoot agent” </a:t>
            </a:r>
            <a:r>
              <a:rPr lang="en-US" dirty="0" smtClean="0"/>
              <a:t>business model</a:t>
            </a:r>
            <a:r>
              <a:rPr lang="en-US" dirty="0"/>
              <a:t>. In a move analogous to using small mom and pop shop owners </a:t>
            </a:r>
            <a:r>
              <a:rPr lang="en-US" dirty="0" smtClean="0"/>
              <a:t>as banking </a:t>
            </a:r>
            <a:r>
              <a:rPr lang="en-US" dirty="0"/>
              <a:t>agents,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The </a:t>
            </a:r>
            <a:r>
              <a:rPr lang="en-US" b="1" dirty="0" err="1" smtClean="0"/>
              <a:t>Microagent</a:t>
            </a:r>
            <a:r>
              <a:rPr lang="en-US" b="1" dirty="0" smtClean="0"/>
              <a:t> Model: Barefoot Agents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Tata-AIG trained local women to become salaried representatives, selling and servicing policies to their village neighbors.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The </a:t>
            </a:r>
            <a:r>
              <a:rPr lang="en-US" b="1" dirty="0" err="1" smtClean="0"/>
              <a:t>Microagent</a:t>
            </a:r>
            <a:r>
              <a:rPr lang="en-US" b="1" dirty="0" smtClean="0"/>
              <a:t> Model: Barefoot Agents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product designers found that the barefoot agent model worked best if the representatives grouped themselves into small brokerages they termed “community rural insurance groups.”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The </a:t>
            </a:r>
            <a:r>
              <a:rPr lang="en-US" b="1" dirty="0" err="1" smtClean="0"/>
              <a:t>Microagent</a:t>
            </a:r>
            <a:r>
              <a:rPr lang="en-US" b="1" dirty="0" smtClean="0"/>
              <a:t> Model: Barefoot Agents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Tata-AIG works with local NGOs to help recruit representatives. This program achieved moderate scale, covering 21,000 rural, low-income, and landless people with term life and endowment insurance.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The </a:t>
            </a:r>
            <a:r>
              <a:rPr lang="en-US" b="1" dirty="0" err="1" smtClean="0"/>
              <a:t>Microagent</a:t>
            </a:r>
            <a:r>
              <a:rPr lang="en-US" b="1" dirty="0" smtClean="0"/>
              <a:t> Model: Barefoot Agents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Costs in this model are higher than with the partner-agent model; however, the </a:t>
            </a:r>
            <a:r>
              <a:rPr lang="en-US" dirty="0" err="1" smtClean="0"/>
              <a:t>microagent</a:t>
            </a:r>
            <a:r>
              <a:rPr lang="en-US" dirty="0" smtClean="0"/>
              <a:t> model may be a good solution in areas without institutions that can become partners.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The </a:t>
            </a:r>
            <a:r>
              <a:rPr lang="en-US" b="1" dirty="0" err="1" smtClean="0"/>
              <a:t>Microagent</a:t>
            </a:r>
            <a:r>
              <a:rPr lang="en-US" b="1" dirty="0" smtClean="0"/>
              <a:t> Model: Barefoot Agents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 are myriad variations of </a:t>
            </a:r>
            <a:r>
              <a:rPr lang="en-US" dirty="0" err="1"/>
              <a:t>microinsurance</a:t>
            </a:r>
            <a:r>
              <a:rPr lang="en-US" dirty="0"/>
              <a:t> distribution models. </a:t>
            </a:r>
            <a:r>
              <a:rPr lang="en-US" dirty="0" err="1" smtClean="0"/>
              <a:t>Seguros</a:t>
            </a:r>
            <a:r>
              <a:rPr lang="en-US" dirty="0" smtClean="0"/>
              <a:t> </a:t>
            </a:r>
            <a:r>
              <a:rPr lang="en-US" dirty="0" err="1" smtClean="0"/>
              <a:t>Mapfre</a:t>
            </a:r>
            <a:r>
              <a:rPr lang="en-US" dirty="0"/>
              <a:t>, a Spanish insurance company, built upon the consumer lending </a:t>
            </a:r>
            <a:r>
              <a:rPr lang="en-US" dirty="0" smtClean="0"/>
              <a:t>operation of </a:t>
            </a:r>
            <a:r>
              <a:rPr lang="en-US" dirty="0"/>
              <a:t>Colombia’s electric utility and sells directly through utility bills sent </a:t>
            </a:r>
            <a:r>
              <a:rPr lang="en-US" dirty="0" smtClean="0"/>
              <a:t>in the </a:t>
            </a:r>
            <a:r>
              <a:rPr lang="en-US" dirty="0"/>
              <a:t>mail.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The </a:t>
            </a:r>
            <a:r>
              <a:rPr lang="en-US" b="1" dirty="0" err="1" smtClean="0"/>
              <a:t>Microagent</a:t>
            </a:r>
            <a:r>
              <a:rPr lang="en-US" b="1" dirty="0" smtClean="0"/>
              <a:t> Model: Barefoot Agents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Azteca’s insurance company works through all </a:t>
            </a:r>
            <a:r>
              <a:rPr lang="en-US" dirty="0" err="1" smtClean="0"/>
              <a:t>Banco</a:t>
            </a:r>
            <a:r>
              <a:rPr lang="en-US" dirty="0" smtClean="0"/>
              <a:t> Azteca outlets. New </a:t>
            </a:r>
            <a:r>
              <a:rPr lang="en-US" dirty="0" err="1" smtClean="0"/>
              <a:t>microinsurance</a:t>
            </a:r>
            <a:r>
              <a:rPr lang="en-US" dirty="0" smtClean="0"/>
              <a:t> initiatives in Venezuela (Cruz </a:t>
            </a:r>
            <a:r>
              <a:rPr lang="en-US" dirty="0" err="1" smtClean="0"/>
              <a:t>Salud</a:t>
            </a:r>
            <a:r>
              <a:rPr lang="en-US" dirty="0" smtClean="0"/>
              <a:t>) and Mexico (</a:t>
            </a:r>
            <a:r>
              <a:rPr lang="en-US" dirty="0" err="1" smtClean="0"/>
              <a:t>Paralife</a:t>
            </a:r>
            <a:r>
              <a:rPr lang="en-US" dirty="0" smtClean="0"/>
              <a:t>) have recently been created. Cruz </a:t>
            </a:r>
            <a:r>
              <a:rPr lang="en-US" dirty="0" err="1" smtClean="0"/>
              <a:t>Salud</a:t>
            </a:r>
            <a:r>
              <a:rPr lang="en-US" dirty="0" smtClean="0"/>
              <a:t> reaches some of its clients by placing prepaid cards in retail stores.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The </a:t>
            </a:r>
            <a:r>
              <a:rPr lang="en-US" b="1" dirty="0" err="1" smtClean="0"/>
              <a:t>Microagent</a:t>
            </a:r>
            <a:r>
              <a:rPr lang="en-US" b="1" dirty="0" smtClean="0"/>
              <a:t> Model: Barefoot Agents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Clients can buy health coverage the same way a U.S. customer might buy a Starbucks gift card.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The </a:t>
            </a:r>
            <a:r>
              <a:rPr lang="en-US" b="1" dirty="0" err="1" smtClean="0"/>
              <a:t>Microagent</a:t>
            </a:r>
            <a:r>
              <a:rPr lang="en-US" b="1" dirty="0" smtClean="0"/>
              <a:t> Model: Barefoot Agents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Opportunity International, a global  Microfinance organization, has established the Micro Insurance Agency to assist insurers to reach BOP clients.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The </a:t>
            </a:r>
            <a:r>
              <a:rPr lang="en-US" b="1" dirty="0" err="1" smtClean="0"/>
              <a:t>Microagent</a:t>
            </a:r>
            <a:r>
              <a:rPr lang="en-US" b="1" dirty="0" smtClean="0"/>
              <a:t> Model: Barefoot Agents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pace of innovation during the past few years on this front has been dizzying.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MODELS OF FINANCING</a:t>
            </a:r>
            <a:br>
              <a:rPr lang="en-US" b="1" dirty="0"/>
            </a:br>
            <a:r>
              <a:rPr lang="en-US" b="1" dirty="0"/>
              <a:t>INCLUSIVE FINANCE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If you are not a bank, an insurer, or a retailer, how can you participate </a:t>
            </a:r>
            <a:r>
              <a:rPr lang="en-US" dirty="0" smtClean="0"/>
              <a:t>in inclusive </a:t>
            </a:r>
            <a:r>
              <a:rPr lang="en-US" dirty="0"/>
              <a:t>finance? You can invest in microfinance institutions.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MODELS OF FINANCING</a:t>
            </a:r>
            <a:br>
              <a:rPr lang="en-US" b="1" dirty="0"/>
            </a:br>
            <a:r>
              <a:rPr lang="en-US" b="1" dirty="0"/>
              <a:t>INCLUSIVE FINANCE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Investing in microfinance has become something of a fashion in </a:t>
            </a:r>
            <a:r>
              <a:rPr lang="en-US" dirty="0" smtClean="0"/>
              <a:t>recent years</a:t>
            </a:r>
            <a:r>
              <a:rPr lang="en-US" dirty="0"/>
              <a:t>, but not long ago it was nearly impossible to interest private investors </a:t>
            </a:r>
            <a:r>
              <a:rPr lang="en-US" dirty="0" smtClean="0"/>
              <a:t>in MFIs</a:t>
            </a:r>
            <a:r>
              <a:rPr lang="en-US" dirty="0"/>
              <a:t>.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MODELS OF FINANCING</a:t>
            </a:r>
            <a:br>
              <a:rPr lang="en-US" b="1" dirty="0"/>
            </a:br>
            <a:r>
              <a:rPr lang="en-US" b="1" dirty="0"/>
              <a:t>INCLUSIVE FINANCE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Until quite recently, almost all investors in microfinance were social or public-sector investors. Now Wall Street actors, both mainstream and specialized, have decided that microfinance is worth taking more seriously.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MODELS OF FINANCING</a:t>
            </a:r>
            <a:br>
              <a:rPr lang="en-US" b="1" dirty="0"/>
            </a:br>
            <a:r>
              <a:rPr lang="en-US" b="1" dirty="0"/>
              <a:t>INCLUSIVE FINANCE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J.P. Morgan, Citigroup, TIAA-CREF, and Standard &amp; Poor’s are just a few of the names that appear in the following pages. Landmark deals by mainstream investment firms continued to occur until slowed by the financial market contraction of late 2008.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MODELS OF FINANCING</a:t>
            </a:r>
            <a:br>
              <a:rPr lang="en-US" b="1" dirty="0"/>
            </a:br>
            <a:r>
              <a:rPr lang="en-US" b="1" dirty="0"/>
              <a:t>INCLUSIVE FINANCE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chronicle many “firsts”: the first international securitization of microloans, the first mainstream venture capital investment in a microfinance institution, and the first IPO.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MODELS OF FINANCING</a:t>
            </a:r>
            <a:br>
              <a:rPr lang="en-US" b="1" dirty="0"/>
            </a:br>
            <a:r>
              <a:rPr lang="en-US" b="1" dirty="0"/>
              <a:t>INCLUSIVE FINANCE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While the financial crisis slowed investment in microfinance, there </a:t>
            </a:r>
            <a:r>
              <a:rPr lang="en-US" dirty="0" smtClean="0"/>
              <a:t>is confidence </a:t>
            </a:r>
            <a:r>
              <a:rPr lang="en-US" dirty="0"/>
              <a:t>that it will pick up again as investors rebound.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MODELS OF FINANCING</a:t>
            </a:r>
            <a:br>
              <a:rPr lang="en-US" b="1" dirty="0"/>
            </a:br>
            <a:r>
              <a:rPr lang="en-US" b="1" dirty="0"/>
              <a:t>INCLUSIVE FINANCE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After comparing the performance of microfinance institutions against small developing country banks, analysts at J.P. Morgan concluded,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MODELS OF FINANCING</a:t>
            </a:r>
            <a:br>
              <a:rPr lang="en-US" b="1" dirty="0"/>
            </a:br>
            <a:r>
              <a:rPr lang="en-US" b="1" dirty="0"/>
              <a:t>INCLUSIVE FINANCE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“MFIs will certainly be affected by the financial crisis ricocheting across the globe, but we believe that the sector is fundamentally sound. . . . Valuations may change, but we believe the long-term outlook for equity investment in microfinance is positive.”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MODELS OF FINANCING</a:t>
            </a:r>
            <a:br>
              <a:rPr lang="en-US" b="1" dirty="0"/>
            </a:br>
            <a:r>
              <a:rPr lang="en-US" b="1" dirty="0"/>
              <a:t>INCLUSIVE FINANCE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evolution of private investment in microfinance institutions </a:t>
            </a:r>
            <a:r>
              <a:rPr lang="en-US" dirty="0" smtClean="0"/>
              <a:t>reminds me </a:t>
            </a:r>
            <a:r>
              <a:rPr lang="en-US" dirty="0"/>
              <a:t>of the way children learn to swim. Children step into shallow water </a:t>
            </a:r>
            <a:r>
              <a:rPr lang="en-US" dirty="0" smtClean="0"/>
              <a:t>holding their </a:t>
            </a:r>
            <a:r>
              <a:rPr lang="en-US" dirty="0"/>
              <a:t>mothers’ hands, feet touching bottom.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MODELS OF FINANCING</a:t>
            </a:r>
            <a:br>
              <a:rPr lang="en-US" b="1" dirty="0"/>
            </a:br>
            <a:r>
              <a:rPr lang="en-US" b="1" dirty="0"/>
              <a:t>INCLUSIVE FINANCE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Then they paddle around </a:t>
            </a:r>
            <a:r>
              <a:rPr lang="en-US" dirty="0"/>
              <a:t>with life jackets and practice strokes and breathing. Only after all these </a:t>
            </a:r>
            <a:r>
              <a:rPr lang="en-US" dirty="0" smtClean="0"/>
              <a:t>steps can </a:t>
            </a:r>
            <a:r>
              <a:rPr lang="en-US" dirty="0"/>
              <a:t>they swim freely and unassisted in deep water.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MODELS OF FINANCING</a:t>
            </a:r>
            <a:br>
              <a:rPr lang="en-US" b="1" dirty="0"/>
            </a:br>
            <a:r>
              <a:rPr lang="en-US" b="1" dirty="0"/>
              <a:t>INCLUSIVE FINANCE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funny thing about this analogy is that it works both ways. It </a:t>
            </a:r>
            <a:r>
              <a:rPr lang="en-US" dirty="0" smtClean="0"/>
              <a:t>describes the </a:t>
            </a:r>
            <a:r>
              <a:rPr lang="en-US" dirty="0"/>
              <a:t>gingerly advance of investors into the microfinance industry, and it </a:t>
            </a:r>
            <a:r>
              <a:rPr lang="en-US" dirty="0" smtClean="0"/>
              <a:t>also describes </a:t>
            </a:r>
            <a:r>
              <a:rPr lang="en-US" dirty="0"/>
              <a:t>the gradual immersion of MFIs in the capital market.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MODELS OF FINANCING</a:t>
            </a:r>
            <a:br>
              <a:rPr lang="en-US" b="1" dirty="0"/>
            </a:br>
            <a:r>
              <a:rPr lang="en-US" b="1" dirty="0"/>
              <a:t>INCLUSIVE FINANCE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Both headed for the deep water but needed support (often from the public sector) to gain the knowledge and confidence to swim there.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MODELS OF FINANCING</a:t>
            </a:r>
            <a:br>
              <a:rPr lang="en-US" b="1" dirty="0"/>
            </a:br>
            <a:r>
              <a:rPr lang="en-US" b="1" dirty="0"/>
              <a:t>INCLUSIVE FINANCE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These advances were very slow until they accelerated in the early part of this decade. The first deals, in the late 1980s—mainly bank loans to MFIs—were rarely more than $1 or $2 million, and heavily guaranteed.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MODELS OF FINANCING</a:t>
            </a:r>
            <a:br>
              <a:rPr lang="en-US" b="1" dirty="0"/>
            </a:br>
            <a:r>
              <a:rPr lang="en-US" b="1" dirty="0"/>
              <a:t>INCLUSIVE FINANCE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Today, the top deals are in the hundreds of millions, with far less </a:t>
            </a:r>
            <a:r>
              <a:rPr lang="en-US" dirty="0" smtClean="0"/>
              <a:t>support. Foreign </a:t>
            </a:r>
            <a:r>
              <a:rPr lang="en-US" dirty="0"/>
              <a:t>capital investment in microfinance debt and equity grew rapidly </a:t>
            </a:r>
            <a:r>
              <a:rPr lang="en-US" dirty="0" smtClean="0"/>
              <a:t>in the </a:t>
            </a:r>
            <a:r>
              <a:rPr lang="en-US" dirty="0"/>
              <a:t>years leading up to 2007, where it reached $5.4 billion</a:t>
            </a:r>
            <a:r>
              <a:rPr lang="en-US" dirty="0" smtClean="0"/>
              <a:t>.</a:t>
            </a:r>
            <a:endParaRPr lang="en-US" dirty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MODELS OF FINANCING</a:t>
            </a:r>
            <a:br>
              <a:rPr lang="en-US" b="1" dirty="0"/>
            </a:br>
            <a:r>
              <a:rPr lang="en-US" b="1" dirty="0"/>
              <a:t>INCLUSIVE FINANCE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will look closely at the path from shallows to depth after providing some context on the scope for investment.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Supply and Demand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/>
              <a:t>growth and commercialization of microfinance opens new </a:t>
            </a:r>
            <a:r>
              <a:rPr lang="en-US" dirty="0" smtClean="0"/>
              <a:t>opportunities for </a:t>
            </a:r>
            <a:r>
              <a:rPr lang="en-US" dirty="0"/>
              <a:t>investors.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Supply and Demand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According to the Microfinance Information Exchange, a microfinance industry information resource, there are over 2,207 MFIs from 100 countries, reaching over 77 million clients.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Supply and Demand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Among some 890 MFIs tracked in the Microfinance Information Exchange (MIX) industry benchmarks series, there are over 60 million borrowers and a combined portfolio of $36 billion.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Supply and Demand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These numbers were unimaginable 10 years ago. The MIX reports </a:t>
            </a:r>
            <a:r>
              <a:rPr lang="en-US" dirty="0" smtClean="0"/>
              <a:t>a 23 </a:t>
            </a:r>
            <a:r>
              <a:rPr lang="en-US" dirty="0"/>
              <a:t>percent median annual growth of borrowers through 2007. By that </a:t>
            </a:r>
            <a:r>
              <a:rPr lang="en-US" dirty="0" smtClean="0"/>
              <a:t>year there </a:t>
            </a:r>
            <a:r>
              <a:rPr lang="en-US" dirty="0"/>
              <a:t>were 55 MFIs with loan portfolios of $100 million or more, and 74 </a:t>
            </a:r>
            <a:r>
              <a:rPr lang="en-US" dirty="0" smtClean="0"/>
              <a:t>institutions reaching </a:t>
            </a:r>
            <a:r>
              <a:rPr lang="en-US" dirty="0"/>
              <a:t>over 100,000 clients</a:t>
            </a:r>
            <a:r>
              <a:rPr lang="en-US" dirty="0" smtClean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Supply and Demand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some cases microfinance institutions are more profitable than mainstream commercial banks in their countries, and sometimes more stable.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Supply and Demand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MFIs resume their annual growth rates at 15 to 30 percent, Morgan Stanley calculates that there will be a need for $2.5 to $5.0 billion in portfolio capital each year through the near future, and $300 to $400 million in additional equity to support such lending.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Supply and Demand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International investors have grown increasingly eager to supply much </a:t>
            </a:r>
            <a:r>
              <a:rPr lang="en-US" dirty="0" smtClean="0"/>
              <a:t>of this </a:t>
            </a:r>
            <a:r>
              <a:rPr lang="en-US" dirty="0"/>
              <a:t>debt and equity.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Supply and Demand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 of 2004, foreign public and private investors had set aside $1 billion for microfinance and had actually committed $680 million of that to MFIs.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Supply and Demand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Most of this investment was </a:t>
            </a:r>
            <a:r>
              <a:rPr lang="en-US" dirty="0" err="1" smtClean="0"/>
              <a:t>quasicommercial</a:t>
            </a:r>
            <a:r>
              <a:rPr lang="en-US" dirty="0" smtClean="0"/>
              <a:t>, made by development banks (known as international finance institutions, or IFIs) and </a:t>
            </a:r>
            <a:r>
              <a:rPr lang="en-US" dirty="0"/>
              <a:t>by socially motivated private investment funds financed by both public </a:t>
            </a:r>
            <a:r>
              <a:rPr lang="en-US" dirty="0" smtClean="0"/>
              <a:t>and private </a:t>
            </a:r>
            <a:r>
              <a:rPr lang="en-US" dirty="0"/>
              <a:t>capital.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Summary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The </a:t>
            </a:r>
            <a:r>
              <a:rPr lang="en-US" b="1" dirty="0" err="1" smtClean="0"/>
              <a:t>Microagent</a:t>
            </a:r>
            <a:r>
              <a:rPr lang="en-US" b="1" dirty="0" smtClean="0"/>
              <a:t> Model: Barefoot Agents</a:t>
            </a:r>
            <a:br>
              <a:rPr lang="en-US" b="1" dirty="0" smtClean="0"/>
            </a:br>
            <a:endParaRPr lang="en-US" b="1" dirty="0" smtClean="0"/>
          </a:p>
          <a:p>
            <a:r>
              <a:rPr lang="en-US" b="1" dirty="0" smtClean="0"/>
              <a:t>MODELS OF FINANCING INCLUSIVE FINANCE</a:t>
            </a:r>
          </a:p>
          <a:p>
            <a:endParaRPr lang="en-US" b="1" dirty="0"/>
          </a:p>
          <a:p>
            <a:r>
              <a:rPr lang="en-US" b="1" smtClean="0"/>
              <a:t>Supply and Demand</a:t>
            </a:r>
            <a:endParaRPr lang="en-US" b="1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1363</Words>
  <Application>Microsoft Office PowerPoint</Application>
  <PresentationFormat>On-screen Show (4:3)</PresentationFormat>
  <Paragraphs>88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PARTNERS AT THE LAST MILE:  INSURANCE COMPANIES</vt:lpstr>
      <vt:lpstr>Summary of the Last Lecture</vt:lpstr>
      <vt:lpstr>The Microagent Model: Barefoot Agents </vt:lpstr>
      <vt:lpstr>The Microagent Model: Barefoot Agents </vt:lpstr>
      <vt:lpstr>The Microagent Model: Barefoot Agents </vt:lpstr>
      <vt:lpstr>The Microagent Model: Barefoot Agents </vt:lpstr>
      <vt:lpstr>The Microagent Model: Barefoot Agents </vt:lpstr>
      <vt:lpstr>The Microagent Model: Barefoot Agents </vt:lpstr>
      <vt:lpstr>The Microagent Model: Barefoot Agents </vt:lpstr>
      <vt:lpstr>The Microagent Model: Barefoot Agents </vt:lpstr>
      <vt:lpstr>The Microagent Model: Barefoot Agents </vt:lpstr>
      <vt:lpstr>The Microagent Model: Barefoot Agents </vt:lpstr>
      <vt:lpstr>The Microagent Model: Barefoot Agents </vt:lpstr>
      <vt:lpstr>The Microagent Model: Barefoot Agents </vt:lpstr>
      <vt:lpstr>The Microagent Model: Barefoot Agents </vt:lpstr>
      <vt:lpstr>The Microagent Model: Barefoot Agents </vt:lpstr>
      <vt:lpstr>The Microagent Model: Barefoot Agents </vt:lpstr>
      <vt:lpstr>MODELS OF FINANCING INCLUSIVE FINANCE</vt:lpstr>
      <vt:lpstr>MODELS OF FINANCING INCLUSIVE FINANCE</vt:lpstr>
      <vt:lpstr>MODELS OF FINANCING INCLUSIVE FINANCE</vt:lpstr>
      <vt:lpstr>MODELS OF FINANCING INCLUSIVE FINANCE</vt:lpstr>
      <vt:lpstr>MODELS OF FINANCING INCLUSIVE FINANCE</vt:lpstr>
      <vt:lpstr>MODELS OF FINANCING INCLUSIVE FINANCE</vt:lpstr>
      <vt:lpstr>MODELS OF FINANCING INCLUSIVE FINANCE</vt:lpstr>
      <vt:lpstr>MODELS OF FINANCING INCLUSIVE FINANCE</vt:lpstr>
      <vt:lpstr>MODELS OF FINANCING INCLUSIVE FINANCE</vt:lpstr>
      <vt:lpstr>MODELS OF FINANCING INCLUSIVE FINANCE</vt:lpstr>
      <vt:lpstr>MODELS OF FINANCING INCLUSIVE FINANCE</vt:lpstr>
      <vt:lpstr>MODELS OF FINANCING INCLUSIVE FINANCE</vt:lpstr>
      <vt:lpstr>MODELS OF FINANCING INCLUSIVE FINANCE</vt:lpstr>
      <vt:lpstr>MODELS OF FINANCING INCLUSIVE FINANCE</vt:lpstr>
      <vt:lpstr>MODELS OF FINANCING INCLUSIVE FINANCE</vt:lpstr>
      <vt:lpstr>Supply and Demand</vt:lpstr>
      <vt:lpstr>Supply and Demand</vt:lpstr>
      <vt:lpstr>Supply and Demand</vt:lpstr>
      <vt:lpstr>Supply and Demand</vt:lpstr>
      <vt:lpstr>Supply and Demand</vt:lpstr>
      <vt:lpstr>Supply and Demand</vt:lpstr>
      <vt:lpstr>Supply and Demand</vt:lpstr>
      <vt:lpstr>Supply and Demand</vt:lpstr>
      <vt:lpstr>Supply and Demand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PARTNERS AT THE LAST MILE:  INSURANCE COMPANIES</dc:title>
  <dc:creator>Ammar</dc:creator>
  <cp:lastModifiedBy>NTS</cp:lastModifiedBy>
  <cp:revision>10</cp:revision>
  <dcterms:created xsi:type="dcterms:W3CDTF">2014-07-18T13:12:34Z</dcterms:created>
  <dcterms:modified xsi:type="dcterms:W3CDTF">2014-07-18T18:28:05Z</dcterms:modified>
</cp:coreProperties>
</file>