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F6C9B6-57DD-4767-92F2-0E06FA7EB09B}"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6C9B6-57DD-4767-92F2-0E06FA7EB09B}"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F6C9B6-57DD-4767-92F2-0E06FA7EB09B}"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F6C9B6-57DD-4767-92F2-0E06FA7EB09B}"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F6C9B6-57DD-4767-92F2-0E06FA7EB09B}" type="datetimeFigureOut">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F6C9B6-57DD-4767-92F2-0E06FA7EB09B}" type="datetimeFigureOut">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F6C9B6-57DD-4767-92F2-0E06FA7EB09B}" type="datetimeFigureOut">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F6C9B6-57DD-4767-92F2-0E06FA7EB09B}"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F6C9B6-57DD-4767-92F2-0E06FA7EB09B}"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6C9B6-57DD-4767-92F2-0E06FA7EB09B}"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F6C9B6-57DD-4767-92F2-0E06FA7EB09B}"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34257-747E-434F-864E-36A27F6AAA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F6C9B6-57DD-4767-92F2-0E06FA7EB09B}" type="datetimeFigureOut">
              <a:rPr lang="en-US" smtClean="0"/>
              <a:pPr/>
              <a:t>7/18/2014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834257-747E-434F-864E-36A27F6AAA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PARTNERS AT THE LAST</a:t>
            </a:r>
            <a:br>
              <a:rPr lang="en-US" b="1" dirty="0" smtClean="0"/>
            </a:br>
            <a:r>
              <a:rPr lang="en-US" b="1" dirty="0" smtClean="0"/>
              <a:t>MILE: RETAILERS,</a:t>
            </a:r>
            <a:br>
              <a:rPr lang="en-US" b="1" dirty="0" smtClean="0"/>
            </a:br>
            <a:r>
              <a:rPr lang="en-US" b="1" dirty="0" smtClean="0"/>
              <a:t>BANKING AGENTS, AND</a:t>
            </a:r>
            <a:br>
              <a:rPr lang="en-US" b="1" dirty="0" smtClean="0"/>
            </a:br>
            <a:r>
              <a:rPr lang="en-US" b="1" dirty="0" smtClean="0"/>
              <a:t>INSURANCE COMPANIES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dirty="0" err="1" smtClean="0"/>
              <a:t>Instore</a:t>
            </a:r>
            <a:r>
              <a:rPr lang="en-US" dirty="0" smtClean="0"/>
              <a:t> Banking, banking Agents, Retailers become bankers, variations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Overcoming the Core Challenges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Given </a:t>
            </a:r>
            <a:r>
              <a:rPr lang="en-US" dirty="0"/>
              <a:t>the triple win nature of the banking agent proposition, there is an </a:t>
            </a:r>
            <a:r>
              <a:rPr lang="en-US" dirty="0" smtClean="0"/>
              <a:t>enormous opportunity </a:t>
            </a:r>
            <a:r>
              <a:rPr lang="en-US" dirty="0"/>
              <a:t>not only for financial institutions and retailers, but </a:t>
            </a:r>
            <a:r>
              <a:rPr lang="en-US" dirty="0" smtClean="0"/>
              <a:t>also for </a:t>
            </a:r>
            <a:r>
              <a:rPr lang="en-US" dirty="0"/>
              <a:t>auxiliary </a:t>
            </a:r>
            <a:r>
              <a:rPr lang="en-US" dirty="0" smtClean="0"/>
              <a:t>businesses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Overcoming the Core Challenges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such as POS suppliers, technology designers, agent managers, or market research firms to assist in design, implementation, and ongoing support, provided key challenges are addressed.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Technology.</a:t>
            </a:r>
            <a:endParaRPr lang="en-US" dirty="0"/>
          </a:p>
        </p:txBody>
      </p:sp>
      <p:sp>
        <p:nvSpPr>
          <p:cNvPr id="3" name="Content Placeholder 2"/>
          <p:cNvSpPr>
            <a:spLocks noGrp="1"/>
          </p:cNvSpPr>
          <p:nvPr>
            <p:ph idx="1"/>
          </p:nvPr>
        </p:nvSpPr>
        <p:spPr/>
        <p:txBody>
          <a:bodyPr>
            <a:normAutofit/>
          </a:bodyPr>
          <a:lstStyle/>
          <a:p>
            <a:r>
              <a:rPr lang="en-US" dirty="0" smtClean="0"/>
              <a:t>Specialized </a:t>
            </a:r>
            <a:r>
              <a:rPr lang="en-US" dirty="0"/>
              <a:t>technology is needed to equip banking agents: </a:t>
            </a:r>
            <a:r>
              <a:rPr lang="en-US" dirty="0" smtClean="0"/>
              <a:t>computer, printer</a:t>
            </a:r>
            <a:r>
              <a:rPr lang="en-US" dirty="0"/>
              <a:t>, scanner, POS devices, and communication devices such as </a:t>
            </a:r>
            <a:r>
              <a:rPr lang="en-US" dirty="0" smtClean="0"/>
              <a:t>a fax </a:t>
            </a:r>
            <a:r>
              <a:rPr lang="en-US" dirty="0"/>
              <a:t>or modem.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Technology.</a:t>
            </a:r>
            <a:endParaRPr lang="en-US" dirty="0"/>
          </a:p>
        </p:txBody>
      </p:sp>
      <p:sp>
        <p:nvSpPr>
          <p:cNvPr id="3" name="Content Placeholder 2"/>
          <p:cNvSpPr>
            <a:spLocks noGrp="1"/>
          </p:cNvSpPr>
          <p:nvPr>
            <p:ph idx="1"/>
          </p:nvPr>
        </p:nvSpPr>
        <p:spPr/>
        <p:txBody>
          <a:bodyPr>
            <a:normAutofit/>
          </a:bodyPr>
          <a:lstStyle/>
          <a:p>
            <a:r>
              <a:rPr lang="en-US" dirty="0" smtClean="0"/>
              <a:t>For models in which the financial institution’s and retailer’s systems need to communicate, selecting the right technology interface and ensuring quality data synchronization are perhaps the trickiest issues to resolve.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Technology.</a:t>
            </a:r>
            <a:endParaRPr lang="en-US" dirty="0"/>
          </a:p>
        </p:txBody>
      </p:sp>
      <p:sp>
        <p:nvSpPr>
          <p:cNvPr id="3" name="Content Placeholder 2"/>
          <p:cNvSpPr>
            <a:spLocks noGrp="1"/>
          </p:cNvSpPr>
          <p:nvPr>
            <p:ph idx="1"/>
          </p:nvPr>
        </p:nvSpPr>
        <p:spPr/>
        <p:txBody>
          <a:bodyPr>
            <a:normAutofit/>
          </a:bodyPr>
          <a:lstStyle/>
          <a:p>
            <a:r>
              <a:rPr lang="en-US" dirty="0" smtClean="0"/>
              <a:t>The latter, in particular, usually hinges on a robust core banking platform that may not always be present, particularly in smaller scale financial institutions.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smtClean="0"/>
              <a:t>It </a:t>
            </a:r>
            <a:r>
              <a:rPr lang="en-US" dirty="0"/>
              <a:t>is still unclear what type of clients will prefer using </a:t>
            </a:r>
            <a:r>
              <a:rPr lang="en-US" dirty="0" smtClean="0"/>
              <a:t>banking agents </a:t>
            </a:r>
            <a:r>
              <a:rPr lang="en-US" dirty="0"/>
              <a:t>and how they feel about interacting with a retailer rather than a banker.</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smtClean="0"/>
              <a:t>Will they trust the retailer with their banking transactions? Financial literacy programs devoted to building trust and informing clients on safe use of credit and debit cards may help.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smtClean="0"/>
              <a:t>Market research and segmentation are needed so that both the financial institution and retailers can make informed decisions about where to open banking agents (versus branches or ATMs) and what products to offer.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a:t>Branding is a concern, particularly when the financial institution </a:t>
            </a:r>
            <a:r>
              <a:rPr lang="en-US" dirty="0" smtClean="0"/>
              <a:t>leverages the </a:t>
            </a:r>
            <a:r>
              <a:rPr lang="en-US" dirty="0"/>
              <a:t>retailer’s employees.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smtClean="0"/>
              <a:t>Lemon Bank, a completely branchless bank that offers mainly bill payments in Brazil through a network of over 6,500 locations, has low brand recognition, owing to the restrictions placed by the regulators on brand prominence when using agents.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Marketing.</a:t>
            </a:r>
            <a:endParaRPr lang="en-US" dirty="0"/>
          </a:p>
        </p:txBody>
      </p:sp>
      <p:sp>
        <p:nvSpPr>
          <p:cNvPr id="3" name="Content Placeholder 2"/>
          <p:cNvSpPr>
            <a:spLocks noGrp="1"/>
          </p:cNvSpPr>
          <p:nvPr>
            <p:ph idx="1"/>
          </p:nvPr>
        </p:nvSpPr>
        <p:spPr/>
        <p:txBody>
          <a:bodyPr>
            <a:normAutofit/>
          </a:bodyPr>
          <a:lstStyle/>
          <a:p>
            <a:r>
              <a:rPr lang="en-US" dirty="0" smtClean="0"/>
              <a:t>This may limit higher margin cross-sell opportunities for Lemon Bank in credit and especially savings, where brand confidence is essential.</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Agent Network</a:t>
            </a:r>
            <a:endParaRPr lang="en-US" dirty="0"/>
          </a:p>
        </p:txBody>
      </p:sp>
      <p:sp>
        <p:nvSpPr>
          <p:cNvPr id="3" name="Content Placeholder 2"/>
          <p:cNvSpPr>
            <a:spLocks noGrp="1"/>
          </p:cNvSpPr>
          <p:nvPr>
            <p:ph idx="1"/>
          </p:nvPr>
        </p:nvSpPr>
        <p:spPr/>
        <p:txBody>
          <a:bodyPr>
            <a:normAutofit/>
          </a:bodyPr>
          <a:lstStyle/>
          <a:p>
            <a:r>
              <a:rPr lang="en-US" dirty="0" smtClean="0"/>
              <a:t>Managing </a:t>
            </a:r>
            <a:r>
              <a:rPr lang="en-US" dirty="0"/>
              <a:t>a network of retail agents is a significant </a:t>
            </a:r>
            <a:r>
              <a:rPr lang="en-US" dirty="0" smtClean="0"/>
              <a:t>undertaking for </a:t>
            </a:r>
            <a:r>
              <a:rPr lang="en-US" dirty="0"/>
              <a:t>any financial institution, whether the agents are employees of a </a:t>
            </a:r>
            <a:r>
              <a:rPr lang="en-US" dirty="0" smtClean="0"/>
              <a:t>single chain </a:t>
            </a:r>
            <a:r>
              <a:rPr lang="en-US" dirty="0"/>
              <a:t>or a series of small, independently owned stores.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Agent Network</a:t>
            </a:r>
            <a:endParaRPr lang="en-US" dirty="0"/>
          </a:p>
        </p:txBody>
      </p:sp>
      <p:sp>
        <p:nvSpPr>
          <p:cNvPr id="3" name="Content Placeholder 2"/>
          <p:cNvSpPr>
            <a:spLocks noGrp="1"/>
          </p:cNvSpPr>
          <p:nvPr>
            <p:ph idx="1"/>
          </p:nvPr>
        </p:nvSpPr>
        <p:spPr/>
        <p:txBody>
          <a:bodyPr>
            <a:normAutofit/>
          </a:bodyPr>
          <a:lstStyle/>
          <a:p>
            <a:r>
              <a:rPr lang="en-US" dirty="0" smtClean="0"/>
              <a:t>Agents, who may see provision of banking services as their second or even third priority, must provide adequate customer service, and problem-resolution mechanisms must provide back-up support.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Agent Network</a:t>
            </a:r>
            <a:endParaRPr lang="en-US" dirty="0"/>
          </a:p>
        </p:txBody>
      </p:sp>
      <p:sp>
        <p:nvSpPr>
          <p:cNvPr id="3" name="Content Placeholder 2"/>
          <p:cNvSpPr>
            <a:spLocks noGrp="1"/>
          </p:cNvSpPr>
          <p:nvPr>
            <p:ph idx="1"/>
          </p:nvPr>
        </p:nvSpPr>
        <p:spPr/>
        <p:txBody>
          <a:bodyPr>
            <a:normAutofit/>
          </a:bodyPr>
          <a:lstStyle/>
          <a:p>
            <a:r>
              <a:rPr lang="en-US" dirty="0" smtClean="0"/>
              <a:t>Training manuals and incentive programs for agents are essential, as are customer satisfaction metrics. Financial institutions also need to provide their own direct link to customers, preferably through a call center, to handle questions, disputes, or complaints.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Agent Network</a:t>
            </a:r>
            <a:endParaRPr lang="en-US" dirty="0"/>
          </a:p>
        </p:txBody>
      </p:sp>
      <p:sp>
        <p:nvSpPr>
          <p:cNvPr id="3" name="Content Placeholder 2"/>
          <p:cNvSpPr>
            <a:spLocks noGrp="1"/>
          </p:cNvSpPr>
          <p:nvPr>
            <p:ph idx="1"/>
          </p:nvPr>
        </p:nvSpPr>
        <p:spPr/>
        <p:txBody>
          <a:bodyPr>
            <a:normAutofit/>
          </a:bodyPr>
          <a:lstStyle/>
          <a:p>
            <a:r>
              <a:rPr lang="en-US" dirty="0"/>
              <a:t>In response to the complexity of developing and managing many </a:t>
            </a:r>
            <a:r>
              <a:rPr lang="en-US" dirty="0" smtClean="0"/>
              <a:t>agents, network </a:t>
            </a:r>
            <a:r>
              <a:rPr lang="en-US" dirty="0"/>
              <a:t>agent managers have emerged. These managers simplify the </a:t>
            </a:r>
            <a:r>
              <a:rPr lang="en-US" dirty="0" smtClean="0"/>
              <a:t>task for </a:t>
            </a:r>
            <a:r>
              <a:rPr lang="en-US" dirty="0"/>
              <a:t>banks, but reduce its revenue stream.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Agent Network</a:t>
            </a:r>
            <a:endParaRPr lang="en-US" dirty="0"/>
          </a:p>
        </p:txBody>
      </p:sp>
      <p:sp>
        <p:nvSpPr>
          <p:cNvPr id="3" name="Content Placeholder 2"/>
          <p:cNvSpPr>
            <a:spLocks noGrp="1"/>
          </p:cNvSpPr>
          <p:nvPr>
            <p:ph idx="1"/>
          </p:nvPr>
        </p:nvSpPr>
        <p:spPr/>
        <p:txBody>
          <a:bodyPr>
            <a:normAutofit/>
          </a:bodyPr>
          <a:lstStyle/>
          <a:p>
            <a:r>
              <a:rPr lang="en-US" dirty="0" smtClean="0"/>
              <a:t>Network managers identify agents, </a:t>
            </a:r>
            <a:r>
              <a:rPr lang="en-US" dirty="0"/>
              <a:t>supply them with the necessary equipment and training, and “own” the </a:t>
            </a:r>
            <a:r>
              <a:rPr lang="en-US" dirty="0" smtClean="0"/>
              <a:t>relationship with </a:t>
            </a:r>
            <a:r>
              <a:rPr lang="en-US" dirty="0"/>
              <a:t>them. Most of these are in Brazil, such as </a:t>
            </a:r>
            <a:r>
              <a:rPr lang="en-US" dirty="0" err="1"/>
              <a:t>Netcash</a:t>
            </a:r>
            <a:r>
              <a:rPr lang="en-US" dirty="0"/>
              <a:t> and </a:t>
            </a:r>
            <a:r>
              <a:rPr lang="en-US" dirty="0" err="1" smtClean="0"/>
              <a:t>Pague</a:t>
            </a:r>
            <a:r>
              <a:rPr lang="en-US" dirty="0" smtClean="0"/>
              <a:t> </a:t>
            </a:r>
            <a:r>
              <a:rPr lang="en-US" dirty="0" err="1" smtClean="0"/>
              <a:t>Facil</a:t>
            </a:r>
            <a:r>
              <a:rPr lang="en-US" dirty="0"/>
              <a:t>, though they are starting to emerge in other countries, too.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Insurance Companies Face the Channels Challenge</a:t>
            </a:r>
            <a:endParaRPr lang="en-US" b="1" dirty="0"/>
          </a:p>
        </p:txBody>
      </p:sp>
      <p:sp>
        <p:nvSpPr>
          <p:cNvPr id="3" name="Content Placeholder 2"/>
          <p:cNvSpPr>
            <a:spLocks noGrp="1"/>
          </p:cNvSpPr>
          <p:nvPr>
            <p:ph idx="1"/>
          </p:nvPr>
        </p:nvSpPr>
        <p:spPr/>
        <p:txBody>
          <a:bodyPr>
            <a:normAutofit/>
          </a:bodyPr>
          <a:lstStyle/>
          <a:p>
            <a:r>
              <a:rPr lang="en-US" dirty="0" smtClean="0"/>
              <a:t>Finding </a:t>
            </a:r>
            <a:r>
              <a:rPr lang="en-US" dirty="0"/>
              <a:t>cost-effective distribution channels is also at the heart of </a:t>
            </a:r>
            <a:r>
              <a:rPr lang="en-US" dirty="0" smtClean="0"/>
              <a:t>insurance for </a:t>
            </a:r>
            <a:r>
              <a:rPr lang="en-US" dirty="0"/>
              <a:t>the BOP market. Insurers look for aggregations where groups of </a:t>
            </a:r>
            <a:r>
              <a:rPr lang="en-US" dirty="0" smtClean="0"/>
              <a:t>clients can </a:t>
            </a:r>
            <a:r>
              <a:rPr lang="en-US" dirty="0"/>
              <a:t>be insured at once, especially in the BOP market where premiums </a:t>
            </a:r>
            <a:r>
              <a:rPr lang="en-US" dirty="0" smtClean="0"/>
              <a:t>must be </a:t>
            </a:r>
            <a:r>
              <a:rPr lang="en-US" dirty="0"/>
              <a:t>small.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Insurance Companies Face the Channels Challenge</a:t>
            </a:r>
            <a:endParaRPr lang="en-US" b="1" dirty="0"/>
          </a:p>
        </p:txBody>
      </p:sp>
      <p:sp>
        <p:nvSpPr>
          <p:cNvPr id="3" name="Content Placeholder 2"/>
          <p:cNvSpPr>
            <a:spLocks noGrp="1"/>
          </p:cNvSpPr>
          <p:nvPr>
            <p:ph idx="1"/>
          </p:nvPr>
        </p:nvSpPr>
        <p:spPr/>
        <p:txBody>
          <a:bodyPr>
            <a:normAutofit/>
          </a:bodyPr>
          <a:lstStyle/>
          <a:p>
            <a:r>
              <a:rPr lang="en-US" dirty="0" smtClean="0"/>
              <a:t>They turn to churches, labor unions, schools, and employers—any form of association with a stable, predictable membership. One of the most used channels involves sales through the existing customer relationships of other businesses.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Insurance Companies Face the Channels Challenge</a:t>
            </a:r>
            <a:endParaRPr lang="en-US" b="1" dirty="0"/>
          </a:p>
        </p:txBody>
      </p:sp>
      <p:sp>
        <p:nvSpPr>
          <p:cNvPr id="3" name="Content Placeholder 2"/>
          <p:cNvSpPr>
            <a:spLocks noGrp="1"/>
          </p:cNvSpPr>
          <p:nvPr>
            <p:ph idx="1"/>
          </p:nvPr>
        </p:nvSpPr>
        <p:spPr/>
        <p:txBody>
          <a:bodyPr>
            <a:normAutofit/>
          </a:bodyPr>
          <a:lstStyle/>
          <a:p>
            <a:r>
              <a:rPr lang="en-US" dirty="0" smtClean="0"/>
              <a:t>The ideal distributor will handle money and process transactions. For this, the distributor must be financially sound and have strong IT systems.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Insurance Companies Face the Channels Challenge</a:t>
            </a:r>
            <a:endParaRPr lang="en-US" b="1" dirty="0"/>
          </a:p>
        </p:txBody>
      </p:sp>
      <p:sp>
        <p:nvSpPr>
          <p:cNvPr id="3" name="Content Placeholder 2"/>
          <p:cNvSpPr>
            <a:spLocks noGrp="1"/>
          </p:cNvSpPr>
          <p:nvPr>
            <p:ph idx="1"/>
          </p:nvPr>
        </p:nvSpPr>
        <p:spPr/>
        <p:txBody>
          <a:bodyPr>
            <a:normAutofit/>
          </a:bodyPr>
          <a:lstStyle/>
          <a:p>
            <a:r>
              <a:rPr lang="en-US" dirty="0" smtClean="0"/>
              <a:t>The distributors look to insurance to enhance customer loyalty as well as for the commissions it provides.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Insurance Companies Face the Channels Challenge</a:t>
            </a:r>
            <a:endParaRPr lang="en-US" b="1" dirty="0"/>
          </a:p>
        </p:txBody>
      </p:sp>
      <p:sp>
        <p:nvSpPr>
          <p:cNvPr id="3" name="Content Placeholder 2"/>
          <p:cNvSpPr>
            <a:spLocks noGrp="1"/>
          </p:cNvSpPr>
          <p:nvPr>
            <p:ph idx="1"/>
          </p:nvPr>
        </p:nvSpPr>
        <p:spPr/>
        <p:txBody>
          <a:bodyPr>
            <a:normAutofit/>
          </a:bodyPr>
          <a:lstStyle/>
          <a:p>
            <a:r>
              <a:rPr lang="en-US" dirty="0" smtClean="0"/>
              <a:t>Microfinance institutions have become a favored entry point for insurers trying to reach BOP clients who have few other contacts with large, well-organized institutions.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Direct Sales</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simplest but not necessarily best channel for insurance is direct </a:t>
            </a:r>
            <a:r>
              <a:rPr lang="en-US" dirty="0" smtClean="0"/>
              <a:t>sales through </a:t>
            </a:r>
            <a:r>
              <a:rPr lang="en-US" dirty="0"/>
              <a:t>the insurer’s own network.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Direct Sales</a:t>
            </a:r>
            <a:endParaRPr lang="en-US" b="1" dirty="0"/>
          </a:p>
        </p:txBody>
      </p:sp>
      <p:sp>
        <p:nvSpPr>
          <p:cNvPr id="3" name="Content Placeholder 2"/>
          <p:cNvSpPr>
            <a:spLocks noGrp="1"/>
          </p:cNvSpPr>
          <p:nvPr>
            <p:ph idx="1"/>
          </p:nvPr>
        </p:nvSpPr>
        <p:spPr/>
        <p:txBody>
          <a:bodyPr>
            <a:normAutofit/>
          </a:bodyPr>
          <a:lstStyle/>
          <a:p>
            <a:r>
              <a:rPr lang="en-US" dirty="0" smtClean="0"/>
              <a:t>Birla Sun Life Insurance, a joint venture between Canadian insurer Sun Life and Indian insurer </a:t>
            </a:r>
            <a:r>
              <a:rPr lang="en-US" dirty="0" err="1" smtClean="0"/>
              <a:t>Aditya</a:t>
            </a:r>
            <a:r>
              <a:rPr lang="en-US" dirty="0" smtClean="0"/>
              <a:t> Birla, has been providing term life insurance in rural India since 2001, using a very simple and traditional approach based on direct sales through its branch offices.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Direct Sales</a:t>
            </a:r>
            <a:endParaRPr lang="en-US" b="1" dirty="0"/>
          </a:p>
        </p:txBody>
      </p:sp>
      <p:sp>
        <p:nvSpPr>
          <p:cNvPr id="3" name="Content Placeholder 2"/>
          <p:cNvSpPr>
            <a:spLocks noGrp="1"/>
          </p:cNvSpPr>
          <p:nvPr>
            <p:ph idx="1"/>
          </p:nvPr>
        </p:nvSpPr>
        <p:spPr/>
        <p:txBody>
          <a:bodyPr>
            <a:normAutofit/>
          </a:bodyPr>
          <a:lstStyle/>
          <a:p>
            <a:r>
              <a:rPr lang="en-US" dirty="0" smtClean="0"/>
              <a:t>In order to cut costs so premiums are affordable, Birla stripped down documentation requirements and eliminated medical exclusions.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Direct Sales</a:t>
            </a:r>
            <a:endParaRPr lang="en-US" b="1" dirty="0"/>
          </a:p>
        </p:txBody>
      </p:sp>
      <p:sp>
        <p:nvSpPr>
          <p:cNvPr id="3" name="Content Placeholder 2"/>
          <p:cNvSpPr>
            <a:spLocks noGrp="1"/>
          </p:cNvSpPr>
          <p:nvPr>
            <p:ph idx="1"/>
          </p:nvPr>
        </p:nvSpPr>
        <p:spPr/>
        <p:txBody>
          <a:bodyPr>
            <a:normAutofit/>
          </a:bodyPr>
          <a:lstStyle/>
          <a:p>
            <a:r>
              <a:rPr lang="en-US" dirty="0" smtClean="0"/>
              <a:t>The result is a simple policy with limited payouts; the maximum is about $130, about one-third the per capita income of rural India</a:t>
            </a:r>
            <a:r>
              <a:rPr lang="en-US" smtClean="0"/>
              <a:t>.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Direct Sales</a:t>
            </a:r>
            <a:endParaRPr lang="en-US" b="1" dirty="0"/>
          </a:p>
        </p:txBody>
      </p:sp>
      <p:sp>
        <p:nvSpPr>
          <p:cNvPr id="3" name="Content Placeholder 2"/>
          <p:cNvSpPr>
            <a:spLocks noGrp="1"/>
          </p:cNvSpPr>
          <p:nvPr>
            <p:ph idx="1"/>
          </p:nvPr>
        </p:nvSpPr>
        <p:spPr/>
        <p:txBody>
          <a:bodyPr>
            <a:normAutofit/>
          </a:bodyPr>
          <a:lstStyle/>
          <a:p>
            <a:r>
              <a:rPr lang="en-US" dirty="0" smtClean="0"/>
              <a:t>It is highly doubtful whether Birla would grow this product if not for regulations requiring it to devote a small percentage of its total business to the poor and disadvantaged.</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A more cost effective way to bring insurance to low-income people is a piggybacking model.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American International Group was among the first to develop this approach, in Uganda. With more than 20 years in Uganda, AIG dominated the mainstream insurance market in the country.</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In 1996, FINCA Uganda, one of several large MFIs, asked AIG to create a partnership. Together, the partners designed group life insurance and accident policies that covered clients and their families in case of death, disability, or hospitalization.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FINCA loan officers distributed insurance certificates, collected premiums (folded into loan repayments), and helped process claims in the course of their weekly rounds to borrower groups.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Because coverage was mandatory for all borrowers, there were no costly individual negotiations or sales, and no problem of adverse selection (in which only the riskiest people choose to buy insurance), which is especially important in a country with a high HIV infection rate.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Based on the success of the two-year pilot, AIG refined the product and expanded it to other microfinance institutions and other countries in the region, finding ways to reduce premiums over time.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AIG’s ability to rely on a trusted MFI partner was critical to profitable entry into the low-income market.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By 2003, </a:t>
            </a:r>
            <a:r>
              <a:rPr lang="en-US" dirty="0" err="1" smtClean="0"/>
              <a:t>microinsurance</a:t>
            </a:r>
            <a:r>
              <a:rPr lang="en-US" dirty="0" smtClean="0"/>
              <a:t> generated 17 percent of AIG Uganda’s overall profits, and MFIs earned significant income by charging small fees for administration.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By 2005, AIG’s product covered about</a:t>
            </a:r>
          </a:p>
          <a:p>
            <a:r>
              <a:rPr lang="en-US" dirty="0" smtClean="0"/>
              <a:t>1.6 million people through 26 MFIs in Tanzania, Malawi, and Uganda.</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AIG’s work with FINCA helped create demand, in effect developing a new market. FINCA’s clients, most of whom had no experience with insurance, told their friends about the coverage,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and over the next several years clients of other MFIs began demanding insurance, too. Eventually, nearly all MFIs in Uganda tied up with insurance companies.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en-US" dirty="0" smtClean="0"/>
              <a:t>The model AIG created in Uganda is now widely applied by insurers using </a:t>
            </a:r>
            <a:r>
              <a:rPr lang="fr-FR" dirty="0" err="1" smtClean="0"/>
              <a:t>microfinance</a:t>
            </a:r>
            <a:r>
              <a:rPr lang="fr-FR" dirty="0" smtClean="0"/>
              <a:t> institutions as distribution </a:t>
            </a:r>
            <a:r>
              <a:rPr lang="fr-FR" dirty="0" err="1" smtClean="0"/>
              <a:t>channels</a:t>
            </a:r>
            <a:r>
              <a:rPr lang="fr-FR" dirty="0" smtClean="0"/>
              <a: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Partner-Agent Model</a:t>
            </a:r>
          </a:p>
        </p:txBody>
      </p:sp>
      <p:sp>
        <p:nvSpPr>
          <p:cNvPr id="3" name="Content Placeholder 2"/>
          <p:cNvSpPr>
            <a:spLocks noGrp="1"/>
          </p:cNvSpPr>
          <p:nvPr>
            <p:ph idx="1"/>
          </p:nvPr>
        </p:nvSpPr>
        <p:spPr/>
        <p:txBody>
          <a:bodyPr>
            <a:normAutofit/>
          </a:bodyPr>
          <a:lstStyle/>
          <a:p>
            <a:r>
              <a:rPr lang="fr-FR" dirty="0" err="1" smtClean="0"/>
              <a:t>Compartamos</a:t>
            </a:r>
            <a:r>
              <a:rPr lang="fr-FR" dirty="0" smtClean="0"/>
              <a:t> Banco in </a:t>
            </a:r>
            <a:r>
              <a:rPr lang="en-US" dirty="0" smtClean="0"/>
              <a:t>Mexico, for example, is a conduit for </a:t>
            </a:r>
            <a:r>
              <a:rPr lang="en-US" dirty="0" err="1" smtClean="0"/>
              <a:t>Banamex</a:t>
            </a:r>
            <a:r>
              <a:rPr lang="en-US" dirty="0" smtClean="0"/>
              <a:t> </a:t>
            </a:r>
            <a:r>
              <a:rPr lang="en-US" dirty="0" err="1" smtClean="0"/>
              <a:t>Seguros</a:t>
            </a:r>
            <a:r>
              <a:rPr lang="en-US" dirty="0" smtClean="0"/>
              <a:t> insurance. In one program twist, </a:t>
            </a:r>
            <a:r>
              <a:rPr lang="en-US" dirty="0" err="1" smtClean="0"/>
              <a:t>Compartamos</a:t>
            </a:r>
            <a:r>
              <a:rPr lang="en-US" dirty="0" smtClean="0"/>
              <a:t> combines mandatory basic life insurance coverage with voluntary additional coverage available on demand.</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 the next Lecture</a:t>
            </a:r>
          </a:p>
        </p:txBody>
      </p:sp>
      <p:sp>
        <p:nvSpPr>
          <p:cNvPr id="3" name="Content Placeholder 2"/>
          <p:cNvSpPr>
            <a:spLocks noGrp="1"/>
          </p:cNvSpPr>
          <p:nvPr>
            <p:ph idx="1"/>
          </p:nvPr>
        </p:nvSpPr>
        <p:spPr/>
        <p:txBody>
          <a:bodyPr>
            <a:normAutofit/>
          </a:bodyPr>
          <a:lstStyle/>
          <a:p>
            <a:r>
              <a:rPr lang="en-US" b="1" dirty="0" smtClean="0"/>
              <a:t>The </a:t>
            </a:r>
            <a:r>
              <a:rPr lang="en-US" b="1" dirty="0" err="1" smtClean="0"/>
              <a:t>Microagent</a:t>
            </a:r>
            <a:r>
              <a:rPr lang="en-US" b="1" dirty="0" smtClean="0"/>
              <a:t> Model: Barefoot Agents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p>
        </p:txBody>
      </p:sp>
      <p:sp>
        <p:nvSpPr>
          <p:cNvPr id="3" name="Content Placeholder 2"/>
          <p:cNvSpPr>
            <a:spLocks noGrp="1"/>
          </p:cNvSpPr>
          <p:nvPr>
            <p:ph idx="1"/>
          </p:nvPr>
        </p:nvSpPr>
        <p:spPr/>
        <p:txBody>
          <a:bodyPr>
            <a:normAutofit/>
          </a:bodyPr>
          <a:lstStyle/>
          <a:p>
            <a:r>
              <a:rPr lang="en-US" b="1" dirty="0" smtClean="0"/>
              <a:t>Insurance Companies Face the Channels Challenge</a:t>
            </a:r>
          </a:p>
          <a:p>
            <a:r>
              <a:rPr lang="en-US" b="1" dirty="0" smtClean="0"/>
              <a:t>Direct Sales</a:t>
            </a:r>
          </a:p>
          <a:p>
            <a:r>
              <a:rPr lang="en-US" b="1" dirty="0" smtClean="0"/>
              <a:t>The Partner-Agent Model</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1353</Words>
  <Application>Microsoft Office PowerPoint</Application>
  <PresentationFormat>On-screen Show (4:3)</PresentationFormat>
  <Paragraphs>88</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PARTNERS AT THE LAST MILE: RETAILERS, BANKING AGENTS, AND INSURANCE COMPANIES</vt:lpstr>
      <vt:lpstr>Summary of the Last Lecture</vt:lpstr>
      <vt:lpstr>Overcoming the Core Challenges </vt:lpstr>
      <vt:lpstr>Overcoming the Core Challenges </vt:lpstr>
      <vt:lpstr>Technology.</vt:lpstr>
      <vt:lpstr>Technology.</vt:lpstr>
      <vt:lpstr>Technology.</vt:lpstr>
      <vt:lpstr>Marketing.</vt:lpstr>
      <vt:lpstr>Marketing.</vt:lpstr>
      <vt:lpstr>Marketing.</vt:lpstr>
      <vt:lpstr>Marketing.</vt:lpstr>
      <vt:lpstr>Marketing.</vt:lpstr>
      <vt:lpstr>Marketing.</vt:lpstr>
      <vt:lpstr>Agent Network</vt:lpstr>
      <vt:lpstr>Agent Network</vt:lpstr>
      <vt:lpstr>Agent Network</vt:lpstr>
      <vt:lpstr>Agent Network</vt:lpstr>
      <vt:lpstr>Agent Network</vt:lpstr>
      <vt:lpstr>Insurance Companies Face the Channels Challenge</vt:lpstr>
      <vt:lpstr>Insurance Companies Face the Channels Challenge</vt:lpstr>
      <vt:lpstr>Insurance Companies Face the Channels Challenge</vt:lpstr>
      <vt:lpstr>Insurance Companies Face the Channels Challenge</vt:lpstr>
      <vt:lpstr>Insurance Companies Face the Channels Challenge</vt:lpstr>
      <vt:lpstr>Direct Sales</vt:lpstr>
      <vt:lpstr>Direct Sales</vt:lpstr>
      <vt:lpstr>Direct Sales</vt:lpstr>
      <vt:lpstr>Direct Sales</vt:lpstr>
      <vt:lpstr>Direct Sales</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The Partner-Agent Model</vt:lpstr>
      <vt:lpstr>In the next Lecture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PARTNERS AT THE LAST MILE: RETAILERS, BANKING AGENTS, AND INSURANCE COMPANIES</dc:title>
  <dc:creator>Ammar</dc:creator>
  <cp:lastModifiedBy>NTS</cp:lastModifiedBy>
  <cp:revision>30</cp:revision>
  <dcterms:created xsi:type="dcterms:W3CDTF">2014-07-18T12:48:06Z</dcterms:created>
  <dcterms:modified xsi:type="dcterms:W3CDTF">2014-07-18T17:21:20Z</dcterms:modified>
</cp:coreProperties>
</file>