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43C862-5D9C-46CC-8BC8-F6A4D1EFF8B1}"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43C862-5D9C-46CC-8BC8-F6A4D1EFF8B1}"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43C862-5D9C-46CC-8BC8-F6A4D1EFF8B1}"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43C862-5D9C-46CC-8BC8-F6A4D1EFF8B1}"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43C862-5D9C-46CC-8BC8-F6A4D1EFF8B1}"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43C862-5D9C-46CC-8BC8-F6A4D1EFF8B1}"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43C862-5D9C-46CC-8BC8-F6A4D1EFF8B1}"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3C862-5D9C-46CC-8BC8-F6A4D1EFF8B1}"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3C862-5D9C-46CC-8BC8-F6A4D1EFF8B1}"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43C862-5D9C-46CC-8BC8-F6A4D1EFF8B1}"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43C862-5D9C-46CC-8BC8-F6A4D1EFF8B1}"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1A0BB4-9BA9-42D9-A316-C10CBA4DC5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3C862-5D9C-46CC-8BC8-F6A4D1EFF8B1}"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1A0BB4-9BA9-42D9-A316-C10CBA4DC5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PARTNERS AT THE LAST</a:t>
            </a:r>
            <a:br>
              <a:rPr lang="en-US" b="1" dirty="0" smtClean="0"/>
            </a:br>
            <a:r>
              <a:rPr lang="en-US" b="1" dirty="0" smtClean="0"/>
              <a:t>MILE: RETAILERS,</a:t>
            </a:r>
            <a:br>
              <a:rPr lang="en-US" b="1" dirty="0" smtClean="0"/>
            </a:br>
            <a:r>
              <a:rPr lang="en-US" b="1" dirty="0" smtClean="0"/>
              <a:t>BANKING AGENTS, AND</a:t>
            </a:r>
            <a:br>
              <a:rPr lang="en-US" b="1" dirty="0" smtClean="0"/>
            </a:br>
            <a:r>
              <a:rPr lang="en-US" b="1" dirty="0" smtClean="0"/>
              <a:t>INSURANCE COMPANIES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The Last Mile</a:t>
            </a:r>
          </a:p>
          <a:p>
            <a:r>
              <a:rPr lang="en-US" b="1" dirty="0" smtClean="0"/>
              <a:t>Banking Correspondents</a:t>
            </a:r>
          </a:p>
          <a:p>
            <a:r>
              <a:rPr lang="en-US" b="1" dirty="0" smtClean="0"/>
              <a:t>Models of Bank-Retailer Relationships</a:t>
            </a:r>
          </a:p>
          <a:p>
            <a:endParaRPr lang="en-US" b="1"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this case, the financial institution typically occupies a small area </a:t>
            </a:r>
            <a:r>
              <a:rPr lang="en-US" dirty="0" smtClean="0"/>
              <a:t>inside the </a:t>
            </a:r>
            <a:r>
              <a:rPr lang="en-US" dirty="0"/>
              <a:t>retail store, equipped with a communications device to link to the </a:t>
            </a:r>
            <a:r>
              <a:rPr lang="en-US" dirty="0" smtClean="0"/>
              <a:t>mother bank </a:t>
            </a:r>
            <a:r>
              <a:rPr lang="en-US" dirty="0"/>
              <a:t>and staffed by a bank employee. There is little relationship between </a:t>
            </a:r>
            <a:r>
              <a:rPr lang="en-US" dirty="0" smtClean="0"/>
              <a:t>the bank </a:t>
            </a:r>
            <a:r>
              <a:rPr lang="en-US" dirty="0"/>
              <a:t>and the retailer, as each party carries out business as usual.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Bolivia, for example, BCP, a large Peruvian bank, has set up small kiosks on the premises of various large retailers, usually supermarkets, to offer basic account services.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 financial institution may or may not pay retailers to occupy the space. In Uruguay, banks do not pay, claiming that the retailers benefit from the bank’s presence in the form of greater customer traffic, but in other countries—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Especially countries like Bolivia, where only exclusive (one bank, one retailer) arrangements are permitted—the retailer has more negotiating power, and the bank does, in fact, pay a commission.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Such partnerships are relatively straightforward. They bring down the </a:t>
            </a:r>
            <a:r>
              <a:rPr lang="en-US" dirty="0" smtClean="0"/>
              <a:t>physical infrastructure </a:t>
            </a:r>
            <a:r>
              <a:rPr lang="en-US" dirty="0"/>
              <a:t>cost of reducing “white space” on the map.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However, there are no cost advantages in terms of IT or staffing, since the bank’s own staff still processes transactions.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In-Store Banking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attractiveness of this model depends on the relative cost of opening traditional branches, which is partly determined by the regulatory framework.</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the banking correspondents or agent model, the financial institution </a:t>
            </a:r>
            <a:r>
              <a:rPr lang="en-US" dirty="0" smtClean="0"/>
              <a:t>works through </a:t>
            </a:r>
            <a:r>
              <a:rPr lang="en-US" dirty="0"/>
              <a:t>the retailer, leveraging the retailer’s employees.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Customers carry out banking transactions directly with the retailers’ employees at the cash register, and a shared information-technology system processes the transactions.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Risk to the banking system is minimized because the transactions take place on the agent’s bank account until a general settlement at the end of the day. The agent becomes, in effect, a transaction aggregator for its area.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a:t>This arrangement requires considerable integration between the two </a:t>
            </a:r>
            <a:r>
              <a:rPr lang="en-US" dirty="0" smtClean="0"/>
              <a:t>parties. The </a:t>
            </a:r>
            <a:r>
              <a:rPr lang="en-US" dirty="0"/>
              <a:t>institutions need to share both information and funds </a:t>
            </a:r>
            <a:r>
              <a:rPr lang="en-US" dirty="0" smtClean="0"/>
              <a:t>platforms; thus</a:t>
            </a:r>
            <a:r>
              <a:rPr lang="en-US" dirty="0"/>
              <a:t>, interfacing technology and data synchronization become important</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Liquidity and cash management (such as the transport of cash) can become a challenge, especially if the amount of cash required for banking is much larger than the retailers’ ordinary needs.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A local convenience store that becomes a bank agent might need to multiply the amount of cash on hand several times. This increases the risk of fraud, robbery, disputes, and delayed or missing transactions.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The need for control is one of several reasons that banks may find it best to work with major, well-established retailers that do a high-volume business and can invest in technology.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a:t>Moreover, because the financial institution is effectively “outsourcing” </a:t>
            </a:r>
            <a:r>
              <a:rPr lang="en-US" dirty="0" smtClean="0"/>
              <a:t>customer interaction </a:t>
            </a:r>
            <a:r>
              <a:rPr lang="en-US" dirty="0"/>
              <a:t>to the retailer, the human resources challenges are greater</a:t>
            </a:r>
            <a:r>
              <a:rPr lang="en-US" dirty="0" smtClean="0"/>
              <a: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Customer service is in the hands of retail agents, who may or may not adequately represent the bank’s interests. Agent employees could be rude or simply uninformed.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They need training on products, processes, and customer service. There are also risks that retailers will not have the right image or will give low priority to supporting financial services as a line of business.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In some countries, notably Brazil, regulation prohibits the financial institution from prominently displaying its brand when using agents, which may reduce the incentive of banks to work with agents.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a:t>One of the big questions about banking agents is whether banks will </a:t>
            </a:r>
            <a:r>
              <a:rPr lang="en-US" dirty="0" smtClean="0"/>
              <a:t>use them </a:t>
            </a:r>
            <a:r>
              <a:rPr lang="en-US" dirty="0"/>
              <a:t>to reach new BOP customers or merely to cut costs for existing customers</a:t>
            </a:r>
            <a:r>
              <a:rPr lang="en-US" dirty="0" smtClean="0"/>
              <a: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It is of course much easier to shift the transaction location for existing customers, as has HSBC in Brazil. Reaching new market segments requires marketing and product adjustments in addition to the work required to create the new channel.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For BOP clients, financial education on anything from how to manage a savings account to protecting PIN numbers may need to accompany marketing and sales.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err="1"/>
              <a:t>Banco</a:t>
            </a:r>
            <a:r>
              <a:rPr lang="en-US" dirty="0"/>
              <a:t> </a:t>
            </a:r>
            <a:r>
              <a:rPr lang="en-US" dirty="0" err="1"/>
              <a:t>Bradesco</a:t>
            </a:r>
            <a:r>
              <a:rPr lang="en-US" dirty="0"/>
              <a:t>, one of Brazil’s largest banks, has made important </a:t>
            </a:r>
            <a:r>
              <a:rPr lang="en-US" dirty="0" smtClean="0"/>
              <a:t>strides in </a:t>
            </a:r>
            <a:r>
              <a:rPr lang="en-US" dirty="0"/>
              <a:t>reaching new markets. It won a government tender in 2002 to </a:t>
            </a:r>
            <a:r>
              <a:rPr lang="en-US" dirty="0" smtClean="0"/>
              <a:t>offer services </a:t>
            </a:r>
            <a:r>
              <a:rPr lang="en-US" dirty="0"/>
              <a:t>through the Brazilian postal system.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Within a few years its </a:t>
            </a:r>
            <a:r>
              <a:rPr lang="en-US" dirty="0" err="1" smtClean="0"/>
              <a:t>Banco</a:t>
            </a:r>
            <a:r>
              <a:rPr lang="en-US" dirty="0" smtClean="0"/>
              <a:t> Postal division had a presence in more than 5,900 post offices and amassed 5.5 million new clients, representing a third of </a:t>
            </a:r>
            <a:r>
              <a:rPr lang="en-US" dirty="0" err="1" smtClean="0"/>
              <a:t>Bradesco’s</a:t>
            </a:r>
            <a:r>
              <a:rPr lang="en-US" dirty="0" smtClean="0"/>
              <a:t> client base.</a:t>
            </a:r>
          </a:p>
          <a:p>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Nearly 75 percent of these new customers earn less than $200 per month, putting them in the BOP category. The model has been especially important for geographic penetration.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smtClean="0"/>
              <a:t>Before the regulations authorizing banking agents, 1,659 municipalities in Brazil had no banking services. Today that number is zero.</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a:t>A second big question is whether customers will use agents for a full </a:t>
            </a:r>
            <a:r>
              <a:rPr lang="en-US" dirty="0" smtClean="0"/>
              <a:t>range of </a:t>
            </a:r>
            <a:r>
              <a:rPr lang="en-US" dirty="0"/>
              <a:t>banking services. In Brazil, the vast majority of transactions are for </a:t>
            </a:r>
            <a:r>
              <a:rPr lang="en-US" dirty="0" smtClean="0"/>
              <a:t>paying bills </a:t>
            </a:r>
            <a:r>
              <a:rPr lang="en-US" dirty="0"/>
              <a:t>or receiving government benefits. For BOP customers new to </a:t>
            </a:r>
            <a:r>
              <a:rPr lang="en-US" dirty="0" smtClean="0"/>
              <a:t>banking, behavior </a:t>
            </a:r>
            <a:r>
              <a:rPr lang="en-US" dirty="0"/>
              <a:t>change may be slow but steady.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Banking Agents</a:t>
            </a:r>
            <a:endParaRPr lang="en-US" b="1" dirty="0"/>
          </a:p>
        </p:txBody>
      </p:sp>
      <p:sp>
        <p:nvSpPr>
          <p:cNvPr id="3" name="Content Placeholder 2"/>
          <p:cNvSpPr>
            <a:spLocks noGrp="1"/>
          </p:cNvSpPr>
          <p:nvPr>
            <p:ph idx="1"/>
          </p:nvPr>
        </p:nvSpPr>
        <p:spPr/>
        <p:txBody>
          <a:bodyPr>
            <a:normAutofit/>
          </a:bodyPr>
          <a:lstStyle/>
          <a:p>
            <a:r>
              <a:rPr lang="en-US" dirty="0"/>
              <a:t>Finally, the question remains whether Brazil’s dramatic success with </a:t>
            </a:r>
            <a:r>
              <a:rPr lang="en-US" dirty="0" smtClean="0"/>
              <a:t>this model </a:t>
            </a:r>
            <a:r>
              <a:rPr lang="en-US" dirty="0"/>
              <a:t>will spread. After Brazil’s nearly 100,000 agents, South Africa, </a:t>
            </a:r>
            <a:r>
              <a:rPr lang="en-US" dirty="0" smtClean="0"/>
              <a:t>with only </a:t>
            </a:r>
            <a:r>
              <a:rPr lang="en-US" dirty="0"/>
              <a:t>5,000 agents, has the next largest banking agent network, followed </a:t>
            </a:r>
            <a:r>
              <a:rPr lang="en-US" dirty="0" smtClean="0"/>
              <a:t>by Kenya</a:t>
            </a:r>
            <a:r>
              <a:rPr lang="en-US" dirty="0"/>
              <a:t>, with fewer than 3,000</a:t>
            </a:r>
            <a:r>
              <a:rPr lang="en-US" dirty="0" smtClean="0"/>
              <a: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third bank-retail model involves large chain retailers who obtain a </a:t>
            </a:r>
            <a:r>
              <a:rPr lang="en-US" dirty="0" smtClean="0"/>
              <a:t>banking license </a:t>
            </a:r>
            <a:r>
              <a:rPr lang="en-US" dirty="0"/>
              <a:t>and offer financial services through their own outlets, as many </a:t>
            </a:r>
            <a:r>
              <a:rPr lang="en-US" dirty="0" smtClean="0"/>
              <a:t>major retailers </a:t>
            </a:r>
            <a:r>
              <a:rPr lang="en-US" dirty="0"/>
              <a:t>have long done, from Sears to Wal-Mart to Tesco.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smtClean="0"/>
              <a:t>These models may begin with the offer of store credit, often with a bank partner in the background. After all, American department stores developed the forerunners of credit cards as far back as the 1920s—stamped metal squares, known as charge plates, that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a:t>bore customer </a:t>
            </a:r>
            <a:r>
              <a:rPr lang="en-US" dirty="0" smtClean="0"/>
              <a:t>identification. </a:t>
            </a:r>
            <a:r>
              <a:rPr lang="en-US" dirty="0"/>
              <a:t>But when retailers decide to move into </a:t>
            </a:r>
            <a:r>
              <a:rPr lang="en-US" dirty="0" smtClean="0"/>
              <a:t>products such </a:t>
            </a:r>
            <a:r>
              <a:rPr lang="en-US" dirty="0"/>
              <a:t>as personal loans, microenterprise credit, bill payments, insurance, </a:t>
            </a:r>
            <a:r>
              <a:rPr lang="en-US" dirty="0" smtClean="0"/>
              <a:t>and savings</a:t>
            </a:r>
            <a:r>
              <a:rPr lang="en-US" dirty="0"/>
              <a:t>, they need to launch their own financial institutions.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a:t>Mexico, in particular, has seen retailers founding banks, including </a:t>
            </a:r>
            <a:r>
              <a:rPr lang="en-US" dirty="0" err="1" smtClean="0"/>
              <a:t>Coppel</a:t>
            </a:r>
            <a:r>
              <a:rPr lang="en-US" dirty="0" smtClean="0"/>
              <a:t>, </a:t>
            </a:r>
            <a:r>
              <a:rPr lang="en-US" dirty="0" err="1" smtClean="0"/>
              <a:t>Grupo</a:t>
            </a:r>
            <a:r>
              <a:rPr lang="en-US" dirty="0" smtClean="0"/>
              <a:t> </a:t>
            </a:r>
            <a:r>
              <a:rPr lang="en-US" dirty="0" err="1"/>
              <a:t>Famsa</a:t>
            </a:r>
            <a:r>
              <a:rPr lang="en-US" dirty="0"/>
              <a:t>, </a:t>
            </a:r>
            <a:r>
              <a:rPr lang="en-US" dirty="0" err="1"/>
              <a:t>Grupo</a:t>
            </a:r>
            <a:r>
              <a:rPr lang="en-US" dirty="0"/>
              <a:t> </a:t>
            </a:r>
            <a:r>
              <a:rPr lang="en-US" dirty="0" err="1"/>
              <a:t>Chedraui</a:t>
            </a:r>
            <a:r>
              <a:rPr lang="en-US" dirty="0"/>
              <a:t>, and most recently Wal-Mart Mexico. </a:t>
            </a:r>
            <a:r>
              <a:rPr lang="en-US" dirty="0" smtClean="0"/>
              <a:t>This rapid </a:t>
            </a:r>
            <a:r>
              <a:rPr lang="en-US" dirty="0"/>
              <a:t>entry follows the unprecedented success of </a:t>
            </a:r>
            <a:r>
              <a:rPr lang="en-US" dirty="0" err="1"/>
              <a:t>Banco</a:t>
            </a:r>
            <a:r>
              <a:rPr lang="en-US" dirty="0"/>
              <a:t> Azteca, created </a:t>
            </a:r>
            <a:r>
              <a:rPr lang="en-US" dirty="0" smtClean="0"/>
              <a:t>by appliance </a:t>
            </a:r>
            <a:r>
              <a:rPr lang="en-US" dirty="0"/>
              <a:t>retailer Elektra in 2002.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err="1" smtClean="0"/>
              <a:t>Banco</a:t>
            </a:r>
            <a:r>
              <a:rPr lang="en-US" dirty="0" smtClean="0"/>
              <a:t> Azteca offers deposits and loans through over 1,500 agents in Elektra stores. </a:t>
            </a:r>
            <a:r>
              <a:rPr lang="en-US" dirty="0" err="1" smtClean="0"/>
              <a:t>Banco</a:t>
            </a:r>
            <a:r>
              <a:rPr lang="en-US" dirty="0" smtClean="0"/>
              <a:t> Azteca boasts 8.1 million savings accounts, 8.3 million loans, and 11 million insurance policies.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a:t>The beauty of the Azteca model is that it internalizes the </a:t>
            </a:r>
            <a:r>
              <a:rPr lang="en-US" dirty="0" smtClean="0"/>
              <a:t>complex relationships </a:t>
            </a:r>
            <a:r>
              <a:rPr lang="en-US" dirty="0"/>
              <a:t>described above—information technology, human </a:t>
            </a:r>
            <a:r>
              <a:rPr lang="en-US" dirty="0" smtClean="0"/>
              <a:t>resources, branding</a:t>
            </a:r>
            <a:r>
              <a:rPr lang="en-US" dirty="0"/>
              <a:t>, control—inside a single enterprise, which then reaps profits </a:t>
            </a:r>
            <a:r>
              <a:rPr lang="en-US" dirty="0" smtClean="0"/>
              <a:t>wherever they </a:t>
            </a:r>
            <a:r>
              <a:rPr lang="en-US" dirty="0"/>
              <a:t>occur in the chain.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Retailers Become Bankers</a:t>
            </a:r>
            <a:endParaRPr lang="en-US" b="1" dirty="0"/>
          </a:p>
        </p:txBody>
      </p:sp>
      <p:sp>
        <p:nvSpPr>
          <p:cNvPr id="3" name="Content Placeholder 2"/>
          <p:cNvSpPr>
            <a:spLocks noGrp="1"/>
          </p:cNvSpPr>
          <p:nvPr>
            <p:ph idx="1"/>
          </p:nvPr>
        </p:nvSpPr>
        <p:spPr/>
        <p:txBody>
          <a:bodyPr>
            <a:normAutofit/>
          </a:bodyPr>
          <a:lstStyle/>
          <a:p>
            <a:r>
              <a:rPr lang="en-US" dirty="0" smtClean="0"/>
              <a:t>This route is only open to major retail chains, however, and it requires the development of many new corporate capabilities in the banking arena.</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Variations</a:t>
            </a:r>
            <a:endParaRPr lang="en-US" b="1" dirty="0"/>
          </a:p>
        </p:txBody>
      </p:sp>
      <p:sp>
        <p:nvSpPr>
          <p:cNvPr id="3" name="Content Placeholder 2"/>
          <p:cNvSpPr>
            <a:spLocks noGrp="1"/>
          </p:cNvSpPr>
          <p:nvPr>
            <p:ph idx="1"/>
          </p:nvPr>
        </p:nvSpPr>
        <p:spPr/>
        <p:txBody>
          <a:bodyPr>
            <a:normAutofit/>
          </a:bodyPr>
          <a:lstStyle/>
          <a:p>
            <a:r>
              <a:rPr lang="en-US" dirty="0" smtClean="0"/>
              <a:t>Companies </a:t>
            </a:r>
            <a:r>
              <a:rPr lang="en-US" dirty="0"/>
              <a:t>find many successful variations on these basic models. For </a:t>
            </a:r>
            <a:r>
              <a:rPr lang="en-US" dirty="0" smtClean="0"/>
              <a:t>example, the </a:t>
            </a:r>
            <a:r>
              <a:rPr lang="en-US" dirty="0"/>
              <a:t>models can be combined in the same store.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Variations</a:t>
            </a:r>
            <a:endParaRPr lang="en-US" b="1" dirty="0"/>
          </a:p>
        </p:txBody>
      </p:sp>
      <p:sp>
        <p:nvSpPr>
          <p:cNvPr id="3" name="Content Placeholder 2"/>
          <p:cNvSpPr>
            <a:spLocks noGrp="1"/>
          </p:cNvSpPr>
          <p:nvPr>
            <p:ph idx="1"/>
          </p:nvPr>
        </p:nvSpPr>
        <p:spPr/>
        <p:txBody>
          <a:bodyPr>
            <a:normAutofit/>
          </a:bodyPr>
          <a:lstStyle/>
          <a:p>
            <a:r>
              <a:rPr lang="en-US" dirty="0" smtClean="0"/>
              <a:t>Mexico’s </a:t>
            </a:r>
            <a:r>
              <a:rPr lang="en-US" dirty="0" err="1" smtClean="0"/>
              <a:t>Chedraui</a:t>
            </a:r>
            <a:r>
              <a:rPr lang="en-US" dirty="0" smtClean="0"/>
              <a:t> Group of hypermarkets services </a:t>
            </a:r>
            <a:r>
              <a:rPr lang="en-US" dirty="0" err="1" smtClean="0"/>
              <a:t>Compartamos</a:t>
            </a:r>
            <a:r>
              <a:rPr lang="en-US" dirty="0" smtClean="0"/>
              <a:t> </a:t>
            </a:r>
            <a:r>
              <a:rPr lang="en-US" dirty="0" err="1" smtClean="0"/>
              <a:t>Banco’s</a:t>
            </a:r>
            <a:r>
              <a:rPr lang="en-US" dirty="0" smtClean="0"/>
              <a:t> microloan clients by accepting loan repayments in its checkout lines, right next to kiosks where </a:t>
            </a:r>
            <a:r>
              <a:rPr lang="en-US" dirty="0" err="1" smtClean="0"/>
              <a:t>Chedraui’s</a:t>
            </a:r>
            <a:r>
              <a:rPr lang="en-US" dirty="0" smtClean="0"/>
              <a:t> own </a:t>
            </a:r>
            <a:r>
              <a:rPr lang="en-US" dirty="0" err="1" smtClean="0"/>
              <a:t>Banco</a:t>
            </a:r>
            <a:r>
              <a:rPr lang="en-US" dirty="0" smtClean="0"/>
              <a:t> </a:t>
            </a:r>
            <a:r>
              <a:rPr lang="en-US" dirty="0" err="1" smtClean="0"/>
              <a:t>Facil</a:t>
            </a:r>
            <a:r>
              <a:rPr lang="en-US" dirty="0" smtClean="0"/>
              <a:t> offers banking services.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Variations</a:t>
            </a:r>
            <a:endParaRPr lang="en-US" b="1" dirty="0"/>
          </a:p>
        </p:txBody>
      </p:sp>
      <p:sp>
        <p:nvSpPr>
          <p:cNvPr id="3" name="Content Placeholder 2"/>
          <p:cNvSpPr>
            <a:spLocks noGrp="1"/>
          </p:cNvSpPr>
          <p:nvPr>
            <p:ph idx="1"/>
          </p:nvPr>
        </p:nvSpPr>
        <p:spPr/>
        <p:txBody>
          <a:bodyPr>
            <a:normAutofit/>
          </a:bodyPr>
          <a:lstStyle/>
          <a:p>
            <a:r>
              <a:rPr lang="en-US" dirty="0"/>
              <a:t>In other cases the retailer in question is not in a fixed location. </a:t>
            </a:r>
            <a:r>
              <a:rPr lang="en-US" dirty="0" err="1" smtClean="0"/>
              <a:t>FinComún</a:t>
            </a:r>
            <a:r>
              <a:rPr lang="en-US" dirty="0" smtClean="0"/>
              <a:t>, a </a:t>
            </a:r>
            <a:r>
              <a:rPr lang="en-US" dirty="0" err="1"/>
              <a:t>microlending</a:t>
            </a:r>
            <a:r>
              <a:rPr lang="en-US" dirty="0"/>
              <a:t> company in Mexico, partnered with BIMBO, a major </a:t>
            </a:r>
            <a:r>
              <a:rPr lang="en-US" dirty="0" smtClean="0"/>
              <a:t>bread distributor</a:t>
            </a:r>
            <a:r>
              <a:rPr lang="en-US" dirty="0"/>
              <a:t>, to offer financial services to some of the 450,000 small store </a:t>
            </a:r>
            <a:r>
              <a:rPr lang="en-US" dirty="0" smtClean="0"/>
              <a:t>operators who </a:t>
            </a:r>
            <a:r>
              <a:rPr lang="en-US" dirty="0"/>
              <a:t>sell BIMBO products.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Variations</a:t>
            </a:r>
            <a:endParaRPr lang="en-US" b="1" dirty="0"/>
          </a:p>
        </p:txBody>
      </p:sp>
      <p:sp>
        <p:nvSpPr>
          <p:cNvPr id="3" name="Content Placeholder 2"/>
          <p:cNvSpPr>
            <a:spLocks noGrp="1"/>
          </p:cNvSpPr>
          <p:nvPr>
            <p:ph idx="1"/>
          </p:nvPr>
        </p:nvSpPr>
        <p:spPr/>
        <p:txBody>
          <a:bodyPr>
            <a:normAutofit/>
          </a:bodyPr>
          <a:lstStyle/>
          <a:p>
            <a:r>
              <a:rPr lang="en-US" dirty="0" smtClean="0"/>
              <a:t>BIMBO equipped its truck drivers with </a:t>
            </a:r>
            <a:r>
              <a:rPr lang="en-US" dirty="0" err="1" smtClean="0"/>
              <a:t>pointof</a:t>
            </a:r>
            <a:r>
              <a:rPr lang="en-US" dirty="0" smtClean="0"/>
              <a:t>- sale (POS) devices to record loan disbursement and repayment transactions on their regular bread deliveries.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Variations</a:t>
            </a:r>
            <a:endParaRPr lang="en-US" b="1" dirty="0"/>
          </a:p>
        </p:txBody>
      </p:sp>
      <p:sp>
        <p:nvSpPr>
          <p:cNvPr id="3" name="Content Placeholder 2"/>
          <p:cNvSpPr>
            <a:spLocks noGrp="1"/>
          </p:cNvSpPr>
          <p:nvPr>
            <p:ph idx="1"/>
          </p:nvPr>
        </p:nvSpPr>
        <p:spPr/>
        <p:txBody>
          <a:bodyPr>
            <a:normAutofit/>
          </a:bodyPr>
          <a:lstStyle/>
          <a:p>
            <a:r>
              <a:rPr lang="en-US" dirty="0" smtClean="0"/>
              <a:t>Because BIMBO has a stake in the success of the small grocers, it is willing to do more than just process transactions. BIMBO actively markets the loan product and preselects clients before a </a:t>
            </a:r>
            <a:r>
              <a:rPr lang="en-US" dirty="0" err="1" smtClean="0"/>
              <a:t>FinComún</a:t>
            </a:r>
            <a:r>
              <a:rPr lang="en-US" dirty="0" smtClean="0"/>
              <a:t> loan officer approves the loan.</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dirty="0" err="1" smtClean="0"/>
              <a:t>Instore</a:t>
            </a:r>
            <a:r>
              <a:rPr lang="en-US" dirty="0" smtClean="0"/>
              <a:t> Banking, banking Agents, Retailers become bankers</a:t>
            </a:r>
            <a:r>
              <a:rPr lang="en-US" smtClean="0"/>
              <a:t>, variations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1449</Words>
  <Application>Microsoft Office PowerPoint</Application>
  <PresentationFormat>On-screen Show (4:3)</PresentationFormat>
  <Paragraphs>85</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PARTNERS AT THE LAST MILE: RETAILERS, BANKING AGENTS, AND INSURANCE COMPANIES</vt:lpstr>
      <vt:lpstr>Summary of the Last Lecture</vt:lpstr>
      <vt:lpstr>In-Store Banking </vt:lpstr>
      <vt:lpstr>In-Store Banking </vt:lpstr>
      <vt:lpstr>In-Store Banking </vt:lpstr>
      <vt:lpstr>In-Store Banking </vt:lpstr>
      <vt:lpstr>In-Store Banking </vt:lpstr>
      <vt:lpstr>In-Store Banking </vt:lpstr>
      <vt:lpstr>In-Store Banking </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Banking Agents</vt:lpstr>
      <vt:lpstr>Retailers Become Bankers</vt:lpstr>
      <vt:lpstr>Retailers Become Bankers</vt:lpstr>
      <vt:lpstr>Retailers Become Bankers</vt:lpstr>
      <vt:lpstr>Retailers Become Bankers</vt:lpstr>
      <vt:lpstr>Retailers Become Bankers</vt:lpstr>
      <vt:lpstr>Retailers Become Bankers</vt:lpstr>
      <vt:lpstr>Retailers Become Bankers</vt:lpstr>
      <vt:lpstr>Variations</vt:lpstr>
      <vt:lpstr>Variations</vt:lpstr>
      <vt:lpstr>Variations</vt:lpstr>
      <vt:lpstr>Variations</vt:lpstr>
      <vt:lpstr>Variations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13</cp:revision>
  <dcterms:created xsi:type="dcterms:W3CDTF">2014-07-17T14:01:12Z</dcterms:created>
  <dcterms:modified xsi:type="dcterms:W3CDTF">2014-07-17T19:26:14Z</dcterms:modified>
</cp:coreProperties>
</file>