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1" r:id="rId18"/>
    <p:sldId id="273" r:id="rId19"/>
    <p:sldId id="275" r:id="rId20"/>
    <p:sldId id="274" r:id="rId21"/>
    <p:sldId id="276" r:id="rId22"/>
    <p:sldId id="277" r:id="rId23"/>
    <p:sldId id="278" r:id="rId24"/>
    <p:sldId id="279" r:id="rId25"/>
    <p:sldId id="280" r:id="rId26"/>
    <p:sldId id="281" r:id="rId27"/>
    <p:sldId id="282" r:id="rId28"/>
    <p:sldId id="283" r:id="rId29"/>
    <p:sldId id="284" r:id="rId30"/>
    <p:sldId id="285" r:id="rId31"/>
    <p:sldId id="287" r:id="rId32"/>
    <p:sldId id="286"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82A1B8-ECEB-442F-8D2C-60C80B50CB23}"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E1C55-190D-459F-A667-01F2DF3424A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2A1B8-ECEB-442F-8D2C-60C80B50CB23}"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E1C55-190D-459F-A667-01F2DF3424A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82A1B8-ECEB-442F-8D2C-60C80B50CB23}"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E1C55-190D-459F-A667-01F2DF3424A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082A1B8-ECEB-442F-8D2C-60C80B50CB23}"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8E1C55-190D-459F-A667-01F2DF3424A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82A1B8-ECEB-442F-8D2C-60C80B50CB23}" type="datetimeFigureOut">
              <a:rPr lang="en-US" smtClean="0"/>
              <a:pPr/>
              <a:t>7/17/2014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8E1C55-190D-459F-A667-01F2DF3424A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82A1B8-ECEB-442F-8D2C-60C80B50CB23}" type="datetimeFigureOut">
              <a:rPr lang="en-US" smtClean="0"/>
              <a:pPr/>
              <a:t>7/17/2014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8E1C55-190D-459F-A667-01F2DF3424A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82A1B8-ECEB-442F-8D2C-60C80B50CB23}" type="datetimeFigureOut">
              <a:rPr lang="en-US" smtClean="0"/>
              <a:pPr/>
              <a:t>7/17/2014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8E1C55-190D-459F-A667-01F2DF3424A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82A1B8-ECEB-442F-8D2C-60C80B50CB23}"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8E1C55-190D-459F-A667-01F2DF3424A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82A1B8-ECEB-442F-8D2C-60C80B50CB23}"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8E1C55-190D-459F-A667-01F2DF3424A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2A1B8-ECEB-442F-8D2C-60C80B50CB23}"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E1C55-190D-459F-A667-01F2DF3424A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82A1B8-ECEB-442F-8D2C-60C80B50CB23}"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8E1C55-190D-459F-A667-01F2DF3424A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82A1B8-ECEB-442F-8D2C-60C80B50CB23}" type="datetimeFigureOut">
              <a:rPr lang="en-US" smtClean="0"/>
              <a:pPr/>
              <a:t>7/17/2014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8E1C55-190D-459F-A667-01F2DF3424A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PARTNERS AT THE LAST</a:t>
            </a:r>
            <a:br>
              <a:rPr lang="en-US" b="1" dirty="0"/>
            </a:br>
            <a:r>
              <a:rPr lang="en-US" b="1" dirty="0"/>
              <a:t>MILE: RETAILERS,</a:t>
            </a:r>
            <a:br>
              <a:rPr lang="en-US" b="1" dirty="0"/>
            </a:br>
            <a:r>
              <a:rPr lang="en-US" b="1" dirty="0"/>
              <a:t>BANKING AGENTS, AND</a:t>
            </a:r>
            <a:br>
              <a:rPr lang="en-US" b="1" dirty="0"/>
            </a:br>
            <a:r>
              <a:rPr lang="en-US" b="1" dirty="0"/>
              <a:t>INSURANCE COMPANIES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Last Lecture</a:t>
            </a:r>
            <a:endParaRPr lang="en-US" dirty="0"/>
          </a:p>
        </p:txBody>
      </p:sp>
      <p:sp>
        <p:nvSpPr>
          <p:cNvPr id="3" name="Content Placeholder 2"/>
          <p:cNvSpPr>
            <a:spLocks noGrp="1"/>
          </p:cNvSpPr>
          <p:nvPr>
            <p:ph idx="1"/>
          </p:nvPr>
        </p:nvSpPr>
        <p:spPr/>
        <p:txBody>
          <a:bodyPr/>
          <a:lstStyle/>
          <a:p>
            <a:r>
              <a:rPr lang="en-US" b="1" dirty="0" smtClean="0"/>
              <a:t>Service Company Models</a:t>
            </a:r>
          </a:p>
          <a:p>
            <a:r>
              <a:rPr lang="en-US" b="1" dirty="0" smtClean="0"/>
              <a:t>Financial Subsidiaries</a:t>
            </a:r>
          </a:p>
          <a:p>
            <a:r>
              <a:rPr lang="en-US" b="1" dirty="0" smtClean="0"/>
              <a:t>Lessons from Downscaling</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Last Mile</a:t>
            </a:r>
            <a:endParaRPr lang="en-US" dirty="0"/>
          </a:p>
        </p:txBody>
      </p:sp>
      <p:sp>
        <p:nvSpPr>
          <p:cNvPr id="3" name="Content Placeholder 2"/>
          <p:cNvSpPr>
            <a:spLocks noGrp="1"/>
          </p:cNvSpPr>
          <p:nvPr>
            <p:ph idx="1"/>
          </p:nvPr>
        </p:nvSpPr>
        <p:spPr/>
        <p:txBody>
          <a:bodyPr>
            <a:normAutofit/>
          </a:bodyPr>
          <a:lstStyle/>
          <a:p>
            <a:r>
              <a:rPr lang="en-US" dirty="0"/>
              <a:t>Convenience is an important word in banking, and nowhere is </a:t>
            </a:r>
            <a:r>
              <a:rPr lang="en-US" dirty="0" smtClean="0"/>
              <a:t>convenience more </a:t>
            </a:r>
            <a:r>
              <a:rPr lang="en-US" dirty="0"/>
              <a:t>important than in the BOP market. There are extreme </a:t>
            </a:r>
            <a:r>
              <a:rPr lang="en-US" dirty="0" smtClean="0"/>
              <a:t>cases, like </a:t>
            </a:r>
            <a:r>
              <a:rPr lang="en-US" dirty="0"/>
              <a:t>the Ugandan coffee farmers mentioned in </a:t>
            </a:r>
            <a:r>
              <a:rPr lang="en-US" dirty="0" smtClean="0"/>
              <a:t>previous lectures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Last Mile</a:t>
            </a:r>
            <a:endParaRPr lang="en-US" dirty="0"/>
          </a:p>
        </p:txBody>
      </p:sp>
      <p:sp>
        <p:nvSpPr>
          <p:cNvPr id="3" name="Content Placeholder 2"/>
          <p:cNvSpPr>
            <a:spLocks noGrp="1"/>
          </p:cNvSpPr>
          <p:nvPr>
            <p:ph idx="1"/>
          </p:nvPr>
        </p:nvSpPr>
        <p:spPr/>
        <p:txBody>
          <a:bodyPr>
            <a:normAutofit/>
          </a:bodyPr>
          <a:lstStyle/>
          <a:p>
            <a:r>
              <a:rPr lang="en-US" dirty="0" smtClean="0"/>
              <a:t>who put their lives at risk on the long road between the bank and their village, or South Asian women whose customs discourage them from leaving their homes.</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Last Mile</a:t>
            </a:r>
            <a:endParaRPr lang="en-US" dirty="0"/>
          </a:p>
        </p:txBody>
      </p:sp>
      <p:sp>
        <p:nvSpPr>
          <p:cNvPr id="3" name="Content Placeholder 2"/>
          <p:cNvSpPr>
            <a:spLocks noGrp="1"/>
          </p:cNvSpPr>
          <p:nvPr>
            <p:ph idx="1"/>
          </p:nvPr>
        </p:nvSpPr>
        <p:spPr/>
        <p:txBody>
          <a:bodyPr>
            <a:normAutofit/>
          </a:bodyPr>
          <a:lstStyle/>
          <a:p>
            <a:r>
              <a:rPr lang="en-US" dirty="0"/>
              <a:t>The challenge of providing convenience is that conventional </a:t>
            </a:r>
            <a:r>
              <a:rPr lang="en-US" dirty="0" smtClean="0"/>
              <a:t>bank branches </a:t>
            </a:r>
            <a:r>
              <a:rPr lang="en-US" dirty="0"/>
              <a:t>are too expensive to put in every low-income neighborhood </a:t>
            </a:r>
            <a:r>
              <a:rPr lang="en-US" dirty="0" smtClean="0"/>
              <a:t>and village</a:t>
            </a:r>
            <a:r>
              <a:rPr lang="en-US" dirty="0"/>
              <a:t>. The volume of business at such branches does not justify the </a:t>
            </a:r>
            <a:r>
              <a:rPr lang="en-US" dirty="0" smtClean="0"/>
              <a:t>up-front investment </a:t>
            </a:r>
            <a:r>
              <a:rPr lang="en-US" dirty="0"/>
              <a:t>or perhaps even the running costs.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Last Mile</a:t>
            </a:r>
            <a:endParaRPr lang="en-US" dirty="0"/>
          </a:p>
        </p:txBody>
      </p:sp>
      <p:sp>
        <p:nvSpPr>
          <p:cNvPr id="3" name="Content Placeholder 2"/>
          <p:cNvSpPr>
            <a:spLocks noGrp="1"/>
          </p:cNvSpPr>
          <p:nvPr>
            <p:ph idx="1"/>
          </p:nvPr>
        </p:nvSpPr>
        <p:spPr/>
        <p:txBody>
          <a:bodyPr>
            <a:normAutofit/>
          </a:bodyPr>
          <a:lstStyle/>
          <a:p>
            <a:r>
              <a:rPr lang="en-US" dirty="0" smtClean="0"/>
              <a:t>As a result, the cost of the last mile or meter has long been one of the great barriers to financial inclusion. In recent years, new models have begun to claim victory over these barriers.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Last Mile</a:t>
            </a:r>
            <a:endParaRPr lang="en-US" dirty="0"/>
          </a:p>
        </p:txBody>
      </p:sp>
      <p:sp>
        <p:nvSpPr>
          <p:cNvPr id="3" name="Content Placeholder 2"/>
          <p:cNvSpPr>
            <a:spLocks noGrp="1"/>
          </p:cNvSpPr>
          <p:nvPr>
            <p:ph idx="1"/>
          </p:nvPr>
        </p:nvSpPr>
        <p:spPr/>
        <p:txBody>
          <a:bodyPr>
            <a:normAutofit/>
          </a:bodyPr>
          <a:lstStyle/>
          <a:p>
            <a:r>
              <a:rPr lang="en-US" dirty="0" smtClean="0"/>
              <a:t>Banks develop branchless banking. Retailers and telecom companies decide to become banks themselves or carry out payment transactions.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Last Mile</a:t>
            </a:r>
            <a:endParaRPr lang="en-US" dirty="0"/>
          </a:p>
        </p:txBody>
      </p:sp>
      <p:sp>
        <p:nvSpPr>
          <p:cNvPr id="3" name="Content Placeholder 2"/>
          <p:cNvSpPr>
            <a:spLocks noGrp="1"/>
          </p:cNvSpPr>
          <p:nvPr>
            <p:ph idx="1"/>
          </p:nvPr>
        </p:nvSpPr>
        <p:spPr/>
        <p:txBody>
          <a:bodyPr>
            <a:normAutofit/>
          </a:bodyPr>
          <a:lstStyle/>
          <a:p>
            <a:r>
              <a:rPr lang="en-US" dirty="0"/>
              <a:t>In the search for ways to meet clients where they are and when they </a:t>
            </a:r>
            <a:r>
              <a:rPr lang="en-US" dirty="0" smtClean="0"/>
              <a:t>wish, it </a:t>
            </a:r>
            <a:r>
              <a:rPr lang="en-US" dirty="0"/>
              <a:t>helps to ask a simple and perhaps obvious question. Who already owns </a:t>
            </a:r>
            <a:r>
              <a:rPr lang="en-US" dirty="0" smtClean="0"/>
              <a:t>the last </a:t>
            </a:r>
            <a:r>
              <a:rPr lang="en-US" dirty="0"/>
              <a:t>mile?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Last Mile</a:t>
            </a:r>
            <a:endParaRPr lang="en-US" dirty="0"/>
          </a:p>
        </p:txBody>
      </p:sp>
      <p:sp>
        <p:nvSpPr>
          <p:cNvPr id="3" name="Content Placeholder 2"/>
          <p:cNvSpPr>
            <a:spLocks noGrp="1"/>
          </p:cNvSpPr>
          <p:nvPr>
            <p:ph idx="1"/>
          </p:nvPr>
        </p:nvSpPr>
        <p:spPr/>
        <p:txBody>
          <a:bodyPr>
            <a:normAutofit/>
          </a:bodyPr>
          <a:lstStyle/>
          <a:p>
            <a:r>
              <a:rPr lang="en-US" dirty="0" smtClean="0"/>
              <a:t>Among the answers are post offices, supermarkets, corner groceries, pharmacies, lottery ticket sellers, and gas stations. Such businesses either have a dense network of outlets or are places low-income people already frequent for everyday necessities.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Last Mile</a:t>
            </a:r>
            <a:endParaRPr lang="en-US" dirty="0"/>
          </a:p>
        </p:txBody>
      </p:sp>
      <p:sp>
        <p:nvSpPr>
          <p:cNvPr id="3" name="Content Placeholder 2"/>
          <p:cNvSpPr>
            <a:spLocks noGrp="1"/>
          </p:cNvSpPr>
          <p:nvPr>
            <p:ph idx="1"/>
          </p:nvPr>
        </p:nvSpPr>
        <p:spPr/>
        <p:txBody>
          <a:bodyPr>
            <a:normAutofit/>
          </a:bodyPr>
          <a:lstStyle/>
          <a:p>
            <a:r>
              <a:rPr lang="en-US" dirty="0"/>
              <a:t>Successful examples already exist, from the past or from other </a:t>
            </a:r>
            <a:r>
              <a:rPr lang="en-US" dirty="0" smtClean="0"/>
              <a:t>countries. For </a:t>
            </a:r>
            <a:r>
              <a:rPr lang="en-US" dirty="0"/>
              <a:t>decades, post office savings banks were the only formal banking </a:t>
            </a:r>
            <a:r>
              <a:rPr lang="en-US" dirty="0" smtClean="0"/>
              <a:t>outlets in </a:t>
            </a:r>
            <a:r>
              <a:rPr lang="en-US" dirty="0"/>
              <a:t>villages and hamlets across much of Africa and Asia.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Last Mile</a:t>
            </a:r>
            <a:endParaRPr lang="en-US" dirty="0"/>
          </a:p>
        </p:txBody>
      </p:sp>
      <p:sp>
        <p:nvSpPr>
          <p:cNvPr id="3" name="Content Placeholder 2"/>
          <p:cNvSpPr>
            <a:spLocks noGrp="1"/>
          </p:cNvSpPr>
          <p:nvPr>
            <p:ph idx="1"/>
          </p:nvPr>
        </p:nvSpPr>
        <p:spPr/>
        <p:txBody>
          <a:bodyPr>
            <a:normAutofit/>
          </a:bodyPr>
          <a:lstStyle/>
          <a:p>
            <a:r>
              <a:rPr lang="en-US" dirty="0" smtClean="0"/>
              <a:t>And in the developed world, supermarkets have long partnered with banks as ATM locations and checkout counter cash dispensers. The challenge is to adapt such models to serve BOP clients in developing countries where institutional infrastructure is still lagging.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Last Mile</a:t>
            </a:r>
            <a:endParaRPr lang="en-US" dirty="0"/>
          </a:p>
        </p:txBody>
      </p:sp>
      <p:sp>
        <p:nvSpPr>
          <p:cNvPr id="3" name="Content Placeholder 2"/>
          <p:cNvSpPr>
            <a:spLocks noGrp="1"/>
          </p:cNvSpPr>
          <p:nvPr>
            <p:ph idx="1"/>
          </p:nvPr>
        </p:nvSpPr>
        <p:spPr/>
        <p:txBody>
          <a:bodyPr>
            <a:normAutofit/>
          </a:bodyPr>
          <a:lstStyle/>
          <a:p>
            <a:r>
              <a:rPr lang="en-US" dirty="0" smtClean="0"/>
              <a:t>If banks piggyback on the investment in location and customer relationships these businesses have already made, they can reduce last-mile costs to a manageable level.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Last Mile</a:t>
            </a:r>
            <a:endParaRPr lang="en-US" dirty="0"/>
          </a:p>
        </p:txBody>
      </p:sp>
      <p:sp>
        <p:nvSpPr>
          <p:cNvPr id="3" name="Content Placeholder 2"/>
          <p:cNvSpPr>
            <a:spLocks noGrp="1"/>
          </p:cNvSpPr>
          <p:nvPr>
            <p:ph idx="1"/>
          </p:nvPr>
        </p:nvSpPr>
        <p:spPr/>
        <p:txBody>
          <a:bodyPr>
            <a:normAutofit/>
          </a:bodyPr>
          <a:lstStyle/>
          <a:p>
            <a:r>
              <a:rPr lang="en-US" dirty="0" smtClean="0"/>
              <a:t>CGAP analysts argue that branchless banking models reduce costs to serve customers by at least 50 percent. If they’re right, an entire market segment, previously too costly to serve, will soon become viable customers, among them millions of people in rural areas.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Last Mile</a:t>
            </a:r>
            <a:endParaRPr lang="en-US" dirty="0"/>
          </a:p>
        </p:txBody>
      </p:sp>
      <p:sp>
        <p:nvSpPr>
          <p:cNvPr id="3" name="Content Placeholder 2"/>
          <p:cNvSpPr>
            <a:spLocks noGrp="1"/>
          </p:cNvSpPr>
          <p:nvPr>
            <p:ph idx="1"/>
          </p:nvPr>
        </p:nvSpPr>
        <p:spPr/>
        <p:txBody>
          <a:bodyPr>
            <a:normAutofit/>
          </a:bodyPr>
          <a:lstStyle/>
          <a:p>
            <a:r>
              <a:rPr lang="en-US" dirty="0" smtClean="0"/>
              <a:t>CGAP analysts argue that branchless banking models reduce costs to serve customers by at least 50 percent. If they’re right, an entire market segment, previously too costly to serve, will soon become viable customers, among them millions of people in rural areas.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p:txBody>
          <a:bodyPr>
            <a:normAutofit/>
          </a:bodyPr>
          <a:lstStyle/>
          <a:p>
            <a:r>
              <a:rPr lang="en-US" dirty="0" smtClean="0"/>
              <a:t>Modern </a:t>
            </a:r>
            <a:r>
              <a:rPr lang="en-US" dirty="0"/>
              <a:t>bank-retail partnerships require supportive banking </a:t>
            </a:r>
            <a:r>
              <a:rPr lang="en-US" dirty="0" smtClean="0"/>
              <a:t>regulations. Regulators</a:t>
            </a:r>
            <a:r>
              <a:rPr lang="en-US" dirty="0"/>
              <a:t>’ intense concern with the integrity of security and payment </a:t>
            </a:r>
            <a:r>
              <a:rPr lang="en-US" dirty="0" smtClean="0"/>
              <a:t>systems makes </a:t>
            </a:r>
            <a:r>
              <a:rPr lang="en-US" dirty="0"/>
              <a:t>them leery of </a:t>
            </a:r>
            <a:r>
              <a:rPr lang="en-US" dirty="0" smtClean="0"/>
              <a:t>arrangements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p:txBody>
          <a:bodyPr>
            <a:normAutofit/>
          </a:bodyPr>
          <a:lstStyle/>
          <a:p>
            <a:r>
              <a:rPr lang="en-US" dirty="0" smtClean="0"/>
              <a:t>that extend banking relationships onto what they may see as thin ice in terms of both physical infrastructure and the involvement of nonbank third parties (whom regulators do not oversee).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p:txBody>
          <a:bodyPr>
            <a:normAutofit/>
          </a:bodyPr>
          <a:lstStyle/>
          <a:p>
            <a:r>
              <a:rPr lang="en-US" dirty="0" smtClean="0"/>
              <a:t>But this is changing. In country after country, regulators are opening up to new technologies and institutional arrangements that assuage some of their concerns.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p:txBody>
          <a:bodyPr>
            <a:normAutofit/>
          </a:bodyPr>
          <a:lstStyle/>
          <a:p>
            <a:r>
              <a:rPr lang="en-US" dirty="0"/>
              <a:t>The Brazilian banking authorities were among the first to recognize </a:t>
            </a:r>
            <a:r>
              <a:rPr lang="en-US" dirty="0" smtClean="0"/>
              <a:t>the potential </a:t>
            </a:r>
            <a:r>
              <a:rPr lang="en-US" dirty="0"/>
              <a:t>of moving banking transactions beyond bank branches.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p:txBody>
          <a:bodyPr>
            <a:normAutofit/>
          </a:bodyPr>
          <a:lstStyle/>
          <a:p>
            <a:r>
              <a:rPr lang="en-US" dirty="0" smtClean="0"/>
              <a:t>Their 2001 regulatory innovation—the banking correspondent model—has quickly and radically transformed access to financial services in Brazil and is being taken up across Latin America and even in India.</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p:txBody>
          <a:bodyPr>
            <a:normAutofit/>
          </a:bodyPr>
          <a:lstStyle/>
          <a:p>
            <a:r>
              <a:rPr lang="en-US" dirty="0" smtClean="0"/>
              <a:t>Brazil’s banking correspondent regulation allows banks to create agreements with retailers to act as their agents.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smtClean="0"/>
              <a:t>Any enterprise can act as an agent to one or several banks and provide basic banking services such as opening accounts, taking deposits, making withdrawals, and paying bills.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a:t>After the banking correspondent regulations, access to basic financial </a:t>
            </a:r>
            <a:r>
              <a:rPr lang="en-US" dirty="0" smtClean="0"/>
              <a:t>services in </a:t>
            </a:r>
            <a:r>
              <a:rPr lang="en-US" dirty="0"/>
              <a:t>Brazil leapt 89 percent in just six years. Ordinary Brazilians, </a:t>
            </a:r>
            <a:r>
              <a:rPr lang="en-US" dirty="0" smtClean="0"/>
              <a:t>from small </a:t>
            </a:r>
            <a:r>
              <a:rPr lang="en-US" dirty="0"/>
              <a:t>jungle towns to Sa-o Paulo’s crowded </a:t>
            </a:r>
            <a:r>
              <a:rPr lang="en-US" i="1" dirty="0" err="1"/>
              <a:t>favellas</a:t>
            </a:r>
            <a:r>
              <a:rPr lang="en-US" i="1" dirty="0"/>
              <a:t>, are transacting </a:t>
            </a:r>
            <a:r>
              <a:rPr lang="en-US" i="1" dirty="0" smtClean="0"/>
              <a:t>through </a:t>
            </a:r>
            <a:r>
              <a:rPr lang="en-US" dirty="0" smtClean="0"/>
              <a:t>95,000 </a:t>
            </a:r>
            <a:r>
              <a:rPr lang="en-US" dirty="0"/>
              <a:t>agents, including supermarkets, lottery kiosks, pharmacies, and </a:t>
            </a:r>
            <a:r>
              <a:rPr lang="en-US" dirty="0" smtClean="0"/>
              <a:t>post offices</a:t>
            </a:r>
            <a:r>
              <a:rPr lang="en-US" dirty="0"/>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smtClean="0"/>
              <a:t>The Central Bank estimates that the majority of banking transactions are now conducted through banking agents. At least 13 million new savings accounts have been opened.</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a:t>The new channels provide a triple win: for retailer, bank, and </a:t>
            </a:r>
            <a:r>
              <a:rPr lang="en-US" dirty="0" smtClean="0"/>
              <a:t>customer. Retailers </a:t>
            </a:r>
            <a:r>
              <a:rPr lang="en-US" dirty="0"/>
              <a:t>gain not only commissions for each transaction, but also </a:t>
            </a:r>
            <a:r>
              <a:rPr lang="en-US" dirty="0" smtClean="0"/>
              <a:t>increased foot </a:t>
            </a:r>
            <a:r>
              <a:rPr lang="en-US" dirty="0"/>
              <a:t>traffic and sales—30 percent more in Brazil</a:t>
            </a:r>
            <a:r>
              <a:rPr lang="en-US" dirty="0" smtClean="0"/>
              <a:t>.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smtClean="0"/>
              <a:t>They also benefit from the brand differentiation that partnership with a well-known bank can offer. Financial institutions gain access to a new customer base that brings additional revenue streams without enormous capital investment.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smtClean="0"/>
              <a:t>According to the banking authorities of Peru, which introduced the banking correspondent model in 2005, a bank branch costs roughly $200,000 to set up, while an agent costs just $5,000.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smtClean="0"/>
              <a:t>In Pakistan, the estimate is that an agent would cost $1,400 to establish, while a bank branch costs over $40,000. In Peru, the cost of a transaction at an agent ($0.32) is far below the cost of the same transaction at a branch ($0.85).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smtClean="0"/>
              <a:t>And clients gain the convenience they need, plus the comfort of dealing with retailers they already know and trust.</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a:t>The banking correspondent regulations of Brazil are being copied </a:t>
            </a:r>
            <a:r>
              <a:rPr lang="en-US" dirty="0" smtClean="0"/>
              <a:t>throughout Latin </a:t>
            </a:r>
            <a:r>
              <a:rPr lang="en-US" dirty="0"/>
              <a:t>America (including Colombia, Mexico, and Peru) and farther </a:t>
            </a:r>
            <a:r>
              <a:rPr lang="en-US" dirty="0" smtClean="0"/>
              <a:t>afield (Kenya</a:t>
            </a:r>
            <a:r>
              <a:rPr lang="en-US" dirty="0"/>
              <a:t>, India, South Africa), with adaptation to local circumstances.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smtClean="0"/>
              <a:t>Not all adaptations are fully successful, however. India’s banking correspondent regulations allow only nonprofit MFIs and post offices to become banking agents,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smtClean="0"/>
              <a:t>which closes off the possibility of alliances between banks and retailers even as it discourages nonprofit MFIs from becoming regulated institutions.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Banking Correspondents in Brazil</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smtClean="0"/>
              <a:t>The regulations require agents to locate 10 kilometers or more away from branches, which prevents the model from being used in urban areas.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Models of Bank-Retailer Relationships</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smtClean="0"/>
              <a:t>All </a:t>
            </a:r>
            <a:r>
              <a:rPr lang="en-US" dirty="0"/>
              <a:t>bank-retailer models take advantage of existing points of client </a:t>
            </a:r>
            <a:r>
              <a:rPr lang="en-US" dirty="0" smtClean="0"/>
              <a:t>contact. They </a:t>
            </a:r>
            <a:r>
              <a:rPr lang="en-US" dirty="0"/>
              <a:t>reduce branching costs by avoiding the expense of building and </a:t>
            </a:r>
            <a:r>
              <a:rPr lang="en-US" dirty="0" smtClean="0"/>
              <a:t>operating these </a:t>
            </a:r>
            <a:r>
              <a:rPr lang="en-US" dirty="0"/>
              <a:t>points of contact. Not all models look alike, however.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Models of Bank-Retailer Relationships</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smtClean="0"/>
              <a:t>Different structures facilitate tailoring of risk, return, and responsibility in ways that </a:t>
            </a:r>
            <a:r>
              <a:rPr lang="en-US" dirty="0"/>
              <a:t>create incentives for good customer service, growth, and shared profitability.</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Models of Bank-Retailer Relationships</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pPr>
              <a:buNone/>
            </a:pPr>
            <a:r>
              <a:rPr lang="en-US" dirty="0" smtClean="0"/>
              <a:t>	A workable </a:t>
            </a:r>
            <a:r>
              <a:rPr lang="en-US" dirty="0"/>
              <a:t>model will involve sound solutions to these four key challenges:</a:t>
            </a:r>
          </a:p>
          <a:p>
            <a:r>
              <a:rPr lang="en-US" dirty="0" smtClean="0"/>
              <a:t> </a:t>
            </a:r>
            <a:r>
              <a:rPr lang="en-US" dirty="0"/>
              <a:t>Information flow (among the bank, retailer, transaction </a:t>
            </a:r>
            <a:r>
              <a:rPr lang="en-US" dirty="0" err="1" smtClean="0"/>
              <a:t>point,and</a:t>
            </a:r>
            <a:r>
              <a:rPr lang="en-US" dirty="0" smtClean="0"/>
              <a:t> </a:t>
            </a:r>
            <a:r>
              <a:rPr lang="en-US" dirty="0"/>
              <a:t>customer</a:t>
            </a:r>
            <a:r>
              <a:rPr lang="en-US" dirty="0" smtClean="0"/>
              <a:t>)</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Models of Bank-Retailer Relationships</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smtClean="0"/>
              <a:t> Cash management and operational risk control</a:t>
            </a:r>
          </a:p>
          <a:p>
            <a:r>
              <a:rPr lang="en-US" dirty="0" smtClean="0"/>
              <a:t> Employee and agent training and incentives</a:t>
            </a:r>
          </a:p>
          <a:p>
            <a:r>
              <a:rPr lang="en-US" dirty="0" smtClean="0"/>
              <a:t> Image and branding</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Models of Bank-Retailer Relationships</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a:t>The complexity of partnerships grows with the array of services </a:t>
            </a:r>
            <a:r>
              <a:rPr lang="en-US" dirty="0" smtClean="0"/>
              <a:t>offered, from </a:t>
            </a:r>
            <a:r>
              <a:rPr lang="en-US" dirty="0"/>
              <a:t>relatively simple payments transactions, to savings accounts, to loans </a:t>
            </a:r>
            <a:r>
              <a:rPr lang="en-US" dirty="0" smtClean="0"/>
              <a:t>and insurance</a:t>
            </a:r>
            <a:r>
              <a:rPr lang="en-US" dirty="0"/>
              <a:t>.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Models of Bank-Retailer Relationships</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smtClean="0"/>
              <a:t>We examine three main models:</a:t>
            </a:r>
          </a:p>
          <a:p>
            <a:r>
              <a:rPr lang="en-US" dirty="0" smtClean="0"/>
              <a:t> In-store banking. The financial institution places its own employees on the premises of a retailer. Example: many banks rent space on the premises of large retailers and supermarkets.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Models of Bank-Retailer Relationships</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smtClean="0"/>
              <a:t>Banking correspondents. The financial institution offers services through a retailer; customers interact with the retailer’s employee. Example: </a:t>
            </a:r>
            <a:r>
              <a:rPr lang="en-US" dirty="0" err="1" smtClean="0"/>
              <a:t>Banco</a:t>
            </a:r>
            <a:r>
              <a:rPr lang="en-US" dirty="0" smtClean="0"/>
              <a:t> </a:t>
            </a:r>
            <a:r>
              <a:rPr lang="en-US" dirty="0" err="1" smtClean="0"/>
              <a:t>Bradesco</a:t>
            </a:r>
            <a:r>
              <a:rPr lang="en-US" dirty="0" smtClean="0"/>
              <a:t> works with the Brazilian postal network.</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Models of Bank-Retailer Relationships</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dirty="0" smtClean="0"/>
              <a:t>Retailers become bankers. The retailer leverages its physical space and employees to offer its own financial services. Example: </a:t>
            </a:r>
            <a:r>
              <a:rPr lang="en-US" dirty="0" err="1" smtClean="0"/>
              <a:t>Grupo</a:t>
            </a:r>
            <a:r>
              <a:rPr lang="en-US" dirty="0" smtClean="0"/>
              <a:t> Elektra of Mexico founded its own bank, </a:t>
            </a:r>
            <a:r>
              <a:rPr lang="en-US" dirty="0" err="1" smtClean="0"/>
              <a:t>Banco</a:t>
            </a:r>
            <a:r>
              <a:rPr lang="en-US" dirty="0" smtClean="0"/>
              <a:t> Azteca.</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3" name="Content Placeholder 2"/>
          <p:cNvSpPr>
            <a:spLocks noGrp="1"/>
          </p:cNvSpPr>
          <p:nvPr>
            <p:ph idx="1"/>
          </p:nvPr>
        </p:nvSpPr>
        <p:spPr>
          <a:xfrm>
            <a:off x="381000" y="1600200"/>
            <a:ext cx="8229600" cy="4525963"/>
          </a:xfrm>
        </p:spPr>
        <p:txBody>
          <a:bodyPr>
            <a:normAutofit/>
          </a:bodyPr>
          <a:lstStyle/>
          <a:p>
            <a:r>
              <a:rPr lang="en-US" b="1" dirty="0" smtClean="0"/>
              <a:t>The Last Mile</a:t>
            </a:r>
          </a:p>
          <a:p>
            <a:r>
              <a:rPr lang="en-US" b="1" dirty="0" smtClean="0"/>
              <a:t>Banking Correspondents</a:t>
            </a:r>
          </a:p>
          <a:p>
            <a:r>
              <a:rPr lang="en-US" b="1" dirty="0" smtClean="0"/>
              <a:t>Models of Bank-Retailer Relationships</a:t>
            </a:r>
          </a:p>
          <a:p>
            <a:endParaRPr lang="en-US"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1377</Words>
  <Application>Microsoft Office PowerPoint</Application>
  <PresentationFormat>On-screen Show (4:3)</PresentationFormat>
  <Paragraphs>89</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PARTNERS AT THE LAST MILE: RETAILERS, BANKING AGENTS, AND INSURANCE COMPANIES</vt:lpstr>
      <vt:lpstr>Summary of the Last Lecture</vt:lpstr>
      <vt:lpstr>The Last Mile</vt:lpstr>
      <vt:lpstr>The Last Mile</vt:lpstr>
      <vt:lpstr>The Last Mile</vt:lpstr>
      <vt:lpstr>The Last Mile</vt:lpstr>
      <vt:lpstr>The Last Mile</vt:lpstr>
      <vt:lpstr>The Last Mile</vt:lpstr>
      <vt:lpstr>The Last Mile</vt:lpstr>
      <vt:lpstr>The Last Mile</vt:lpstr>
      <vt:lpstr>The Last Mile</vt:lpstr>
      <vt:lpstr>The Last Mile</vt:lpstr>
      <vt:lpstr>The Last Mile</vt:lpstr>
      <vt:lpstr>The Last Mile</vt:lpstr>
      <vt:lpstr>Banking Correspondents in Brazil</vt:lpstr>
      <vt:lpstr>Banking Correspondents in Brazil</vt:lpstr>
      <vt:lpstr>Banking Correspondents in Brazil</vt:lpstr>
      <vt:lpstr>Banking Correspondents in Brazil</vt:lpstr>
      <vt:lpstr>Banking Correspondents in Brazil</vt:lpstr>
      <vt:lpstr>Banking Correspondents in Brazil</vt:lpstr>
      <vt:lpstr>Banking Correspondents in Brazil</vt:lpstr>
      <vt:lpstr>Banking Correspondents in Brazil</vt:lpstr>
      <vt:lpstr>Banking Correspondents in Brazil</vt:lpstr>
      <vt:lpstr>Banking Correspondents in Brazil</vt:lpstr>
      <vt:lpstr>Banking Correspondents in Brazil</vt:lpstr>
      <vt:lpstr>Banking Correspondents in Brazil</vt:lpstr>
      <vt:lpstr>Banking Correspondents in Brazil</vt:lpstr>
      <vt:lpstr>Banking Correspondents in Brazil</vt:lpstr>
      <vt:lpstr>Banking Correspondents in Brazil</vt:lpstr>
      <vt:lpstr>Banking Correspondents in Brazil</vt:lpstr>
      <vt:lpstr>Banking Correspondents in Brazil</vt:lpstr>
      <vt:lpstr>Banking Correspondents in Brazil</vt:lpstr>
      <vt:lpstr>Models of Bank-Retailer Relationships</vt:lpstr>
      <vt:lpstr>Models of Bank-Retailer Relationships</vt:lpstr>
      <vt:lpstr>Models of Bank-Retailer Relationships</vt:lpstr>
      <vt:lpstr>Models of Bank-Retailer Relationships</vt:lpstr>
      <vt:lpstr>Models of Bank-Retailer Relationships</vt:lpstr>
      <vt:lpstr>Models of Bank-Retailer Relationships</vt:lpstr>
      <vt:lpstr>Models of Bank-Retailer Relationships</vt:lpstr>
      <vt:lpstr>Models of Bank-Retailer Relationships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NTS</cp:lastModifiedBy>
  <cp:revision>11</cp:revision>
  <dcterms:created xsi:type="dcterms:W3CDTF">2014-07-17T13:31:48Z</dcterms:created>
  <dcterms:modified xsi:type="dcterms:W3CDTF">2014-07-17T18:18:03Z</dcterms:modified>
</cp:coreProperties>
</file>