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3" r:id="rId7"/>
    <p:sldId id="262" r:id="rId8"/>
    <p:sldId id="264" r:id="rId9"/>
    <p:sldId id="265" r:id="rId10"/>
    <p:sldId id="288" r:id="rId11"/>
    <p:sldId id="266" r:id="rId12"/>
    <p:sldId id="289" r:id="rId13"/>
    <p:sldId id="267" r:id="rId14"/>
    <p:sldId id="268" r:id="rId15"/>
    <p:sldId id="269" r:id="rId16"/>
    <p:sldId id="270" r:id="rId17"/>
    <p:sldId id="271" r:id="rId18"/>
    <p:sldId id="290" r:id="rId19"/>
    <p:sldId id="272" r:id="rId20"/>
    <p:sldId id="273" r:id="rId21"/>
    <p:sldId id="274" r:id="rId22"/>
    <p:sldId id="291" r:id="rId23"/>
    <p:sldId id="275" r:id="rId24"/>
    <p:sldId id="292"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93"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A0EC4B-B234-4EE5-A04D-2E65D2E0D23C}"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A0EC4B-B234-4EE5-A04D-2E65D2E0D23C}"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0EC4B-B234-4EE5-A04D-2E65D2E0D23C}"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A0EC4B-B234-4EE5-A04D-2E65D2E0D23C}"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A0EC4B-B234-4EE5-A04D-2E65D2E0D23C}" type="datetimeFigureOut">
              <a:rPr lang="en-US" smtClean="0"/>
              <a:pPr/>
              <a:t>7/23/2014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A0EC4B-B234-4EE5-A04D-2E65D2E0D23C}" type="datetimeFigureOut">
              <a:rPr lang="en-US" smtClean="0"/>
              <a:pPr/>
              <a:t>7/23/2014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0EC4B-B234-4EE5-A04D-2E65D2E0D23C}" type="datetimeFigureOut">
              <a:rPr lang="en-US" smtClean="0"/>
              <a:pPr/>
              <a:t>7/23/2014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0EC4B-B234-4EE5-A04D-2E65D2E0D23C}"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0EC4B-B234-4EE5-A04D-2E65D2E0D23C}" type="datetimeFigureOut">
              <a:rPr lang="en-US" smtClean="0"/>
              <a:pPr/>
              <a:t>7/23/2014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A0EC4B-B234-4EE5-A04D-2E65D2E0D23C}"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A0EC4B-B234-4EE5-A04D-2E65D2E0D23C}" type="datetimeFigureOut">
              <a:rPr lang="en-US" smtClean="0"/>
              <a:pPr/>
              <a:t>7/23/2014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561ECD-5B35-41FB-804C-667A1C7A78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A0EC4B-B234-4EE5-A04D-2E65D2E0D23C}" type="datetimeFigureOut">
              <a:rPr lang="en-US" smtClean="0"/>
              <a:pPr/>
              <a:t>7/23/2014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561ECD-5B35-41FB-804C-667A1C7A78D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smtClean="0"/>
              <a:t>Commercial Banks as </a:t>
            </a:r>
            <a:r>
              <a:rPr lang="en-US" i="1" dirty="0" err="1" smtClean="0"/>
              <a:t>Microlenders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b="1" dirty="0" smtClean="0"/>
              <a:t>Incredulity, Ignorance, and Indifference</a:t>
            </a:r>
          </a:p>
          <a:p>
            <a:r>
              <a:rPr lang="en-US" b="1" dirty="0" err="1" smtClean="0"/>
              <a:t>Microlending</a:t>
            </a:r>
            <a:r>
              <a:rPr lang="en-US" b="1" dirty="0" smtClean="0"/>
              <a:t> Needs Its Own Room</a:t>
            </a:r>
          </a:p>
          <a:p>
            <a:r>
              <a:rPr lang="en-US" b="1" dirty="0" smtClean="0"/>
              <a:t>Models of Downscaling</a:t>
            </a:r>
          </a:p>
          <a:p>
            <a:endParaRPr lang="en-US" b="1"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They do </a:t>
            </a:r>
            <a:r>
              <a:rPr lang="en-US" dirty="0" smtClean="0"/>
              <a:t>not own </a:t>
            </a:r>
            <a:r>
              <a:rPr lang="en-US" dirty="0"/>
              <a:t>their own portfolios and are therefore not regulated as financial </a:t>
            </a:r>
            <a:r>
              <a:rPr lang="en-US" dirty="0" smtClean="0"/>
              <a:t>institutions. Instead</a:t>
            </a:r>
            <a:r>
              <a:rPr lang="en-US" dirty="0"/>
              <a:t>, they receive fee income from the parent bank for </a:t>
            </a:r>
            <a:r>
              <a:rPr lang="en-US" dirty="0" smtClean="0"/>
              <a:t>identifying clients</a:t>
            </a:r>
            <a:r>
              <a:rPr lang="en-US" dirty="0"/>
              <a:t>, marketing products, appraising applications, and disbursing </a:t>
            </a:r>
            <a:r>
              <a:rPr lang="en-US" dirty="0" smtClean="0"/>
              <a:t>and recovering </a:t>
            </a:r>
            <a:r>
              <a:rPr lang="en-US" dirty="0"/>
              <a:t>loans.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The loans stay on the banks’ books. Service companies are easy to set up, since they require little capital of their own and no financial institution license. Where the regulatory framework allows, they are a good way to go.</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err="1"/>
              <a:t>Banco</a:t>
            </a:r>
            <a:r>
              <a:rPr lang="en-US" dirty="0"/>
              <a:t> Pichincha, Ecuador’s largest bank with 1.7 million customers, </a:t>
            </a:r>
            <a:r>
              <a:rPr lang="en-US" dirty="0" smtClean="0"/>
              <a:t>leads the </a:t>
            </a:r>
            <a:r>
              <a:rPr lang="en-US" dirty="0"/>
              <a:t>financial system with nearly a third of all deposits and a quarter of </a:t>
            </a:r>
            <a:r>
              <a:rPr lang="en-US" dirty="0" smtClean="0"/>
              <a:t>total credit </a:t>
            </a:r>
            <a:r>
              <a:rPr lang="en-US" dirty="0"/>
              <a:t>portfolio.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In the late 1990s, </a:t>
            </a:r>
            <a:r>
              <a:rPr lang="en-US" dirty="0" err="1" smtClean="0"/>
              <a:t>Banco</a:t>
            </a:r>
            <a:r>
              <a:rPr lang="en-US" dirty="0" smtClean="0"/>
              <a:t> Pichincha found itself with excess liquidity and a network of 235 branches, many of them underutilized and unprofitable, due to a deep economic crisis in Ecuador. The bank and</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ACCION launched </a:t>
            </a:r>
            <a:r>
              <a:rPr lang="en-US" dirty="0" err="1" smtClean="0"/>
              <a:t>Credifé</a:t>
            </a:r>
            <a:r>
              <a:rPr lang="en-US" dirty="0" smtClean="0"/>
              <a:t> in 1999 as the first </a:t>
            </a:r>
            <a:r>
              <a:rPr lang="en-US" dirty="0" err="1" smtClean="0"/>
              <a:t>microlending</a:t>
            </a:r>
            <a:r>
              <a:rPr lang="en-US" dirty="0" smtClean="0"/>
              <a:t> service company experiment. Pichincha established </a:t>
            </a:r>
            <a:r>
              <a:rPr lang="en-US" dirty="0" err="1" smtClean="0"/>
              <a:t>Credifé</a:t>
            </a:r>
            <a:r>
              <a:rPr lang="en-US" dirty="0" smtClean="0"/>
              <a:t> (which means “trust credit”) with a distinct brand to approach the </a:t>
            </a:r>
            <a:r>
              <a:rPr lang="en-US" dirty="0" err="1" smtClean="0"/>
              <a:t>microentrepreneur</a:t>
            </a:r>
            <a:r>
              <a:rPr lang="en-US" dirty="0" smtClean="0"/>
              <a:t> market without diluting its mainstream brand name.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err="1" smtClean="0"/>
              <a:t>Credifé</a:t>
            </a:r>
            <a:r>
              <a:rPr lang="en-US" dirty="0" smtClean="0"/>
              <a:t> window is inside Pichincha branches, but the segmentation of the market is clear, and </a:t>
            </a:r>
            <a:r>
              <a:rPr lang="en-US" dirty="0" err="1" smtClean="0"/>
              <a:t>Credifé</a:t>
            </a:r>
            <a:r>
              <a:rPr lang="en-US" dirty="0" smtClean="0"/>
              <a:t> creates its own brand presence in ways that work for microenterprise clients.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err="1"/>
              <a:t>Credifé</a:t>
            </a:r>
            <a:r>
              <a:rPr lang="en-US" dirty="0"/>
              <a:t> is now a top competitor in the microfinance market in </a:t>
            </a:r>
            <a:r>
              <a:rPr lang="en-US" dirty="0" smtClean="0"/>
              <a:t>Ecuador, offering </a:t>
            </a:r>
            <a:r>
              <a:rPr lang="en-US" dirty="0"/>
              <a:t>a range of products for the informal sector including working </a:t>
            </a:r>
            <a:r>
              <a:rPr lang="en-US" dirty="0" smtClean="0"/>
              <a:t>capital, fixed </a:t>
            </a:r>
            <a:r>
              <a:rPr lang="en-US" dirty="0"/>
              <a:t>asset, and personal loans.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In December 2007, </a:t>
            </a:r>
            <a:r>
              <a:rPr lang="en-US" dirty="0" err="1" smtClean="0"/>
              <a:t>Credifé</a:t>
            </a:r>
            <a:r>
              <a:rPr lang="en-US" dirty="0" smtClean="0"/>
              <a:t> measured its success by its $184 million portfolio, more than 80,000 active loans averaging around $2,300, and a portfolio at risk rate of 1 percent.</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By sharing infrastructure with </a:t>
            </a:r>
            <a:r>
              <a:rPr lang="en-US" dirty="0" err="1" smtClean="0"/>
              <a:t>Banco</a:t>
            </a:r>
            <a:r>
              <a:rPr lang="en-US" dirty="0" smtClean="0"/>
              <a:t> Pichincha, </a:t>
            </a:r>
            <a:r>
              <a:rPr lang="en-US" dirty="0" err="1" smtClean="0"/>
              <a:t>Credifé</a:t>
            </a:r>
            <a:r>
              <a:rPr lang="en-US" dirty="0" smtClean="0"/>
              <a:t> lowered its start-up costs, allowing it to break even in less than two years.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The service company has had very high returns on equity, and, more important, contributes a disproportionate share to </a:t>
            </a:r>
            <a:r>
              <a:rPr lang="en-US" dirty="0" err="1" smtClean="0"/>
              <a:t>Banco</a:t>
            </a:r>
            <a:r>
              <a:rPr lang="en-US" dirty="0" smtClean="0"/>
              <a:t> Pichincha’s total profits.</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It represents a more serious attempt to penetrate the BOP market than does the BWS example. The attempt has yielded higher portfolio volume, more profits, and deeper reach, though as loan sizes suggest, </a:t>
            </a:r>
            <a:r>
              <a:rPr lang="en-US" dirty="0" err="1" smtClean="0"/>
              <a:t>Credifé</a:t>
            </a:r>
            <a:r>
              <a:rPr lang="en-US" dirty="0" smtClean="0"/>
              <a:t> serves mainly the upper and middle BOP tiers and leaves the lower tiers for others.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err="1"/>
              <a:t>Sogebank</a:t>
            </a:r>
            <a:r>
              <a:rPr lang="en-US" dirty="0"/>
              <a:t> in Haiti formed a similar microfinance entity in </a:t>
            </a:r>
            <a:r>
              <a:rPr lang="en-US" dirty="0" smtClean="0"/>
              <a:t>2000— </a:t>
            </a:r>
            <a:r>
              <a:rPr lang="en-US" dirty="0" err="1" smtClean="0"/>
              <a:t>Sogesol</a:t>
            </a:r>
            <a:r>
              <a:rPr lang="en-US" dirty="0" smtClean="0"/>
              <a:t>—motivated </a:t>
            </a:r>
            <a:r>
              <a:rPr lang="en-US" dirty="0"/>
              <a:t>by financial-sector liberalization and the offer of </a:t>
            </a:r>
            <a:r>
              <a:rPr lang="en-US" dirty="0" smtClean="0"/>
              <a:t>technical assistance </a:t>
            </a:r>
            <a:r>
              <a:rPr lang="en-US" dirty="0"/>
              <a:t>financed by the Inter-American Development Bank.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With its own board of directors and staff, the service company </a:t>
            </a:r>
            <a:r>
              <a:rPr lang="en-US" dirty="0" err="1" smtClean="0"/>
              <a:t>Sogesol</a:t>
            </a:r>
            <a:r>
              <a:rPr lang="en-US" dirty="0" smtClean="0"/>
              <a:t> shares </a:t>
            </a:r>
            <a:r>
              <a:rPr lang="en-US" dirty="0" err="1" smtClean="0"/>
              <a:t>interestrate</a:t>
            </a:r>
            <a:r>
              <a:rPr lang="en-US" dirty="0" smtClean="0"/>
              <a:t> margins with its parent bank. As with other service company models, </a:t>
            </a:r>
            <a:r>
              <a:rPr lang="en-US" dirty="0" err="1" smtClean="0"/>
              <a:t>Sogesol</a:t>
            </a:r>
            <a:r>
              <a:rPr lang="en-US" dirty="0" smtClean="0"/>
              <a:t> benefited from </a:t>
            </a:r>
            <a:r>
              <a:rPr lang="en-US" dirty="0" err="1" smtClean="0"/>
              <a:t>Sogebank’s</a:t>
            </a:r>
            <a:r>
              <a:rPr lang="en-US" dirty="0" smtClean="0"/>
              <a:t> infrastructure, expertise, and systems.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Service Company Models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At year end of 2007, despite exposure to Haiti’s continuing political, </a:t>
            </a:r>
            <a:r>
              <a:rPr lang="en-US" dirty="0" smtClean="0"/>
              <a:t>economic, and </a:t>
            </a:r>
            <a:r>
              <a:rPr lang="en-US" dirty="0"/>
              <a:t>weather </a:t>
            </a:r>
            <a:r>
              <a:rPr lang="en-US" dirty="0" err="1"/>
              <a:t>catastrophies</a:t>
            </a:r>
            <a:r>
              <a:rPr lang="en-US" dirty="0"/>
              <a:t>, </a:t>
            </a:r>
            <a:r>
              <a:rPr lang="en-US" dirty="0" err="1"/>
              <a:t>Sogesol</a:t>
            </a:r>
            <a:r>
              <a:rPr lang="en-US" dirty="0"/>
              <a:t> had nearly 12,000 borrowers </a:t>
            </a:r>
            <a:r>
              <a:rPr lang="en-US" dirty="0" smtClean="0"/>
              <a:t>with loans </a:t>
            </a:r>
            <a:r>
              <a:rPr lang="en-US" dirty="0"/>
              <a:t>averaging $1,000, a portfolio at risk ratio of 6.8 percent, and an </a:t>
            </a:r>
            <a:r>
              <a:rPr lang="en-US" dirty="0" smtClean="0"/>
              <a:t>ROE of </a:t>
            </a:r>
            <a:r>
              <a:rPr lang="en-US" dirty="0"/>
              <a:t>47 percent.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Financial Subsidiaries</a:t>
            </a:r>
            <a:endParaRPr lang="en-US" b="1" dirty="0"/>
          </a:p>
        </p:txBody>
      </p:sp>
      <p:sp>
        <p:nvSpPr>
          <p:cNvPr id="3" name="Content Placeholder 2"/>
          <p:cNvSpPr>
            <a:spLocks noGrp="1"/>
          </p:cNvSpPr>
          <p:nvPr>
            <p:ph idx="1"/>
          </p:nvPr>
        </p:nvSpPr>
        <p:spPr/>
        <p:txBody>
          <a:bodyPr>
            <a:normAutofit/>
          </a:bodyPr>
          <a:lstStyle/>
          <a:p>
            <a:r>
              <a:rPr lang="en-US" dirty="0" smtClean="0"/>
              <a:t>A </a:t>
            </a:r>
            <a:r>
              <a:rPr lang="en-US" dirty="0"/>
              <a:t>third model is for banks to open a financial subsidiary. </a:t>
            </a:r>
            <a:r>
              <a:rPr lang="en-US" dirty="0" err="1"/>
              <a:t>Ecobank</a:t>
            </a:r>
            <a:r>
              <a:rPr lang="en-US" dirty="0"/>
              <a:t>, a </a:t>
            </a:r>
            <a:r>
              <a:rPr lang="en-US" dirty="0" smtClean="0"/>
              <a:t>regional banking </a:t>
            </a:r>
            <a:r>
              <a:rPr lang="en-US" dirty="0"/>
              <a:t>group in West Africa, is doing just this in several countries, </a:t>
            </a:r>
            <a:r>
              <a:rPr lang="en-US" dirty="0" smtClean="0"/>
              <a:t>beginning in </a:t>
            </a:r>
            <a:r>
              <a:rPr lang="en-US" dirty="0"/>
              <a:t>Ghana.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Financial Subsidiaries</a:t>
            </a:r>
            <a:endParaRPr lang="en-US" b="1" dirty="0"/>
          </a:p>
        </p:txBody>
      </p:sp>
      <p:sp>
        <p:nvSpPr>
          <p:cNvPr id="3" name="Content Placeholder 2"/>
          <p:cNvSpPr>
            <a:spLocks noGrp="1"/>
          </p:cNvSpPr>
          <p:nvPr>
            <p:ph idx="1"/>
          </p:nvPr>
        </p:nvSpPr>
        <p:spPr/>
        <p:txBody>
          <a:bodyPr>
            <a:normAutofit/>
          </a:bodyPr>
          <a:lstStyle/>
          <a:p>
            <a:r>
              <a:rPr lang="en-US" dirty="0" smtClean="0"/>
              <a:t>Operationally, a financial subsidiary and a service company can be quite similar, so the choice between these models is dictated mainly by legal and regulatory issues.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Financial Subsidiaries</a:t>
            </a:r>
            <a:endParaRPr lang="en-US" b="1" dirty="0"/>
          </a:p>
        </p:txBody>
      </p:sp>
      <p:sp>
        <p:nvSpPr>
          <p:cNvPr id="3" name="Content Placeholder 2"/>
          <p:cNvSpPr>
            <a:spLocks noGrp="1"/>
          </p:cNvSpPr>
          <p:nvPr>
            <p:ph idx="1"/>
          </p:nvPr>
        </p:nvSpPr>
        <p:spPr/>
        <p:txBody>
          <a:bodyPr>
            <a:normAutofit/>
          </a:bodyPr>
          <a:lstStyle/>
          <a:p>
            <a:r>
              <a:rPr lang="en-US" dirty="0" smtClean="0"/>
              <a:t>In Ghana, a savings and loan institution was a known quantity, acceptable to the central bank, while a service company was not. For this reason </a:t>
            </a:r>
            <a:r>
              <a:rPr lang="en-US" dirty="0" err="1" smtClean="0"/>
              <a:t>Ecobank</a:t>
            </a:r>
            <a:r>
              <a:rPr lang="en-US" dirty="0" smtClean="0"/>
              <a:t> Ghana decided to create a savings and loan, EB-ACCION, in which it is the controlling investor together with ACCION.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Financial Subsidiaries</a:t>
            </a:r>
            <a:endParaRPr lang="en-US" b="1" dirty="0"/>
          </a:p>
        </p:txBody>
      </p:sp>
      <p:sp>
        <p:nvSpPr>
          <p:cNvPr id="3" name="Content Placeholder 2"/>
          <p:cNvSpPr>
            <a:spLocks noGrp="1"/>
          </p:cNvSpPr>
          <p:nvPr>
            <p:ph idx="1"/>
          </p:nvPr>
        </p:nvSpPr>
        <p:spPr/>
        <p:txBody>
          <a:bodyPr>
            <a:normAutofit/>
          </a:bodyPr>
          <a:lstStyle/>
          <a:p>
            <a:r>
              <a:rPr lang="en-US" dirty="0" smtClean="0"/>
              <a:t>The subsidiary leans heavily on </a:t>
            </a:r>
            <a:r>
              <a:rPr lang="en-US" dirty="0" err="1" smtClean="0"/>
              <a:t>Ecobank</a:t>
            </a:r>
            <a:r>
              <a:rPr lang="en-US" dirty="0" smtClean="0"/>
              <a:t> operations for support. As different from a service company, this choice required a substantial up-front application of equity to the new institution in order to meet minimum capital requirements.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Lessons from Downscaling</a:t>
            </a:r>
            <a:endParaRPr lang="en-US" b="1" dirty="0"/>
          </a:p>
        </p:txBody>
      </p:sp>
      <p:sp>
        <p:nvSpPr>
          <p:cNvPr id="3" name="Content Placeholder 2"/>
          <p:cNvSpPr>
            <a:spLocks noGrp="1"/>
          </p:cNvSpPr>
          <p:nvPr>
            <p:ph idx="1"/>
          </p:nvPr>
        </p:nvSpPr>
        <p:spPr/>
        <p:txBody>
          <a:bodyPr>
            <a:normAutofit/>
          </a:bodyPr>
          <a:lstStyle/>
          <a:p>
            <a:r>
              <a:rPr lang="en-US" dirty="0" smtClean="0"/>
              <a:t>Enough </a:t>
            </a:r>
            <a:r>
              <a:rPr lang="en-US" dirty="0"/>
              <a:t>experience exists regarding banks and microenterprise lending </a:t>
            </a:r>
            <a:r>
              <a:rPr lang="en-US" dirty="0" smtClean="0"/>
              <a:t>that no </a:t>
            </a:r>
            <a:r>
              <a:rPr lang="en-US" dirty="0"/>
              <a:t>bank needs to make major mistakes in plotting its entry.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Lessons from Downscaling</a:t>
            </a:r>
            <a:endParaRPr lang="en-US" b="1" dirty="0"/>
          </a:p>
        </p:txBody>
      </p:sp>
      <p:sp>
        <p:nvSpPr>
          <p:cNvPr id="3" name="Content Placeholder 2"/>
          <p:cNvSpPr>
            <a:spLocks noGrp="1"/>
          </p:cNvSpPr>
          <p:nvPr>
            <p:ph idx="1"/>
          </p:nvPr>
        </p:nvSpPr>
        <p:spPr/>
        <p:txBody>
          <a:bodyPr>
            <a:normAutofit/>
          </a:bodyPr>
          <a:lstStyle/>
          <a:p>
            <a:r>
              <a:rPr lang="en-US" dirty="0" smtClean="0"/>
              <a:t>The pioneering banks such as those mentioned above have shown the best paths and where the pitfalls lie. What follows are some of the lessons: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Choose the right bank.</a:t>
            </a:r>
            <a:endParaRPr lang="en-US" b="1" dirty="0"/>
          </a:p>
        </p:txBody>
      </p:sp>
      <p:sp>
        <p:nvSpPr>
          <p:cNvPr id="3" name="Content Placeholder 2"/>
          <p:cNvSpPr>
            <a:spLocks noGrp="1"/>
          </p:cNvSpPr>
          <p:nvPr>
            <p:ph idx="1"/>
          </p:nvPr>
        </p:nvSpPr>
        <p:spPr/>
        <p:txBody>
          <a:bodyPr>
            <a:normAutofit/>
          </a:bodyPr>
          <a:lstStyle/>
          <a:p>
            <a:r>
              <a:rPr lang="en-US" dirty="0" smtClean="0"/>
              <a:t>Not </a:t>
            </a:r>
            <a:r>
              <a:rPr lang="en-US" dirty="0"/>
              <a:t>all banks are equally prepared to </a:t>
            </a:r>
            <a:r>
              <a:rPr lang="en-US" dirty="0" smtClean="0"/>
              <a:t>launch microfinance </a:t>
            </a:r>
            <a:r>
              <a:rPr lang="en-US" dirty="0"/>
              <a:t>services. The right bank will have a strategic vision </a:t>
            </a:r>
            <a:r>
              <a:rPr lang="en-US" dirty="0" smtClean="0"/>
              <a:t>to become </a:t>
            </a:r>
            <a:r>
              <a:rPr lang="en-US" dirty="0"/>
              <a:t>a major retail—not corporate—bank.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Choose the right bank.</a:t>
            </a:r>
            <a:endParaRPr lang="en-US" b="1" dirty="0"/>
          </a:p>
        </p:txBody>
      </p:sp>
      <p:sp>
        <p:nvSpPr>
          <p:cNvPr id="3" name="Content Placeholder 2"/>
          <p:cNvSpPr>
            <a:spLocks noGrp="1"/>
          </p:cNvSpPr>
          <p:nvPr>
            <p:ph idx="1"/>
          </p:nvPr>
        </p:nvSpPr>
        <p:spPr/>
        <p:txBody>
          <a:bodyPr>
            <a:normAutofit/>
          </a:bodyPr>
          <a:lstStyle/>
          <a:p>
            <a:r>
              <a:rPr lang="en-US" dirty="0" smtClean="0"/>
              <a:t>Important features include a network of branches in the relevant markets and a range of products already reaching down to the consumer level, such as savings, consumer lending, and payment services.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Choose the right bank.</a:t>
            </a:r>
            <a:endParaRPr lang="en-US" b="1" dirty="0"/>
          </a:p>
        </p:txBody>
      </p:sp>
      <p:sp>
        <p:nvSpPr>
          <p:cNvPr id="3" name="Content Placeholder 2"/>
          <p:cNvSpPr>
            <a:spLocks noGrp="1"/>
          </p:cNvSpPr>
          <p:nvPr>
            <p:ph idx="1"/>
          </p:nvPr>
        </p:nvSpPr>
        <p:spPr/>
        <p:txBody>
          <a:bodyPr>
            <a:normAutofit/>
          </a:bodyPr>
          <a:lstStyle/>
          <a:p>
            <a:r>
              <a:rPr lang="en-US" dirty="0" smtClean="0"/>
              <a:t>These features reduce start-up costs for microfinance operations and result in lower long-run operating costs, distributed among a portfolio of services.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Find an internal “champion.”</a:t>
            </a:r>
            <a:endParaRPr lang="en-US" b="1" dirty="0"/>
          </a:p>
        </p:txBody>
      </p:sp>
      <p:sp>
        <p:nvSpPr>
          <p:cNvPr id="3" name="Content Placeholder 2"/>
          <p:cNvSpPr>
            <a:spLocks noGrp="1"/>
          </p:cNvSpPr>
          <p:nvPr>
            <p:ph idx="1"/>
          </p:nvPr>
        </p:nvSpPr>
        <p:spPr/>
        <p:txBody>
          <a:bodyPr>
            <a:normAutofit/>
          </a:bodyPr>
          <a:lstStyle/>
          <a:p>
            <a:r>
              <a:rPr lang="en-US" dirty="0" smtClean="0"/>
              <a:t>The </a:t>
            </a:r>
            <a:r>
              <a:rPr lang="en-US" dirty="0"/>
              <a:t>chances of successfully </a:t>
            </a:r>
            <a:r>
              <a:rPr lang="en-US" dirty="0" smtClean="0"/>
              <a:t>creating and </a:t>
            </a:r>
            <a:r>
              <a:rPr lang="en-US" dirty="0"/>
              <a:t>maintaining a microfinance operation are greatly increased </a:t>
            </a:r>
            <a:r>
              <a:rPr lang="en-US" dirty="0" smtClean="0"/>
              <a:t>with the </a:t>
            </a:r>
            <a:r>
              <a:rPr lang="en-US" dirty="0"/>
              <a:t>personal support of an influential member of the </a:t>
            </a:r>
            <a:r>
              <a:rPr lang="en-US" dirty="0" smtClean="0"/>
              <a:t>bank’s </a:t>
            </a:r>
            <a:r>
              <a:rPr lang="en-US" dirty="0"/>
              <a:t>management team.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Find an internal “champion.”</a:t>
            </a:r>
            <a:endParaRPr lang="en-US" b="1" dirty="0"/>
          </a:p>
        </p:txBody>
      </p:sp>
      <p:sp>
        <p:nvSpPr>
          <p:cNvPr id="3" name="Content Placeholder 2"/>
          <p:cNvSpPr>
            <a:spLocks noGrp="1"/>
          </p:cNvSpPr>
          <p:nvPr>
            <p:ph idx="1"/>
          </p:nvPr>
        </p:nvSpPr>
        <p:spPr/>
        <p:txBody>
          <a:bodyPr>
            <a:normAutofit/>
          </a:bodyPr>
          <a:lstStyle/>
          <a:p>
            <a:r>
              <a:rPr lang="en-US" dirty="0" smtClean="0"/>
              <a:t>This person can serve as a liaison between the bank and the microenterprise operation, and can help define the roles of each.</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Allocate tasks to the most qualified entity.</a:t>
            </a:r>
            <a:endParaRPr lang="en-US" b="1" dirty="0"/>
          </a:p>
        </p:txBody>
      </p:sp>
      <p:sp>
        <p:nvSpPr>
          <p:cNvPr id="3" name="Content Placeholder 2"/>
          <p:cNvSpPr>
            <a:spLocks noGrp="1"/>
          </p:cNvSpPr>
          <p:nvPr>
            <p:ph idx="1"/>
          </p:nvPr>
        </p:nvSpPr>
        <p:spPr/>
        <p:txBody>
          <a:bodyPr>
            <a:normAutofit/>
          </a:bodyPr>
          <a:lstStyle/>
          <a:p>
            <a:r>
              <a:rPr lang="en-US" dirty="0" smtClean="0"/>
              <a:t>Banks </a:t>
            </a:r>
            <a:r>
              <a:rPr lang="en-US" dirty="0"/>
              <a:t>should do </a:t>
            </a:r>
            <a:r>
              <a:rPr lang="en-US" dirty="0" smtClean="0"/>
              <a:t>what they </a:t>
            </a:r>
            <a:r>
              <a:rPr lang="en-US" dirty="0"/>
              <a:t>do best, including treasury, accounting, and legal </a:t>
            </a:r>
            <a:r>
              <a:rPr lang="en-US" dirty="0" smtClean="0"/>
              <a:t>functions. The </a:t>
            </a:r>
            <a:r>
              <a:rPr lang="en-US" dirty="0"/>
              <a:t>microfinance unit should focus on its own comparative </a:t>
            </a:r>
            <a:r>
              <a:rPr lang="en-US" dirty="0" smtClean="0"/>
              <a:t>strengths, such </a:t>
            </a:r>
            <a:r>
              <a:rPr lang="en-US" dirty="0"/>
              <a:t>as credit methodology and branch operations.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Allocate tasks to the most qualified entity.</a:t>
            </a:r>
            <a:endParaRPr lang="en-US" b="1" dirty="0"/>
          </a:p>
        </p:txBody>
      </p:sp>
      <p:sp>
        <p:nvSpPr>
          <p:cNvPr id="3" name="Content Placeholder 2"/>
          <p:cNvSpPr>
            <a:spLocks noGrp="1"/>
          </p:cNvSpPr>
          <p:nvPr>
            <p:ph idx="1"/>
          </p:nvPr>
        </p:nvSpPr>
        <p:spPr/>
        <p:txBody>
          <a:bodyPr>
            <a:normAutofit/>
          </a:bodyPr>
          <a:lstStyle/>
          <a:p>
            <a:r>
              <a:rPr lang="en-US" dirty="0" smtClean="0"/>
              <a:t>Some areas will require intensive coordination, particularly human resources and information systems.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Anticipate internal problems.</a:t>
            </a:r>
            <a:endParaRPr lang="en-US" b="1" dirty="0"/>
          </a:p>
        </p:txBody>
      </p:sp>
      <p:sp>
        <p:nvSpPr>
          <p:cNvPr id="3" name="Content Placeholder 2"/>
          <p:cNvSpPr>
            <a:spLocks noGrp="1"/>
          </p:cNvSpPr>
          <p:nvPr>
            <p:ph idx="1"/>
          </p:nvPr>
        </p:nvSpPr>
        <p:spPr/>
        <p:txBody>
          <a:bodyPr>
            <a:normAutofit/>
          </a:bodyPr>
          <a:lstStyle/>
          <a:p>
            <a:r>
              <a:rPr lang="en-US" dirty="0" smtClean="0"/>
              <a:t>One </a:t>
            </a:r>
            <a:r>
              <a:rPr lang="en-US" dirty="0"/>
              <a:t>of the most common </a:t>
            </a:r>
            <a:r>
              <a:rPr lang="en-US" dirty="0" smtClean="0"/>
              <a:t>difficulties involves </a:t>
            </a:r>
            <a:r>
              <a:rPr lang="en-US" dirty="0"/>
              <a:t>internal competition, as service companies must compete </a:t>
            </a:r>
            <a:r>
              <a:rPr lang="en-US" dirty="0" smtClean="0"/>
              <a:t>for services </a:t>
            </a:r>
            <a:r>
              <a:rPr lang="en-US" dirty="0"/>
              <a:t>with other subsidiaries or divisions of the bank. For </a:t>
            </a:r>
            <a:r>
              <a:rPr lang="en-US" dirty="0" smtClean="0"/>
              <a:t>example, congestion </a:t>
            </a:r>
            <a:r>
              <a:rPr lang="en-US" dirty="0"/>
              <a:t>at branches can result in poor customer service </a:t>
            </a:r>
            <a:r>
              <a:rPr lang="en-US" dirty="0" smtClean="0"/>
              <a:t>for microfinance </a:t>
            </a:r>
            <a:r>
              <a:rPr lang="en-US" dirty="0"/>
              <a:t>clients.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Anticipate internal problems.</a:t>
            </a:r>
            <a:endParaRPr lang="en-US" b="1" dirty="0"/>
          </a:p>
        </p:txBody>
      </p:sp>
      <p:sp>
        <p:nvSpPr>
          <p:cNvPr id="3" name="Content Placeholder 2"/>
          <p:cNvSpPr>
            <a:spLocks noGrp="1"/>
          </p:cNvSpPr>
          <p:nvPr>
            <p:ph idx="1"/>
          </p:nvPr>
        </p:nvSpPr>
        <p:spPr/>
        <p:txBody>
          <a:bodyPr>
            <a:normAutofit/>
          </a:bodyPr>
          <a:lstStyle/>
          <a:p>
            <a:r>
              <a:rPr lang="en-US" dirty="0" smtClean="0"/>
              <a:t>More generally, an internal negative perception can mean that the service company does not receive priority attention when it experiences problems.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Create effective agreements.</a:t>
            </a:r>
            <a:endParaRPr lang="en-US" b="1" dirty="0"/>
          </a:p>
        </p:txBody>
      </p:sp>
      <p:sp>
        <p:nvSpPr>
          <p:cNvPr id="3" name="Content Placeholder 2"/>
          <p:cNvSpPr>
            <a:spLocks noGrp="1"/>
          </p:cNvSpPr>
          <p:nvPr>
            <p:ph idx="1"/>
          </p:nvPr>
        </p:nvSpPr>
        <p:spPr/>
        <p:txBody>
          <a:bodyPr>
            <a:normAutofit/>
          </a:bodyPr>
          <a:lstStyle/>
          <a:p>
            <a:r>
              <a:rPr lang="en-US" dirty="0" smtClean="0"/>
              <a:t>In </a:t>
            </a:r>
            <a:r>
              <a:rPr lang="en-US" dirty="0"/>
              <a:t>structuring a service company </a:t>
            </a:r>
            <a:r>
              <a:rPr lang="en-US" dirty="0" smtClean="0"/>
              <a:t>or subsidiary </a:t>
            </a:r>
            <a:r>
              <a:rPr lang="en-US" dirty="0"/>
              <a:t>to carry out </a:t>
            </a:r>
            <a:r>
              <a:rPr lang="en-US" dirty="0" err="1"/>
              <a:t>microlending</a:t>
            </a:r>
            <a:r>
              <a:rPr lang="en-US" dirty="0"/>
              <a:t>, it is essential to allocate </a:t>
            </a:r>
            <a:r>
              <a:rPr lang="en-US" dirty="0" smtClean="0"/>
              <a:t>risk, return</a:t>
            </a:r>
            <a:r>
              <a:rPr lang="en-US" dirty="0"/>
              <a:t>, and responsibility carefully to create incentives that work </a:t>
            </a:r>
            <a:r>
              <a:rPr lang="en-US" dirty="0" smtClean="0"/>
              <a:t>for the </a:t>
            </a:r>
            <a:r>
              <a:rPr lang="en-US" dirty="0"/>
              <a:t>parent bank and give the </a:t>
            </a:r>
            <a:r>
              <a:rPr lang="en-US" dirty="0" err="1"/>
              <a:t>microlending</a:t>
            </a:r>
            <a:r>
              <a:rPr lang="en-US" dirty="0"/>
              <a:t> operation a good chance </a:t>
            </a:r>
            <a:r>
              <a:rPr lang="en-US" dirty="0" smtClean="0"/>
              <a:t>to succeed</a:t>
            </a:r>
            <a:r>
              <a:rPr lang="en-US" dirty="0"/>
              <a:t>.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Create effective agreements.</a:t>
            </a:r>
            <a:endParaRPr lang="en-US" b="1" dirty="0"/>
          </a:p>
        </p:txBody>
      </p:sp>
      <p:sp>
        <p:nvSpPr>
          <p:cNvPr id="3" name="Content Placeholder 2"/>
          <p:cNvSpPr>
            <a:spLocks noGrp="1"/>
          </p:cNvSpPr>
          <p:nvPr>
            <p:ph idx="1"/>
          </p:nvPr>
        </p:nvSpPr>
        <p:spPr/>
        <p:txBody>
          <a:bodyPr>
            <a:normAutofit/>
          </a:bodyPr>
          <a:lstStyle/>
          <a:p>
            <a:r>
              <a:rPr lang="en-US" dirty="0" smtClean="0"/>
              <a:t>Clear agreements address funding sources and costs, fees— especially for clients’ use of the bank for transaction processing—and credit risk sharing, particularly the method of calculating provisions and how potential losses will be distributed.</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First Credit Cards</a:t>
            </a:r>
            <a:endParaRPr lang="en-US" b="1" dirty="0"/>
          </a:p>
        </p:txBody>
      </p:sp>
      <p:sp>
        <p:nvSpPr>
          <p:cNvPr id="3" name="Content Placeholder 2"/>
          <p:cNvSpPr>
            <a:spLocks noGrp="1"/>
          </p:cNvSpPr>
          <p:nvPr>
            <p:ph idx="1"/>
          </p:nvPr>
        </p:nvSpPr>
        <p:spPr/>
        <p:txBody>
          <a:bodyPr>
            <a:normAutofit/>
          </a:bodyPr>
          <a:lstStyle/>
          <a:p>
            <a:r>
              <a:rPr lang="en-US" dirty="0" smtClean="0"/>
              <a:t>Bank </a:t>
            </a:r>
            <a:r>
              <a:rPr lang="en-US" dirty="0"/>
              <a:t>experimentation with microfinance is still in its early days. It is </a:t>
            </a:r>
            <a:r>
              <a:rPr lang="en-US" dirty="0" smtClean="0"/>
              <a:t>instructive to </a:t>
            </a:r>
            <a:r>
              <a:rPr lang="en-US" dirty="0"/>
              <a:t>remember that in the 1960s, when a relatively small regional </a:t>
            </a:r>
            <a:r>
              <a:rPr lang="en-US" dirty="0" smtClean="0"/>
              <a:t>bank introduced </a:t>
            </a:r>
            <a:r>
              <a:rPr lang="en-US" dirty="0"/>
              <a:t>credit cards, its first experience with this new technology was </a:t>
            </a:r>
            <a:r>
              <a:rPr lang="en-US" dirty="0" smtClean="0"/>
              <a:t>not very successful.</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First Credit Cards</a:t>
            </a:r>
            <a:endParaRPr lang="en-US" b="1" dirty="0"/>
          </a:p>
        </p:txBody>
      </p:sp>
      <p:sp>
        <p:nvSpPr>
          <p:cNvPr id="3" name="Content Placeholder 2"/>
          <p:cNvSpPr>
            <a:spLocks noGrp="1"/>
          </p:cNvSpPr>
          <p:nvPr>
            <p:ph idx="1"/>
          </p:nvPr>
        </p:nvSpPr>
        <p:spPr/>
        <p:txBody>
          <a:bodyPr>
            <a:normAutofit/>
          </a:bodyPr>
          <a:lstStyle/>
          <a:p>
            <a:r>
              <a:rPr lang="en-US" dirty="0" smtClean="0"/>
              <a:t>During its first years, the product was not profitable. However, continuous experimentation and innovation with the cards led Bank of America to become one of the major players in the banking industry, and led the credit card industry to explosive growth.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The First Credit Cards</a:t>
            </a:r>
            <a:endParaRPr lang="en-US" b="1" dirty="0"/>
          </a:p>
        </p:txBody>
      </p:sp>
      <p:sp>
        <p:nvSpPr>
          <p:cNvPr id="3" name="Content Placeholder 2"/>
          <p:cNvSpPr>
            <a:spLocks noGrp="1"/>
          </p:cNvSpPr>
          <p:nvPr>
            <p:ph idx="1"/>
          </p:nvPr>
        </p:nvSpPr>
        <p:spPr/>
        <p:txBody>
          <a:bodyPr>
            <a:normAutofit/>
          </a:bodyPr>
          <a:lstStyle/>
          <a:p>
            <a:r>
              <a:rPr lang="en-US" dirty="0" smtClean="0"/>
              <a:t>This example gives me confidence that modest beginnings such as we see now with bank downscaling will eventually take off, making lending to low-income people a standard part of the banking landscape.</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Service Company Models</a:t>
            </a:r>
          </a:p>
          <a:p>
            <a:r>
              <a:rPr lang="en-US" b="1" dirty="0" smtClean="0"/>
              <a:t>Financial Subsidiaries</a:t>
            </a:r>
          </a:p>
          <a:p>
            <a:r>
              <a:rPr lang="en-US" b="1" smtClean="0"/>
              <a:t>Lessons from Downscaling</a:t>
            </a:r>
            <a:endParaRPr lang="en-US" b="1" dirty="0" smtClean="0"/>
          </a:p>
          <a:p>
            <a:endParaRPr lang="en-US" b="1"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1328</Words>
  <Application>Microsoft Office PowerPoint</Application>
  <PresentationFormat>On-screen Show (4:3)</PresentationFormat>
  <Paragraphs>78</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Commercial Banks as Microlenders</vt:lpstr>
      <vt:lpstr>Summary of the Last Lecture</vt:lpstr>
      <vt:lpstr>Service Company Models </vt:lpstr>
      <vt:lpstr>Service Company Models </vt:lpstr>
      <vt:lpstr>Service Company Models </vt:lpstr>
      <vt:lpstr>Service Company Models </vt:lpstr>
      <vt:lpstr>Service Company Models </vt:lpstr>
      <vt:lpstr>Service Company Models </vt:lpstr>
      <vt:lpstr>Service Company Models </vt:lpstr>
      <vt:lpstr>Service Company Models </vt:lpstr>
      <vt:lpstr>Service Company Models </vt:lpstr>
      <vt:lpstr>Service Company Models </vt:lpstr>
      <vt:lpstr>Service Company Models </vt:lpstr>
      <vt:lpstr>Service Company Models </vt:lpstr>
      <vt:lpstr>Service Company Models </vt:lpstr>
      <vt:lpstr>Service Company Models </vt:lpstr>
      <vt:lpstr>Financial Subsidiaries</vt:lpstr>
      <vt:lpstr>Financial Subsidiaries</vt:lpstr>
      <vt:lpstr>Financial Subsidiaries</vt:lpstr>
      <vt:lpstr>Financial Subsidiaries</vt:lpstr>
      <vt:lpstr>Lessons from Downscaling</vt:lpstr>
      <vt:lpstr>Lessons from Downscaling</vt:lpstr>
      <vt:lpstr>Choose the right bank.</vt:lpstr>
      <vt:lpstr>Choose the right bank.</vt:lpstr>
      <vt:lpstr>Choose the right bank.</vt:lpstr>
      <vt:lpstr>Find an internal “champion.”</vt:lpstr>
      <vt:lpstr>Find an internal “champion.”</vt:lpstr>
      <vt:lpstr>Allocate tasks to the most qualified entity.</vt:lpstr>
      <vt:lpstr>Allocate tasks to the most qualified entity.</vt:lpstr>
      <vt:lpstr>Anticipate internal problems.</vt:lpstr>
      <vt:lpstr>Anticipate internal problems.</vt:lpstr>
      <vt:lpstr>Create effective agreements.</vt:lpstr>
      <vt:lpstr>Create effective agreements.</vt:lpstr>
      <vt:lpstr>The First Credit Cards</vt:lpstr>
      <vt:lpstr>The First Credit Cards</vt:lpstr>
      <vt:lpstr>The First Credit Cards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adeel</cp:lastModifiedBy>
  <cp:revision>12</cp:revision>
  <dcterms:created xsi:type="dcterms:W3CDTF">2014-07-16T14:03:38Z</dcterms:created>
  <dcterms:modified xsi:type="dcterms:W3CDTF">2014-07-23T11:42:31Z</dcterms:modified>
</cp:coreProperties>
</file>