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99"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108031-9EFC-4AD3-8431-7A12AF2126AF}"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C639C-1CF4-468F-AE6F-8CA028B89A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08031-9EFC-4AD3-8431-7A12AF2126AF}" type="datetimeFigureOut">
              <a:rPr lang="en-US" smtClean="0"/>
              <a:pPr/>
              <a:t>24/06/2014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6C639C-1CF4-468F-AE6F-8CA028B89A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Micro Financing &amp; Micro Leasing </a:t>
            </a:r>
            <a:br>
              <a:rPr lang="en-US" dirty="0" smtClean="0"/>
            </a:br>
            <a:r>
              <a:rPr lang="en-US" dirty="0" smtClean="0"/>
              <a:t>An Introduction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Microfinance Background and Introduction.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Xavier sells frozen fish and a few groceries at a dusty intersection on the outskirts of Maputo, Mozambique.</a:t>
            </a:r>
          </a:p>
          <a:p>
            <a:r>
              <a:rPr lang="en-US" dirty="0" smtClean="0"/>
              <a:t>Wearing a crisp white shirt and tie, he poses before an electric typewriter in his kiosk. Everything about the picture, including the pride in his face as he looks at the camera, reflects his striving to become a successful businessman.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Big institutions of society had either failed or ignored him, except for the Coca-Cola distributor that brought him cases of soft drinks to sell. Xavier was putting the pieces of prosperity together for his family on his own by building his business. He had a loan from a microfinance cooperative, but it was small, suitable only for financing a little extra stock.</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Xavier could be a loyal customer for many other financial </a:t>
            </a:r>
            <a:r>
              <a:rPr lang="en-US" dirty="0" smtClean="0"/>
              <a:t>services—savings accounts </a:t>
            </a:r>
            <a:r>
              <a:rPr lang="en-US" dirty="0"/>
              <a:t>to help him build </a:t>
            </a:r>
            <a:r>
              <a:rPr lang="en-US" dirty="0" smtClean="0"/>
              <a:t>for </a:t>
            </a:r>
            <a:r>
              <a:rPr lang="en-US" dirty="0"/>
              <a:t>the future, a home-improvement or fixed </a:t>
            </a:r>
            <a:r>
              <a:rPr lang="en-US" dirty="0" smtClean="0"/>
              <a:t>asset loan</a:t>
            </a:r>
            <a:r>
              <a:rPr lang="en-US" dirty="0"/>
              <a:t>, health insurance, and remittance services to send money to his </a:t>
            </a:r>
            <a:r>
              <a:rPr lang="en-US" dirty="0" smtClean="0"/>
              <a:t>relatives in </a:t>
            </a:r>
            <a:r>
              <a:rPr lang="en-US" dirty="0"/>
              <a:t>South </a:t>
            </a:r>
            <a:r>
              <a:rPr lang="en-US" dirty="0" smtClean="0"/>
              <a:t>Africa</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Xavier could be a loyal customer for many other financial </a:t>
            </a:r>
            <a:r>
              <a:rPr lang="en-US" dirty="0" smtClean="0"/>
              <a:t>services—savings accounts </a:t>
            </a:r>
            <a:r>
              <a:rPr lang="en-US" dirty="0"/>
              <a:t>to help him build </a:t>
            </a:r>
            <a:r>
              <a:rPr lang="en-US" dirty="0" smtClean="0"/>
              <a:t>for </a:t>
            </a:r>
            <a:r>
              <a:rPr lang="en-US" dirty="0"/>
              <a:t>the future, a home-improvement or fixed </a:t>
            </a:r>
            <a:r>
              <a:rPr lang="en-US" dirty="0" smtClean="0"/>
              <a:t>asset loan</a:t>
            </a:r>
            <a:r>
              <a:rPr lang="en-US" dirty="0"/>
              <a:t>, health insurance, and remittance services to send money to his </a:t>
            </a:r>
            <a:r>
              <a:rPr lang="en-US" dirty="0" smtClean="0"/>
              <a:t>relatives in </a:t>
            </a:r>
            <a:r>
              <a:rPr lang="en-US" dirty="0"/>
              <a:t>South </a:t>
            </a:r>
            <a:r>
              <a:rPr lang="en-US" dirty="0" smtClean="0"/>
              <a:t>Africa.</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The success of microfinance institutions in making small loans to </a:t>
            </a:r>
            <a:r>
              <a:rPr lang="en-US" dirty="0" smtClean="0"/>
              <a:t>people like </a:t>
            </a:r>
            <a:r>
              <a:rPr lang="en-US" dirty="0"/>
              <a:t>Xavier has begun a revolution in financial sectors around the world.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The consequent media attention to microfinance is leading the business community to consider what their roles might be in bringing financial services to population groups that have long been marginalized.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The gaps we see in Xavier’s financial needs point toward many opportunities that await entrepreneurial companies prepared to engage the low-income market.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Imagine </a:t>
            </a:r>
            <a:r>
              <a:rPr lang="en-US" dirty="0"/>
              <a:t>a world in which a farm couple in the highlands of Nicaragua </a:t>
            </a:r>
            <a:r>
              <a:rPr lang="en-US" dirty="0" smtClean="0"/>
              <a:t>saves enough </a:t>
            </a:r>
            <a:r>
              <a:rPr lang="en-US" dirty="0"/>
              <a:t>money to provide for their old age, a slum dweller in Mumbai </a:t>
            </a:r>
            <a:r>
              <a:rPr lang="en-US" dirty="0" smtClean="0"/>
              <a:t>who falls </a:t>
            </a:r>
            <a:r>
              <a:rPr lang="en-US" dirty="0"/>
              <a:t>ill gets medical treatment without sacrificing her life savings, and a </a:t>
            </a:r>
            <a:r>
              <a:rPr lang="en-US" dirty="0" smtClean="0"/>
              <a:t>snack vendor </a:t>
            </a:r>
            <a:r>
              <a:rPr lang="en-US" dirty="0"/>
              <a:t>in Uganda borrows money and builds a small restaurant</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Imagine that these examples are not special cases, but are multiplied hundreds of millions of times across the world.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a:t>Now imagine that these fortunate events are made possible by </a:t>
            </a:r>
            <a:r>
              <a:rPr lang="en-US" dirty="0" smtClean="0"/>
              <a:t>financial services </a:t>
            </a:r>
            <a:r>
              <a:rPr lang="en-US" dirty="0"/>
              <a:t>provided by private companies. These companies are touted in </a:t>
            </a:r>
            <a:r>
              <a:rPr lang="en-US" dirty="0" smtClean="0"/>
              <a:t>the highest </a:t>
            </a:r>
            <a:r>
              <a:rPr lang="en-US" dirty="0"/>
              <a:t>business circles as savvy and successful—</a:t>
            </a:r>
            <a:r>
              <a:rPr lang="en-US" i="1" dirty="0"/>
              <a:t>and valued and trusted </a:t>
            </a:r>
            <a:r>
              <a:rPr lang="en-US" i="1" dirty="0" smtClean="0"/>
              <a:t>by </a:t>
            </a:r>
            <a:r>
              <a:rPr lang="en-US" dirty="0" smtClean="0"/>
              <a:t>their </a:t>
            </a:r>
            <a:r>
              <a:rPr lang="en-US" dirty="0"/>
              <a:t>low-income customers. Finally, imagine that for these companies, </a:t>
            </a:r>
            <a:r>
              <a:rPr lang="en-US" dirty="0" smtClean="0"/>
              <a:t>reducing global </a:t>
            </a:r>
            <a:r>
              <a:rPr lang="en-US" dirty="0"/>
              <a:t>poverty goes hand in hand with profitable business operations </a:t>
            </a:r>
            <a:r>
              <a:rPr lang="en-US" dirty="0" smtClean="0"/>
              <a:t>and strong </a:t>
            </a:r>
            <a:r>
              <a:rPr lang="en-US" dirty="0"/>
              <a:t>market valuation.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This </a:t>
            </a:r>
            <a:r>
              <a:rPr lang="en-US" dirty="0" smtClean="0"/>
              <a:t>course </a:t>
            </a:r>
            <a:r>
              <a:rPr lang="en-US" dirty="0"/>
              <a:t>argues that through inclusive finance, companies can </a:t>
            </a:r>
            <a:r>
              <a:rPr lang="en-US" dirty="0" smtClean="0"/>
              <a:t>make money </a:t>
            </a:r>
            <a:r>
              <a:rPr lang="en-US" dirty="0"/>
              <a:t>and help solve the global problem of poverty. By inclusive finance </a:t>
            </a:r>
            <a:r>
              <a:rPr lang="en-US" dirty="0" smtClean="0"/>
              <a:t>we mean </a:t>
            </a:r>
            <a:r>
              <a:rPr lang="en-US" dirty="0"/>
              <a:t>opening access to high-quality financial services to everyone who </a:t>
            </a:r>
            <a:r>
              <a:rPr lang="en-US" dirty="0" smtClean="0"/>
              <a:t>needs them</a:t>
            </a:r>
            <a:r>
              <a:rPr lang="en-US" dirty="0"/>
              <a:t>, especially low-income and previously excluded people.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We also discuss how microfinance—until recently a small, close-knit community of institutions offering microloans—is evolving into an essential part of global financial systems and engaging with new private-sector players.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Today, perhaps only a fraction of low-income people around the </a:t>
            </a:r>
            <a:r>
              <a:rPr lang="en-US" dirty="0" smtClean="0"/>
              <a:t>world have </a:t>
            </a:r>
            <a:r>
              <a:rPr lang="en-US" dirty="0"/>
              <a:t>such life-supporting financial services. But many of the building </a:t>
            </a:r>
            <a:r>
              <a:rPr lang="en-US" dirty="0" smtClean="0"/>
              <a:t>blocks for </a:t>
            </a:r>
            <a:r>
              <a:rPr lang="en-US" dirty="0"/>
              <a:t>universal access to financial services are now in place. Profitable </a:t>
            </a:r>
            <a:r>
              <a:rPr lang="en-US" dirty="0" smtClean="0"/>
              <a:t>models of </a:t>
            </a:r>
            <a:r>
              <a:rPr lang="en-US" dirty="0"/>
              <a:t>financial service delivery exist, and private companies can emulate </a:t>
            </a:r>
            <a:r>
              <a:rPr lang="en-US" dirty="0" smtClean="0"/>
              <a:t>them and </a:t>
            </a:r>
            <a:r>
              <a:rPr lang="en-US" dirty="0"/>
              <a:t>bring them to scale</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Ten years ago, when people first started to talk with major corporations about their role in inclusive finance, the only people who would listen were from corporate philanthropy departments. The Citibank Foundation, one of the most prescient, began working with microfinance organizations, in the 1980s.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As </a:t>
            </a:r>
            <a:r>
              <a:rPr lang="en-US" dirty="0"/>
              <a:t>valuable as this support was to the growth of </a:t>
            </a:r>
            <a:r>
              <a:rPr lang="en-US" dirty="0" smtClean="0"/>
              <a:t>microfinance, it </a:t>
            </a:r>
            <a:r>
              <a:rPr lang="en-US" dirty="0"/>
              <a:t>did not come close to tapping the real potential of Citibank to </a:t>
            </a:r>
            <a:r>
              <a:rPr lang="en-US" dirty="0" smtClean="0"/>
              <a:t>contribute to </a:t>
            </a:r>
            <a:r>
              <a:rPr lang="en-US" dirty="0"/>
              <a:t>financial inclusion.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And, while the foundation work contributed to </a:t>
            </a:r>
            <a:r>
              <a:rPr lang="en-US" dirty="0" err="1" smtClean="0"/>
              <a:t>Citi’s</a:t>
            </a:r>
            <a:r>
              <a:rPr lang="en-US" dirty="0" smtClean="0"/>
              <a:t> reputation for corporate citizenship, it made no direct contribution to </a:t>
            </a:r>
            <a:r>
              <a:rPr lang="en-US" dirty="0" err="1" smtClean="0"/>
              <a:t>Citi’s</a:t>
            </a:r>
            <a:r>
              <a:rPr lang="en-US" dirty="0" smtClean="0"/>
              <a:t> bottom line. Citibank knew this and did something about it. But that’s a story for later.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smtClean="0"/>
              <a:t>New technologies and delivery channels improve the cost equation for handling the small transactions of the poor. And leading microfinance institutions not only prove that low-income people can be loyal customers, they also show how to serve these customers profitably.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smtClean="0"/>
              <a:t>An increasing number of countries have an environment favorable for inclusive finance: political and economic stability, an improved regulatory framework, and a growing domestic market with increasing spending power.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a:t>University of Michigan Business professor C. K. </a:t>
            </a:r>
            <a:r>
              <a:rPr lang="en-US" dirty="0" err="1"/>
              <a:t>Prahalad</a:t>
            </a:r>
            <a:r>
              <a:rPr lang="en-US" dirty="0"/>
              <a:t> and Stuart </a:t>
            </a:r>
            <a:r>
              <a:rPr lang="en-US" dirty="0" smtClean="0"/>
              <a:t>L. Hart </a:t>
            </a:r>
            <a:r>
              <a:rPr lang="en-US" dirty="0"/>
              <a:t>summarize the benefits to business and society when businesses </a:t>
            </a:r>
            <a:r>
              <a:rPr lang="en-US" dirty="0" smtClean="0"/>
              <a:t>operate at </a:t>
            </a:r>
            <a:r>
              <a:rPr lang="en-US" dirty="0"/>
              <a:t>what they call the “bottom of the pyramid.”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a:t>This is a time for multinational corporations (MNCs) to look at </a:t>
            </a:r>
            <a:r>
              <a:rPr lang="en-US" dirty="0" smtClean="0"/>
              <a:t>globalization strategies </a:t>
            </a:r>
            <a:r>
              <a:rPr lang="en-US" dirty="0"/>
              <a:t>through a new lens of inclusive capitalism. For </a:t>
            </a:r>
            <a:r>
              <a:rPr lang="en-US" dirty="0" smtClean="0"/>
              <a:t>companies with </a:t>
            </a:r>
            <a:r>
              <a:rPr lang="en-US" dirty="0"/>
              <a:t>the resources and persistence to compete at the bottom of the </a:t>
            </a:r>
            <a:r>
              <a:rPr lang="en-US" dirty="0" smtClean="0"/>
              <a:t>world economic </a:t>
            </a:r>
            <a:r>
              <a:rPr lang="en-US" dirty="0"/>
              <a:t>pyramid, the prospective rewards include growth, profits, </a:t>
            </a:r>
            <a:r>
              <a:rPr lang="en-US" dirty="0" smtClean="0"/>
              <a:t>and incalculable </a:t>
            </a:r>
            <a:r>
              <a:rPr lang="en-US" dirty="0"/>
              <a:t>contributions to humankind. . . .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a:t>Until fairly recently, barriers to entry kept most private actors out of </a:t>
            </a:r>
            <a:r>
              <a:rPr lang="en-US" dirty="0" smtClean="0"/>
              <a:t>inclusive finance</a:t>
            </a:r>
            <a:r>
              <a:rPr lang="en-US" dirty="0"/>
              <a:t>. These barriers were both real—like the high cost of processing </a:t>
            </a:r>
            <a:r>
              <a:rPr lang="en-US" dirty="0" smtClean="0"/>
              <a:t>small transactions—and </a:t>
            </a:r>
            <a:r>
              <a:rPr lang="en-US" dirty="0"/>
              <a:t>imagined—like the idea that low-income people would </a:t>
            </a:r>
            <a:r>
              <a:rPr lang="en-US" dirty="0" smtClean="0"/>
              <a:t>be unreliable </a:t>
            </a:r>
            <a:r>
              <a:rPr lang="en-US" dirty="0"/>
              <a:t>customers. What has changed?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smtClean="0"/>
              <a:t>MNC investment at “the bottom of the pyramid” [BOP] means lifting billions of people out of poverty and desperation, averting the social decay, political chaos, terrorism, and environmental meltdown that is certain to continue if the gap between rich and poor countries continues to widen.</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a:t>The acronym BOP has become a popular way to refer to this market </a:t>
            </a:r>
            <a:r>
              <a:rPr lang="en-US" dirty="0" smtClean="0"/>
              <a:t>of 4 </a:t>
            </a:r>
            <a:r>
              <a:rPr lang="en-US" dirty="0"/>
              <a:t>billion people who live on less than $3,000 per year and the </a:t>
            </a:r>
            <a:r>
              <a:rPr lang="en-US" dirty="0" smtClean="0"/>
              <a:t>economic </a:t>
            </a:r>
            <a:r>
              <a:rPr lang="en-US" dirty="0"/>
              <a:t>opportunities they represent.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smtClean="0"/>
              <a:t>We use the term here as a convenient shorthand for the people inclusive finance targets. In fact, we are indebted to </a:t>
            </a:r>
            <a:r>
              <a:rPr lang="en-US" dirty="0" err="1" smtClean="0"/>
              <a:t>Prahalad</a:t>
            </a:r>
            <a:r>
              <a:rPr lang="en-US" dirty="0" smtClean="0"/>
              <a:t> for alerting business leaders to the BOP market opportunity. </a:t>
            </a:r>
            <a:r>
              <a:rPr lang="en-US" dirty="0" err="1" smtClean="0"/>
              <a:t>Prahalad</a:t>
            </a:r>
            <a:r>
              <a:rPr lang="en-US" dirty="0" smtClean="0"/>
              <a:t> focuses on multinationals.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Has Changed?</a:t>
            </a:r>
            <a:endParaRPr lang="en-US" dirty="0"/>
          </a:p>
        </p:txBody>
      </p:sp>
      <p:sp>
        <p:nvSpPr>
          <p:cNvPr id="3" name="Content Placeholder 2"/>
          <p:cNvSpPr>
            <a:spLocks noGrp="1"/>
          </p:cNvSpPr>
          <p:nvPr>
            <p:ph idx="1"/>
          </p:nvPr>
        </p:nvSpPr>
        <p:spPr/>
        <p:txBody>
          <a:bodyPr>
            <a:normAutofit/>
          </a:bodyPr>
          <a:lstStyle/>
          <a:p>
            <a:r>
              <a:rPr lang="en-US" dirty="0" smtClean="0"/>
              <a:t>We note that this increasingly includes businesses from developing countries, like CEMEX of Mexico and ICICI Bank of India, which are becoming regional or global players. And we highlight the importance of smaller, local companies serving their own markets.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b="1" dirty="0"/>
              <a:t>Benefits to the Private Sector</a:t>
            </a:r>
          </a:p>
          <a:p>
            <a:r>
              <a:rPr lang="en-US" dirty="0"/>
              <a:t>Today, </a:t>
            </a:r>
            <a:r>
              <a:rPr lang="en-US" dirty="0" smtClean="0"/>
              <a:t>the business executives are hoping to </a:t>
            </a:r>
            <a:r>
              <a:rPr lang="en-US" dirty="0"/>
              <a:t>achieve through inclusive </a:t>
            </a:r>
            <a:r>
              <a:rPr lang="en-US" dirty="0" smtClean="0"/>
              <a:t>finance the following:</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b="1" dirty="0" smtClean="0"/>
              <a:t>Short-term </a:t>
            </a:r>
            <a:r>
              <a:rPr lang="en-US" b="1" dirty="0"/>
              <a:t>profits. </a:t>
            </a:r>
            <a:r>
              <a:rPr lang="en-US" dirty="0"/>
              <a:t>Low-income people are good clients. They </a:t>
            </a:r>
            <a:r>
              <a:rPr lang="en-US" dirty="0" smtClean="0"/>
              <a:t>will pay </a:t>
            </a:r>
            <a:r>
              <a:rPr lang="en-US" dirty="0"/>
              <a:t>for quality financial services. The success of Mexican </a:t>
            </a:r>
            <a:r>
              <a:rPr lang="en-US" dirty="0" smtClean="0"/>
              <a:t>retailer </a:t>
            </a:r>
            <a:r>
              <a:rPr lang="en-US" dirty="0" err="1" smtClean="0"/>
              <a:t>Grupo</a:t>
            </a:r>
            <a:r>
              <a:rPr lang="en-US" dirty="0" smtClean="0"/>
              <a:t> </a:t>
            </a:r>
            <a:r>
              <a:rPr lang="en-US" dirty="0"/>
              <a:t>Elektra in launching </a:t>
            </a:r>
            <a:r>
              <a:rPr lang="en-US" dirty="0" err="1"/>
              <a:t>Banco</a:t>
            </a:r>
            <a:r>
              <a:rPr lang="en-US" dirty="0"/>
              <a:t> Azteca demonstrates </a:t>
            </a:r>
            <a:r>
              <a:rPr lang="en-US" dirty="0" smtClean="0"/>
              <a:t>that companies </a:t>
            </a:r>
            <a:r>
              <a:rPr lang="en-US" dirty="0"/>
              <a:t>can tap existing know-how to create profitable </a:t>
            </a:r>
            <a:r>
              <a:rPr lang="en-US" dirty="0" smtClean="0"/>
              <a:t>business lines </a:t>
            </a:r>
            <a:r>
              <a:rPr lang="en-US" dirty="0"/>
              <a:t>for this sector.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b="1" dirty="0"/>
              <a:t>Long-term growth and market share. </a:t>
            </a:r>
            <a:r>
              <a:rPr lang="en-US" dirty="0"/>
              <a:t>Phone maker Nokia </a:t>
            </a:r>
            <a:r>
              <a:rPr lang="en-US" dirty="0" smtClean="0"/>
              <a:t>assumes that </a:t>
            </a:r>
            <a:r>
              <a:rPr lang="en-US" dirty="0"/>
              <a:t>the majority of the world’s next billion mobile subscribers </a:t>
            </a:r>
            <a:r>
              <a:rPr lang="en-US" dirty="0" smtClean="0"/>
              <a:t>will come </a:t>
            </a:r>
            <a:r>
              <a:rPr lang="en-US" dirty="0"/>
              <a:t>from emerging markets</a:t>
            </a:r>
            <a:r>
              <a:rPr lang="en-US" dirty="0" smtClean="0"/>
              <a:t>.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This may also hold for the next billion banking customers. Companies that connect with the broad base of the world’s population will have a much stronger foundation for the future.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b="1" dirty="0"/>
              <a:t>Learning for innovation. </a:t>
            </a:r>
            <a:r>
              <a:rPr lang="en-US" dirty="0"/>
              <a:t>Creative solutions to reach </a:t>
            </a:r>
            <a:r>
              <a:rPr lang="en-US" dirty="0" smtClean="0"/>
              <a:t>low-income clients </a:t>
            </a:r>
            <a:r>
              <a:rPr lang="en-US" dirty="0"/>
              <a:t>may be relevant for other lines of business.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For example, some companies are learning from the dynamics of group lending and peer pressure in microfinance to resolve payment issues in other areas.</a:t>
            </a:r>
          </a:p>
          <a:p>
            <a:pPr>
              <a:buNone/>
            </a:pPr>
            <a:r>
              <a:rPr lang="en-US" dirty="0" smtClean="0"/>
              <a:t/>
            </a:r>
            <a:br>
              <a:rPr lang="en-US" dirty="0" smtClean="0"/>
            </a:br>
            <a:r>
              <a:rPr lang="en-US" dirty="0" err="1" smtClean="0"/>
              <a:t>Akhuwat</a:t>
            </a:r>
            <a:r>
              <a:rPr lang="en-US" dirty="0" smtClean="0"/>
              <a:t> Foundation.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These points suggest the untapped market opportunity that </a:t>
            </a:r>
            <a:r>
              <a:rPr lang="en-US" dirty="0" smtClean="0"/>
              <a:t>inclusive finance </a:t>
            </a:r>
            <a:r>
              <a:rPr lang="en-US" dirty="0"/>
              <a:t>presents, a “blue ocean” opportunity. Kim and </a:t>
            </a:r>
            <a:r>
              <a:rPr lang="en-US" dirty="0" err="1"/>
              <a:t>Mauborgne</a:t>
            </a:r>
            <a:r>
              <a:rPr lang="en-US" dirty="0"/>
              <a:t>, in </a:t>
            </a:r>
            <a:r>
              <a:rPr lang="en-US" dirty="0" smtClean="0"/>
              <a:t>their influential </a:t>
            </a:r>
            <a:r>
              <a:rPr lang="en-US" i="1" dirty="0"/>
              <a:t>Harvard Business Review article, “Blue Ocean Strategy,” write</a:t>
            </a:r>
            <a:r>
              <a:rPr lang="en-US" i="1" dirty="0" smtClean="0"/>
              <a:t>, </a:t>
            </a:r>
            <a:r>
              <a:rPr lang="en-US" dirty="0" smtClean="0"/>
              <a:t>“</a:t>
            </a:r>
            <a:r>
              <a:rPr lang="en-US" dirty="0"/>
              <a:t>Blue oceans denote all the industries not in existence today—the </a:t>
            </a:r>
            <a:r>
              <a:rPr lang="en-US" dirty="0" smtClean="0"/>
              <a:t>unknown market </a:t>
            </a:r>
            <a:r>
              <a:rPr lang="en-US" dirty="0"/>
              <a:t>space, untainted by competition</a:t>
            </a:r>
            <a:r>
              <a:rPr lang="en-US" dirty="0" smtClean="0"/>
              <a: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They argue that when new demand is created, with few contestants for market share, profitable and rapid growth </a:t>
            </a:r>
            <a:r>
              <a:rPr lang="en-US" dirty="0"/>
              <a:t>becomes possible.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Blue ocean opportunities arise most often when the boundaries of an existing industry change, and inclusive finance involves just this kind of radical shift in the boundaries of the financial system, to include the previously excluded.</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Additional benefits can accrue to companies from the social value </a:t>
            </a:r>
            <a:r>
              <a:rPr lang="en-US" dirty="0" smtClean="0"/>
              <a:t>associated with </a:t>
            </a:r>
            <a:r>
              <a:rPr lang="en-US" dirty="0"/>
              <a:t>inclusive finance.</a:t>
            </a:r>
          </a:p>
          <a:p>
            <a:r>
              <a:rPr lang="en-US" b="1" dirty="0" smtClean="0"/>
              <a:t>Goodwill</a:t>
            </a:r>
            <a:r>
              <a:rPr lang="en-US" b="1" dirty="0"/>
              <a:t>. </a:t>
            </a:r>
            <a:r>
              <a:rPr lang="en-US" dirty="0"/>
              <a:t>Creating social value enhances a company’s brand </a:t>
            </a:r>
            <a:r>
              <a:rPr lang="en-US" dirty="0" smtClean="0"/>
              <a:t>and reputation</a:t>
            </a:r>
            <a:r>
              <a:rPr lang="en-US" dirty="0"/>
              <a:t>. It builds goodwill with increasingly socially </a:t>
            </a:r>
            <a:r>
              <a:rPr lang="en-US" dirty="0" smtClean="0"/>
              <a:t>minded stakeholders—shareholders</a:t>
            </a:r>
            <a:r>
              <a:rPr lang="en-US" dirty="0"/>
              <a:t>, governments, and community leaders</a:t>
            </a:r>
            <a:r>
              <a:rPr lang="en-US" dirty="0" smtClean="0"/>
              <a: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endParaRPr lang="en-US" dirty="0"/>
          </a:p>
          <a:p>
            <a:r>
              <a:rPr lang="en-US" b="1" dirty="0" smtClean="0"/>
              <a:t>Employee loyalty and satisfaction. </a:t>
            </a:r>
            <a:r>
              <a:rPr lang="en-US" dirty="0" smtClean="0"/>
              <a:t>Employees take pride in being part of a business that is making a difference.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Of course, companies may also find other benefits specific to their own situations.</a:t>
            </a:r>
          </a:p>
          <a:p>
            <a:r>
              <a:rPr lang="en-US" dirty="0"/>
              <a:t>For example, </a:t>
            </a:r>
            <a:r>
              <a:rPr lang="en-US" dirty="0" err="1"/>
              <a:t>Banco</a:t>
            </a:r>
            <a:r>
              <a:rPr lang="en-US" dirty="0"/>
              <a:t> Pichincha of Ecuador initiated </a:t>
            </a:r>
            <a:r>
              <a:rPr lang="en-US" dirty="0" err="1"/>
              <a:t>microlending</a:t>
            </a:r>
            <a:r>
              <a:rPr lang="en-US" dirty="0"/>
              <a:t> </a:t>
            </a:r>
            <a:r>
              <a:rPr lang="en-US" dirty="0" smtClean="0"/>
              <a:t>in part </a:t>
            </a:r>
            <a:r>
              <a:rPr lang="en-US" dirty="0"/>
              <a:t>to leverage its underused bank branches and earn more revenue from </a:t>
            </a:r>
            <a:r>
              <a:rPr lang="en-US" dirty="0" smtClean="0"/>
              <a:t>its excess </a:t>
            </a:r>
            <a:r>
              <a:rPr lang="en-US" dirty="0"/>
              <a:t>liquidity.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a:t>Building a business case for inclusive finance requires delving into the </a:t>
            </a:r>
            <a:r>
              <a:rPr lang="en-US" dirty="0" smtClean="0"/>
              <a:t>challenges each </a:t>
            </a:r>
            <a:r>
              <a:rPr lang="en-US" dirty="0"/>
              <a:t>company will encounter on the road.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The challenges are at least as important to consider as the benefits, and we will explore them thoroughly throughout the course.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Benefits of Private-Sector </a:t>
            </a:r>
            <a:r>
              <a:rPr lang="en-US" b="1" dirty="0" smtClean="0"/>
              <a:t>Engagement </a:t>
            </a:r>
            <a:r>
              <a:rPr lang="en-US" b="1" dirty="0"/>
              <a:t>in</a:t>
            </a:r>
            <a:br>
              <a:rPr lang="en-US" b="1" dirty="0"/>
            </a:br>
            <a:r>
              <a:rPr lang="en-US" b="1" dirty="0"/>
              <a:t>Inclusive Finance</a:t>
            </a:r>
            <a:endParaRPr lang="en-US" dirty="0"/>
          </a:p>
        </p:txBody>
      </p:sp>
      <p:sp>
        <p:nvSpPr>
          <p:cNvPr id="3" name="Content Placeholder 2"/>
          <p:cNvSpPr>
            <a:spLocks noGrp="1"/>
          </p:cNvSpPr>
          <p:nvPr>
            <p:ph idx="1"/>
          </p:nvPr>
        </p:nvSpPr>
        <p:spPr/>
        <p:txBody>
          <a:bodyPr>
            <a:normAutofit/>
          </a:bodyPr>
          <a:lstStyle/>
          <a:p>
            <a:r>
              <a:rPr lang="en-US" dirty="0" smtClean="0"/>
              <a:t>Serving low-income markets with financial services requires good solutions—and often new solutions—to familiar business elements, like marketing, product design, technology, finance, and alliances. We do not claim that inclusive finance is easy; but then, few successful new business efforts are.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Private </a:t>
            </a:r>
            <a:r>
              <a:rPr lang="en-US" dirty="0"/>
              <a:t>involvement in inclusive finance brings a number of benefits to </a:t>
            </a:r>
            <a:r>
              <a:rPr lang="en-US" dirty="0" smtClean="0"/>
              <a:t>society, starting </a:t>
            </a:r>
            <a:r>
              <a:rPr lang="en-US" dirty="0"/>
              <a:t>with the direct and obvious benefits of making a difference </a:t>
            </a:r>
            <a:r>
              <a:rPr lang="en-US" dirty="0" smtClean="0"/>
              <a:t>to customers</a:t>
            </a:r>
            <a:r>
              <a:rPr lang="en-US" dirty="0"/>
              <a:t>’ lives. When people become valued financial-services </a:t>
            </a:r>
            <a:r>
              <a:rPr lang="en-US" dirty="0" smtClean="0"/>
              <a:t>customers, they </a:t>
            </a:r>
            <a:r>
              <a:rPr lang="en-US" dirty="0"/>
              <a:t>come one step closer to social and economic enfranchisement.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Many of them use financial services to move their families out of poverty or to build their businesses.</a:t>
            </a:r>
          </a:p>
          <a:p>
            <a:r>
              <a:rPr lang="en-US" dirty="0" smtClean="0"/>
              <a:t>The human impact of financial services can be an enormous source of motivation for businesspeople to get involved, as long as it is coupled with business success.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But can’t the nonprofit or government sectors do this just as well? In </a:t>
            </a:r>
            <a:r>
              <a:rPr lang="en-US" dirty="0" smtClean="0"/>
              <a:t>fact, many </a:t>
            </a:r>
            <a:r>
              <a:rPr lang="en-US" dirty="0"/>
              <a:t>nonprofits and governments do an excellent job of providing </a:t>
            </a:r>
            <a:r>
              <a:rPr lang="en-US" dirty="0" smtClean="0"/>
              <a:t>financial services</a:t>
            </a:r>
            <a:r>
              <a:rPr lang="en-US" dirty="0"/>
              <a:t>, especially (as we will see) in reaching out to ever more difficult </a:t>
            </a:r>
            <a:r>
              <a:rPr lang="en-US" dirty="0" smtClean="0"/>
              <a:t>market segments</a:t>
            </a:r>
            <a:r>
              <a:rPr lang="en-US" dirty="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Yet there are tremendous economic benefits when the private sector gets involved, starting with the greater potential of private markets to reach all those who need services.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Moreover, as commercial scale becomes the driver of inclusive finance, it frees philanthropic and public resources to tackle still unsolved problems in other sectors.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Equally important, the dynamics of competitive markets stimulate </a:t>
            </a:r>
            <a:r>
              <a:rPr lang="en-US" dirty="0" smtClean="0"/>
              <a:t>innovation and </a:t>
            </a:r>
            <a:r>
              <a:rPr lang="en-US" dirty="0"/>
              <a:t>reward efficiency. The result is better service quality and </a:t>
            </a:r>
            <a:r>
              <a:rPr lang="en-US" dirty="0" smtClean="0"/>
              <a:t>lower costs</a:t>
            </a:r>
            <a:r>
              <a:rPr lang="en-US" dirty="0"/>
              <a:t>, as has already become evident in some highly competitive </a:t>
            </a:r>
            <a:r>
              <a:rPr lang="en-US" dirty="0" err="1" smtClean="0"/>
              <a:t>microlending</a:t>
            </a:r>
            <a:r>
              <a:rPr lang="en-US" dirty="0" smtClean="0"/>
              <a:t> markets </a:t>
            </a:r>
            <a:r>
              <a:rPr lang="en-US" dirty="0"/>
              <a:t>like Bolivia and Peru, where interest rates have fallen and </a:t>
            </a:r>
            <a:r>
              <a:rPr lang="en-US" dirty="0" smtClean="0"/>
              <a:t>product range </a:t>
            </a:r>
            <a:r>
              <a:rPr lang="en-US" dirty="0"/>
              <a:t>has grown.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 from the Private Sector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close interaction that is emerging between business and nonprofits in microfinance may also have the indirect effect of introducing proven business methods and models to help nonprofits become more effective, accountable, and sustainable.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This course </a:t>
            </a:r>
            <a:r>
              <a:rPr lang="en-US" dirty="0"/>
              <a:t>provides a road map for business executives and investors </a:t>
            </a:r>
            <a:r>
              <a:rPr lang="en-US" dirty="0" smtClean="0"/>
              <a:t>thinking about </a:t>
            </a:r>
            <a:r>
              <a:rPr lang="en-US" dirty="0"/>
              <a:t>greater involvement in inclusive finance. The map looks </a:t>
            </a:r>
            <a:r>
              <a:rPr lang="en-US" dirty="0" smtClean="0"/>
              <a:t>something like this.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We start, in Part 1, with the market, beginning up close with portraits of three clients from different continents and then stepping back to the scale and purchasing power of the global market. We describe who is serving the market today—and who is not. </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This sketch sets up the next topic: how to take advantage of the opportunities. Then we will examine the unique challenges of providing financial services for low-income people and how companies can solve these challenges in designing products like </a:t>
            </a:r>
            <a:r>
              <a:rPr lang="en-US" dirty="0" err="1" smtClean="0"/>
              <a:t>microleasing</a:t>
            </a:r>
            <a:r>
              <a:rPr lang="en-US" dirty="0" smtClean="0"/>
              <a:t>, housing finance, </a:t>
            </a:r>
            <a:r>
              <a:rPr lang="en-US" dirty="0" err="1" smtClean="0"/>
              <a:t>microinsurance</a:t>
            </a:r>
            <a:r>
              <a:rPr lang="en-US" dirty="0" smtClean="0"/>
              <a:t>, and remittances.</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a:t>Part 2 asks about strategic entry points. We highlight three main </a:t>
            </a:r>
            <a:r>
              <a:rPr lang="en-US" dirty="0" smtClean="0"/>
              <a:t>business models </a:t>
            </a:r>
            <a:r>
              <a:rPr lang="en-US" dirty="0"/>
              <a:t>that companies are using to get involved: banks launching their </a:t>
            </a:r>
            <a:r>
              <a:rPr lang="en-US" dirty="0" smtClean="0"/>
              <a:t>own microfinance </a:t>
            </a:r>
            <a:r>
              <a:rPr lang="en-US" dirty="0"/>
              <a:t>operations (“downscaling”), partnerships between banks </a:t>
            </a:r>
            <a:r>
              <a:rPr lang="en-US" dirty="0" smtClean="0"/>
              <a:t>and retail </a:t>
            </a:r>
            <a:r>
              <a:rPr lang="en-US" dirty="0"/>
              <a:t>networks to get services closer to customers, and investors putting </a:t>
            </a:r>
            <a:r>
              <a:rPr lang="en-US" dirty="0" smtClean="0"/>
              <a:t>debt and </a:t>
            </a:r>
            <a:r>
              <a:rPr lang="en-US" dirty="0"/>
              <a:t>equity into microfinance institutions</a:t>
            </a:r>
            <a:r>
              <a:rPr lang="en-US" dirty="0" smtClean="0"/>
              <a:t>.</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Part 3 discusses the building blocks of an inclusive financial system, where some of the most exciting new developments are taking place, like the penetration of card-based payments, mobile phone banking, and credit scoring.</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Part 3 discusses the building blocks of an inclusive financial system, where some of the most exciting new developments are taking place, like the penetration of card-based payments, mobile phone banking, and credit scoring.</a:t>
            </a:r>
            <a:r>
              <a:rPr lang="en-US" dirty="0"/>
              <a:t> This section also looks at the supporting role played by capital markets </a:t>
            </a:r>
            <a:r>
              <a:rPr lang="en-US" dirty="0" smtClean="0"/>
              <a:t>and governments</a:t>
            </a:r>
            <a:r>
              <a:rPr lang="en-US" dirty="0"/>
              <a: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a:t>In Part 4 we turn to social responsibility. We argue that inclusive </a:t>
            </a:r>
            <a:r>
              <a:rPr lang="en-US" dirty="0" smtClean="0"/>
              <a:t>finance gives </a:t>
            </a:r>
            <a:r>
              <a:rPr lang="en-US" dirty="0"/>
              <a:t>companies a great opportunity to align social value with long-run </a:t>
            </a:r>
            <a:r>
              <a:rPr lang="en-US" dirty="0" smtClean="0"/>
              <a:t>business success </a:t>
            </a:r>
            <a:r>
              <a:rPr lang="en-US" dirty="0"/>
              <a:t>if they incorporate social issues creatively into strategy.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The explicit incorporation of social aims into business strategy has been one of the distinguishing features of microfinance and can become a hallmark of successful inclusive finance as well. </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Road to Inclusive Finance</a:t>
            </a:r>
            <a:endParaRPr lang="en-US" b="1" dirty="0"/>
          </a:p>
        </p:txBody>
      </p:sp>
      <p:sp>
        <p:nvSpPr>
          <p:cNvPr id="3" name="Content Placeholder 2"/>
          <p:cNvSpPr>
            <a:spLocks noGrp="1"/>
          </p:cNvSpPr>
          <p:nvPr>
            <p:ph idx="1"/>
          </p:nvPr>
        </p:nvSpPr>
        <p:spPr/>
        <p:txBody>
          <a:bodyPr>
            <a:normAutofit/>
          </a:bodyPr>
          <a:lstStyle/>
          <a:p>
            <a:r>
              <a:rPr lang="en-US" dirty="0" smtClean="0"/>
              <a:t>In this part we also discuss the downside risk—for customers, providers, and the industry—of failing to protect customers from harm. The section ends with the challenge of measuring the social bottom line.</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The Benefits of Private-Sector Engagement in</a:t>
            </a:r>
            <a:br>
              <a:rPr lang="en-US" b="1" dirty="0" smtClean="0"/>
            </a:br>
            <a:r>
              <a:rPr lang="en-US" b="1" dirty="0" smtClean="0"/>
              <a:t>Inclusive Finance</a:t>
            </a:r>
          </a:p>
          <a:p>
            <a:r>
              <a:rPr lang="en-US" b="1" dirty="0" smtClean="0"/>
              <a:t>Benefits from the Private Sector</a:t>
            </a:r>
          </a:p>
          <a:p>
            <a:r>
              <a:rPr lang="en-US" b="1" smtClean="0"/>
              <a:t>The Road to Inclusive Finance</a:t>
            </a:r>
          </a:p>
          <a:p>
            <a:endParaRPr lang="en-US" b="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2453</Words>
  <Application>Microsoft Office PowerPoint</Application>
  <PresentationFormat>On-screen Show (4:3)</PresentationFormat>
  <Paragraphs>126</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Micro Financing &amp; Micro Leasing  An Introduction</vt:lpstr>
      <vt:lpstr>Summary of last Lecture</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What Has Changed?</vt:lpstr>
      <vt:lpstr>What Has Changed?</vt:lpstr>
      <vt:lpstr>What Has Changed?</vt:lpstr>
      <vt:lpstr>What Has Changed?</vt:lpstr>
      <vt:lpstr>What Has Changed?</vt:lpstr>
      <vt:lpstr>What Has Changed?</vt:lpstr>
      <vt:lpstr>What Has Changed?</vt:lpstr>
      <vt:lpstr>What Has Changed?</vt:lpstr>
      <vt:lpstr>What Has Changed?</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The Benefits of Private-Sector Engagement in Inclusive Finance</vt:lpstr>
      <vt:lpstr>Benefits from the Private Sector </vt:lpstr>
      <vt:lpstr>Benefits from the Private Sector </vt:lpstr>
      <vt:lpstr>Benefits from the Private Sector </vt:lpstr>
      <vt:lpstr>Benefits from the Private Sector </vt:lpstr>
      <vt:lpstr>Benefits from the Private Sector </vt:lpstr>
      <vt:lpstr>Benefits from the Private Sector </vt:lpstr>
      <vt:lpstr>Benefits from the Private Sector </vt:lpstr>
      <vt:lpstr>The Road to Inclusive Finance</vt:lpstr>
      <vt:lpstr>The Road to Inclusive Finance</vt:lpstr>
      <vt:lpstr>The Road to Inclusive Finance</vt:lpstr>
      <vt:lpstr>The Road to Inclusive Finance</vt:lpstr>
      <vt:lpstr>The Road to Inclusive Finance</vt:lpstr>
      <vt:lpstr>The Road to Inclusive Finance</vt:lpstr>
      <vt:lpstr>The Road to Inclusive Finance</vt:lpstr>
      <vt:lpstr>The Road to Inclusive Finance</vt:lpstr>
      <vt:lpstr>The Road to Inclusive Finance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4</cp:revision>
  <dcterms:created xsi:type="dcterms:W3CDTF">2014-06-23T15:20:59Z</dcterms:created>
  <dcterms:modified xsi:type="dcterms:W3CDTF">2014-06-24T07:53:48Z</dcterms:modified>
</cp:coreProperties>
</file>