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90" r:id="rId35"/>
    <p:sldId id="289" r:id="rId36"/>
    <p:sldId id="291" r:id="rId37"/>
    <p:sldId id="292" r:id="rId38"/>
    <p:sldId id="293" r:id="rId39"/>
    <p:sldId id="29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6068067-7DD6-4192-A034-FEE1C8BF1FF6}"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068067-7DD6-4192-A034-FEE1C8BF1FF6}"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6068067-7DD6-4192-A034-FEE1C8BF1FF6}"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6068067-7DD6-4192-A034-FEE1C8BF1FF6}" type="datetimeFigureOut">
              <a:rPr lang="en-US" smtClean="0"/>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6068067-7DD6-4192-A034-FEE1C8BF1FF6}" type="datetimeFigureOut">
              <a:rPr lang="en-US" smtClean="0"/>
              <a:t>7/16/2014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6068067-7DD6-4192-A034-FEE1C8BF1FF6}" type="datetimeFigureOut">
              <a:rPr lang="en-US" smtClean="0"/>
              <a:t>7/16/2014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068067-7DD6-4192-A034-FEE1C8BF1FF6}" type="datetimeFigureOut">
              <a:rPr lang="en-US" smtClean="0"/>
              <a:t>7/16/2014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068067-7DD6-4192-A034-FEE1C8BF1FF6}" type="datetimeFigureOut">
              <a:rPr lang="en-US" smtClean="0"/>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6068067-7DD6-4192-A034-FEE1C8BF1FF6}" type="datetimeFigureOut">
              <a:rPr lang="en-US" smtClean="0"/>
              <a:t>7/16/2014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068067-7DD6-4192-A034-FEE1C8BF1FF6}"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6068067-7DD6-4192-A034-FEE1C8BF1FF6}" type="datetimeFigureOut">
              <a:rPr lang="en-US" smtClean="0"/>
              <a:t>7/16/2014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333020-4F6D-469D-926F-B67DF2F7EFE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068067-7DD6-4192-A034-FEE1C8BF1FF6}" type="datetimeFigureOut">
              <a:rPr lang="en-US" smtClean="0"/>
              <a:t>7/16/2014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333020-4F6D-469D-926F-B67DF2F7EFE4}"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i="1" dirty="0"/>
              <a:t>Commercial Banks as </a:t>
            </a:r>
            <a:r>
              <a:rPr lang="en-US" i="1" dirty="0" err="1"/>
              <a:t>Microlenders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dirty="0" smtClean="0"/>
              <a:t>As can be seen from the findings of last lecture, the advantages commercial banks can capitalize on arise from their market position, while most of the obstacles involve the need to change internal ways of thinking and operating. </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Last Lecture</a:t>
            </a:r>
            <a:endParaRPr lang="en-US" dirty="0"/>
          </a:p>
        </p:txBody>
      </p:sp>
      <p:sp>
        <p:nvSpPr>
          <p:cNvPr id="3" name="Content Placeholder 2"/>
          <p:cNvSpPr>
            <a:spLocks noGrp="1"/>
          </p:cNvSpPr>
          <p:nvPr>
            <p:ph idx="1"/>
          </p:nvPr>
        </p:nvSpPr>
        <p:spPr/>
        <p:txBody>
          <a:bodyPr/>
          <a:lstStyle/>
          <a:p>
            <a:r>
              <a:rPr lang="en-US" dirty="0" smtClean="0"/>
              <a:t>Successful strategies provide a structure that uses the positional advantages of banks while preventing the attitudes and processes of traditional banking from hobbling microfinance.</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Incredulity, Ignorance, and Indifference</a:t>
            </a:r>
            <a:endParaRPr lang="en-US" dirty="0"/>
          </a:p>
        </p:txBody>
      </p:sp>
      <p:sp>
        <p:nvSpPr>
          <p:cNvPr id="3" name="Content Placeholder 2"/>
          <p:cNvSpPr>
            <a:spLocks noGrp="1"/>
          </p:cNvSpPr>
          <p:nvPr>
            <p:ph idx="1"/>
          </p:nvPr>
        </p:nvSpPr>
        <p:spPr/>
        <p:txBody>
          <a:bodyPr/>
          <a:lstStyle/>
          <a:p>
            <a:r>
              <a:rPr lang="en-US" dirty="0"/>
              <a:t>I can summarize the reasons banks have not served the poor in </a:t>
            </a:r>
            <a:r>
              <a:rPr lang="en-US" dirty="0" smtClean="0"/>
              <a:t>three words</a:t>
            </a:r>
            <a:r>
              <a:rPr lang="en-US" dirty="0"/>
              <a:t>: incredulity, ignorance, and indifference.</a:t>
            </a:r>
          </a:p>
          <a:p>
            <a:pPr>
              <a:buNone/>
            </a:pPr>
            <a:r>
              <a:rPr lang="en-US" dirty="0" smtClean="0"/>
              <a:t>	—</a:t>
            </a:r>
            <a:r>
              <a:rPr lang="en-US" dirty="0"/>
              <a:t>Michael Chu, Harvard Business School</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Incredulity, Ignorance, and Indifference</a:t>
            </a:r>
            <a:endParaRPr lang="en-US" dirty="0"/>
          </a:p>
        </p:txBody>
      </p:sp>
      <p:sp>
        <p:nvSpPr>
          <p:cNvPr id="3" name="Content Placeholder 2"/>
          <p:cNvSpPr>
            <a:spLocks noGrp="1"/>
          </p:cNvSpPr>
          <p:nvPr>
            <p:ph idx="1"/>
          </p:nvPr>
        </p:nvSpPr>
        <p:spPr/>
        <p:txBody>
          <a:bodyPr/>
          <a:lstStyle/>
          <a:p>
            <a:r>
              <a:rPr lang="en-US" dirty="0"/>
              <a:t>I can summarize the reasons banks have not served the poor in </a:t>
            </a:r>
            <a:r>
              <a:rPr lang="en-US" dirty="0" smtClean="0"/>
              <a:t>three words</a:t>
            </a:r>
            <a:r>
              <a:rPr lang="en-US" dirty="0"/>
              <a:t>: incredulity, ignorance, and indifference.</a:t>
            </a:r>
          </a:p>
          <a:p>
            <a:pPr>
              <a:buNone/>
            </a:pPr>
            <a:r>
              <a:rPr lang="en-US" dirty="0" smtClean="0"/>
              <a:t>	—</a:t>
            </a:r>
            <a:r>
              <a:rPr lang="en-US" dirty="0"/>
              <a:t>Michael Chu, Harvard Business School</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Incredulity, Ignorance, and Indifference</a:t>
            </a:r>
            <a:endParaRPr lang="en-US" dirty="0"/>
          </a:p>
        </p:txBody>
      </p:sp>
      <p:sp>
        <p:nvSpPr>
          <p:cNvPr id="3" name="Content Placeholder 2"/>
          <p:cNvSpPr>
            <a:spLocks noGrp="1"/>
          </p:cNvSpPr>
          <p:nvPr>
            <p:ph idx="1"/>
          </p:nvPr>
        </p:nvSpPr>
        <p:spPr/>
        <p:txBody>
          <a:bodyPr>
            <a:normAutofit/>
          </a:bodyPr>
          <a:lstStyle/>
          <a:p>
            <a:r>
              <a:rPr lang="en-US" dirty="0"/>
              <a:t>It is not a unique criticism to say that many people inside banks regard </a:t>
            </a:r>
            <a:r>
              <a:rPr lang="en-US" dirty="0" smtClean="0"/>
              <a:t>BOP clients </a:t>
            </a:r>
            <a:r>
              <a:rPr lang="en-US" dirty="0"/>
              <a:t>with incredulity, ignorance, and indifference. Such attitudes have </a:t>
            </a:r>
            <a:r>
              <a:rPr lang="en-US" dirty="0" smtClean="0"/>
              <a:t>long been </a:t>
            </a:r>
            <a:r>
              <a:rPr lang="en-US" dirty="0"/>
              <a:t>widely held and deeply entrenched, not just among banks, but in </a:t>
            </a:r>
            <a:r>
              <a:rPr lang="en-US" dirty="0" smtClean="0"/>
              <a:t>almost all formal</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Incredulity, Ignorance, and Indifference</a:t>
            </a:r>
            <a:endParaRPr lang="en-US" dirty="0"/>
          </a:p>
        </p:txBody>
      </p:sp>
      <p:sp>
        <p:nvSpPr>
          <p:cNvPr id="3" name="Content Placeholder 2"/>
          <p:cNvSpPr>
            <a:spLocks noGrp="1"/>
          </p:cNvSpPr>
          <p:nvPr>
            <p:ph idx="1"/>
          </p:nvPr>
        </p:nvSpPr>
        <p:spPr/>
        <p:txBody>
          <a:bodyPr>
            <a:normAutofit/>
          </a:bodyPr>
          <a:lstStyle/>
          <a:p>
            <a:r>
              <a:rPr lang="en-US" dirty="0" smtClean="0"/>
              <a:t>institutions—in fact they often characterize societal attitudes at large. It is important to acknowledge these attitudes openly because they pose real obstacles that banks must overcome before they can carry off microenterprise lending successfully.</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Incredulity, Ignorance, and Indifference</a:t>
            </a:r>
            <a:endParaRPr lang="en-US" dirty="0"/>
          </a:p>
        </p:txBody>
      </p:sp>
      <p:sp>
        <p:nvSpPr>
          <p:cNvPr id="3" name="Content Placeholder 2"/>
          <p:cNvSpPr>
            <a:spLocks noGrp="1"/>
          </p:cNvSpPr>
          <p:nvPr>
            <p:ph idx="1"/>
          </p:nvPr>
        </p:nvSpPr>
        <p:spPr/>
        <p:txBody>
          <a:bodyPr>
            <a:normAutofit/>
          </a:bodyPr>
          <a:lstStyle/>
          <a:p>
            <a:r>
              <a:rPr lang="en-US" dirty="0"/>
              <a:t>Incredulity that low-income people can be good customers can </a:t>
            </a:r>
            <a:r>
              <a:rPr lang="en-US" dirty="0" smtClean="0"/>
              <a:t>be addressed </a:t>
            </a:r>
            <a:r>
              <a:rPr lang="en-US" dirty="0"/>
              <a:t>with firsthand examples, such as </a:t>
            </a:r>
            <a:r>
              <a:rPr lang="en-US" dirty="0" err="1"/>
              <a:t>Mibanco</a:t>
            </a:r>
            <a:r>
              <a:rPr lang="en-US" dirty="0"/>
              <a:t> in Peru, a </a:t>
            </a:r>
            <a:r>
              <a:rPr lang="en-US" dirty="0" smtClean="0"/>
              <a:t>microfinance institution </a:t>
            </a:r>
            <a:r>
              <a:rPr lang="en-US" dirty="0"/>
              <a:t>that has become a commercial bank. </a:t>
            </a:r>
            <a:r>
              <a:rPr lang="en-US" dirty="0" err="1"/>
              <a:t>Mibanco’s</a:t>
            </a:r>
            <a:r>
              <a:rPr lang="en-US" dirty="0"/>
              <a:t> strong </a:t>
            </a:r>
            <a:r>
              <a:rPr lang="en-US" dirty="0" smtClean="0"/>
              <a:t>profitability and </a:t>
            </a:r>
            <a:r>
              <a:rPr lang="en-US" dirty="0"/>
              <a:t>resilience helps explain why banks have entered </a:t>
            </a:r>
            <a:r>
              <a:rPr lang="en-US" dirty="0" err="1"/>
              <a:t>microlending</a:t>
            </a:r>
            <a:r>
              <a:rPr lang="en-US" dirty="0"/>
              <a:t> </a:t>
            </a:r>
            <a:r>
              <a:rPr lang="en-US" dirty="0" smtClean="0"/>
              <a:t>in Latin </a:t>
            </a:r>
            <a:r>
              <a:rPr lang="en-US" dirty="0"/>
              <a:t>America.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Incredulity, Ignorance, and Indifference</a:t>
            </a:r>
            <a:endParaRPr lang="en-US" dirty="0"/>
          </a:p>
        </p:txBody>
      </p:sp>
      <p:sp>
        <p:nvSpPr>
          <p:cNvPr id="3" name="Content Placeholder 2"/>
          <p:cNvSpPr>
            <a:spLocks noGrp="1"/>
          </p:cNvSpPr>
          <p:nvPr>
            <p:ph idx="1"/>
          </p:nvPr>
        </p:nvSpPr>
        <p:spPr/>
        <p:txBody>
          <a:bodyPr>
            <a:normAutofit/>
          </a:bodyPr>
          <a:lstStyle/>
          <a:p>
            <a:r>
              <a:rPr lang="en-US" dirty="0" smtClean="0"/>
              <a:t>Ignorance of how to serve the market requires learning from experienced practitioners, such as ACCION, or from staff hired away from competitors. Most important, overcoming indifference requires leadership and well-structured incentives.</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Incredulity, Ignorance, and Indifference</a:t>
            </a:r>
            <a:endParaRPr lang="en-US" dirty="0"/>
          </a:p>
        </p:txBody>
      </p:sp>
      <p:sp>
        <p:nvSpPr>
          <p:cNvPr id="3" name="Content Placeholder 2"/>
          <p:cNvSpPr>
            <a:spLocks noGrp="1"/>
          </p:cNvSpPr>
          <p:nvPr>
            <p:ph idx="1"/>
          </p:nvPr>
        </p:nvSpPr>
        <p:spPr/>
        <p:txBody>
          <a:bodyPr>
            <a:normAutofit/>
          </a:bodyPr>
          <a:lstStyle/>
          <a:p>
            <a:r>
              <a:rPr lang="en-US" dirty="0" smtClean="0"/>
              <a:t>As we look now at some of the practical challenges involved in launching microfinance operations in a bank, note how the practical solutions also address these “softer” obstacles.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smtClean="0"/>
              <a:t>The </a:t>
            </a:r>
            <a:r>
              <a:rPr lang="en-US" dirty="0"/>
              <a:t>core challenge for banks that want to downscale is that lending </a:t>
            </a:r>
            <a:r>
              <a:rPr lang="en-US" dirty="0" smtClean="0"/>
              <a:t>to microenterprise </a:t>
            </a:r>
            <a:r>
              <a:rPr lang="en-US" dirty="0"/>
              <a:t>clients requires a credit evaluation process </a:t>
            </a:r>
            <a:r>
              <a:rPr lang="en-US" dirty="0" smtClean="0"/>
              <a:t>fundamentally different </a:t>
            </a:r>
            <a:r>
              <a:rPr lang="en-US" dirty="0"/>
              <a:t>from standard banking procedures.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smtClean="0"/>
              <a:t>The people who operate small income-earning activities lack the handles banks normally rely on—formal identification, business records, credit history, and an easy way to protect against loss. They don’t have the salary pay stubs (from respectable formal employers) that underpin most consumer finance. </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smtClean="0"/>
              <a:t>To compensate, microfinance methodologies center on a specific relationship between the loan officer and the client. The replication of this relationship millions of times is one of the key factors making microfinance a significant global force today.</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a:t>Take Jesse </a:t>
            </a:r>
            <a:r>
              <a:rPr lang="en-US" dirty="0" err="1"/>
              <a:t>Cabacheco</a:t>
            </a:r>
            <a:r>
              <a:rPr lang="en-US" dirty="0"/>
              <a:t>, a loan officer of </a:t>
            </a:r>
            <a:r>
              <a:rPr lang="en-US" dirty="0" err="1"/>
              <a:t>Mibanco</a:t>
            </a:r>
            <a:r>
              <a:rPr lang="en-US" dirty="0"/>
              <a:t> in Peru. He spends </a:t>
            </a:r>
            <a:r>
              <a:rPr lang="en-US" dirty="0" smtClean="0"/>
              <a:t>each day </a:t>
            </a:r>
            <a:r>
              <a:rPr lang="en-US" dirty="0"/>
              <a:t>walking through the markets or knocking on doors to visit his </a:t>
            </a:r>
            <a:r>
              <a:rPr lang="en-US" dirty="0" smtClean="0"/>
              <a:t>existing clients </a:t>
            </a:r>
            <a:r>
              <a:rPr lang="en-US" dirty="0"/>
              <a:t>and meet new ones.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smtClean="0"/>
              <a:t>He can eyeball a fish seller’s business and assess its inventory and turnover while carrying out a friendly conversation with the client. He probes to determine whether a customer is telling a cogent </a:t>
            </a:r>
            <a:r>
              <a:rPr lang="en-US" dirty="0"/>
              <a:t>and credible story, </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smtClean="0"/>
              <a:t>and he has developed a sixth sense about the client’s willingness to repay. He can do this in part because he grew up in a neighborhood very similar to the one he works in now.</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err="1"/>
              <a:t>Mibanco</a:t>
            </a:r>
            <a:r>
              <a:rPr lang="en-US" dirty="0"/>
              <a:t> has trained him to turn his street-based observations into a </a:t>
            </a:r>
            <a:r>
              <a:rPr lang="en-US" dirty="0" smtClean="0"/>
              <a:t>cash flow </a:t>
            </a:r>
            <a:r>
              <a:rPr lang="en-US" dirty="0"/>
              <a:t>and ratio analysis of microenterprise creditworthiness that will result </a:t>
            </a:r>
            <a:r>
              <a:rPr lang="en-US" dirty="0" smtClean="0"/>
              <a:t>in solid </a:t>
            </a:r>
            <a:r>
              <a:rPr lang="en-US" dirty="0"/>
              <a:t>lending decisions.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err="1" smtClean="0"/>
              <a:t>Cabacheco</a:t>
            </a:r>
            <a:r>
              <a:rPr lang="en-US" dirty="0" smtClean="0"/>
              <a:t> is responsible for all aspects of the clients in his portfolio, from first promotion through collections and renewal. Only if the client is very late in repaying will another staff member step in.</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err="1"/>
              <a:t>Microlending</a:t>
            </a:r>
            <a:r>
              <a:rPr lang="en-US" dirty="0"/>
              <a:t> operations are structured around making this </a:t>
            </a:r>
            <a:r>
              <a:rPr lang="en-US" dirty="0" smtClean="0"/>
              <a:t>relationship work</a:t>
            </a:r>
            <a:r>
              <a:rPr lang="en-US" dirty="0"/>
              <a:t>. </a:t>
            </a:r>
            <a:r>
              <a:rPr lang="en-US" dirty="0" err="1"/>
              <a:t>Cabacheco’s</a:t>
            </a:r>
            <a:r>
              <a:rPr lang="en-US" dirty="0"/>
              <a:t> take-home pay depends on how energetically he </a:t>
            </a:r>
            <a:r>
              <a:rPr lang="en-US" dirty="0" smtClean="0"/>
              <a:t>develops new </a:t>
            </a:r>
            <a:r>
              <a:rPr lang="en-US" dirty="0"/>
              <a:t>clients and retains existing clients, and on the quality of the </a:t>
            </a:r>
            <a:r>
              <a:rPr lang="en-US" dirty="0" smtClean="0"/>
              <a:t>resulting loan </a:t>
            </a:r>
            <a:r>
              <a:rPr lang="en-US" dirty="0"/>
              <a:t>portfolio.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smtClean="0"/>
              <a:t>He was recruited for his rapport with </a:t>
            </a:r>
            <a:r>
              <a:rPr lang="en-US" dirty="0" err="1" smtClean="0"/>
              <a:t>microentrepreneurs</a:t>
            </a:r>
            <a:r>
              <a:rPr lang="en-US" dirty="0" smtClean="0"/>
              <a:t>, willingness to spend his days outdoors, and ability to think with numbers. In most consumer finance, by contrast, the credit process follows an assembly line of discrete steps, each carried out by a different</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smtClean="0"/>
              <a:t>specialist—sales, applications, approvals, verification, and collections. The credit factory approach, while efficient, does not work well with microenterprise lending.</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a:t>The lending methodology differences have many practical </a:t>
            </a:r>
            <a:r>
              <a:rPr lang="en-US" dirty="0" smtClean="0"/>
              <a:t>dimensions. Information-technology </a:t>
            </a:r>
            <a:r>
              <a:rPr lang="en-US" dirty="0"/>
              <a:t>systems support the loan officer’s daily routine </a:t>
            </a:r>
            <a:r>
              <a:rPr lang="en-US" dirty="0" smtClean="0"/>
              <a:t>and allow </a:t>
            </a:r>
            <a:r>
              <a:rPr lang="en-US" dirty="0"/>
              <a:t>supervisors to track his performance.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smtClean="0"/>
              <a:t>Salary scales and incentive systems may be incompatible with mainstream operations. For example, many skilled loan officers in microfinance operations make salaries equivalent to tellers in mainstream branches.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a:t>And there are cultural dimensions, too. Loan officers with </a:t>
            </a:r>
            <a:r>
              <a:rPr lang="en-US" dirty="0" err="1" smtClean="0"/>
              <a:t>Cabacheco’s</a:t>
            </a:r>
            <a:r>
              <a:rPr lang="en-US" dirty="0" smtClean="0"/>
              <a:t> profile </a:t>
            </a:r>
            <a:r>
              <a:rPr lang="en-US" dirty="0"/>
              <a:t>may not be respected by bank staff who come from higher </a:t>
            </a:r>
            <a:r>
              <a:rPr lang="en-US" dirty="0" smtClean="0"/>
              <a:t>social levels</a:t>
            </a:r>
            <a:r>
              <a:rPr lang="en-US" dirty="0"/>
              <a:t>. Because their clients come from the lowest social stratum, </a:t>
            </a:r>
            <a:r>
              <a:rPr lang="en-US" dirty="0" smtClean="0"/>
              <a:t>microfinance operations </a:t>
            </a:r>
            <a:r>
              <a:rPr lang="en-US" dirty="0"/>
              <a:t>may be treated as second-class within the bank. The result</a:t>
            </a:r>
            <a:r>
              <a:rPr lang="en-US" dirty="0" smtClean="0"/>
              <a:t>?</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smtClean="0"/>
              <a:t>The bank’s IT people are too busy to work on getting the microloan systems right. The human resources department does not know where to recruit the right kind of staff. Senior managers do not regard supporting </a:t>
            </a:r>
            <a:r>
              <a:rPr lang="en-US" dirty="0" err="1" smtClean="0"/>
              <a:t>microlending</a:t>
            </a:r>
            <a:r>
              <a:rPr lang="en-US" dirty="0" smtClean="0"/>
              <a:t> as the route to career advancement.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a:t>It is not hard to see the solution to this challenge, and ACCION’s </a:t>
            </a:r>
            <a:r>
              <a:rPr lang="en-US" dirty="0" smtClean="0"/>
              <a:t>experience has </a:t>
            </a:r>
            <a:r>
              <a:rPr lang="en-US" dirty="0"/>
              <a:t>repeatedly borne this out. The solution is to create a distinct </a:t>
            </a:r>
            <a:r>
              <a:rPr lang="en-US" dirty="0" smtClean="0"/>
              <a:t>organizational space </a:t>
            </a:r>
            <a:r>
              <a:rPr lang="en-US" dirty="0"/>
              <a:t>for </a:t>
            </a:r>
            <a:r>
              <a:rPr lang="en-US" dirty="0" err="1"/>
              <a:t>microlending</a:t>
            </a:r>
            <a:r>
              <a:rPr lang="en-US" dirty="0"/>
              <a:t> operations, </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Microlending</a:t>
            </a:r>
            <a:r>
              <a:rPr lang="en-US" b="1" dirty="0" smtClean="0"/>
              <a:t> Needs Its Own Room</a:t>
            </a:r>
            <a:endParaRPr lang="en-US" b="1" dirty="0"/>
          </a:p>
        </p:txBody>
      </p:sp>
      <p:sp>
        <p:nvSpPr>
          <p:cNvPr id="3" name="Content Placeholder 2"/>
          <p:cNvSpPr>
            <a:spLocks noGrp="1"/>
          </p:cNvSpPr>
          <p:nvPr>
            <p:ph idx="1"/>
          </p:nvPr>
        </p:nvSpPr>
        <p:spPr/>
        <p:txBody>
          <a:bodyPr>
            <a:normAutofit/>
          </a:bodyPr>
          <a:lstStyle/>
          <a:p>
            <a:r>
              <a:rPr lang="en-US" dirty="0" smtClean="0"/>
              <a:t>a space in which it can be supported by the bigger bank, but allowed to differ in the key dimensions that make it work. </a:t>
            </a:r>
            <a:r>
              <a:rPr lang="en-US" dirty="0" err="1" smtClean="0"/>
              <a:t>Microlending</a:t>
            </a:r>
            <a:r>
              <a:rPr lang="en-US" dirty="0" smtClean="0"/>
              <a:t> needs room to be itself.</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a:t>Banks can create the space for </a:t>
            </a:r>
            <a:r>
              <a:rPr lang="en-US" dirty="0" err="1"/>
              <a:t>microlending</a:t>
            </a:r>
            <a:r>
              <a:rPr lang="en-US" dirty="0"/>
              <a:t> through a variety of </a:t>
            </a:r>
            <a:r>
              <a:rPr lang="en-US" dirty="0" smtClean="0"/>
              <a:t>structures, ranging </a:t>
            </a:r>
            <a:r>
              <a:rPr lang="en-US" dirty="0"/>
              <a:t>from internal divisions to separate financial subsidiaries. </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smtClean="0"/>
              <a:t>The choice of structure depends in part on the operational and cultural considerations just described, but is often dictated by factors like regulatory environment, involvement of other investors, risk appetite, image/branding, and infrastructure.</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a:t>The most frequent model of bank downscaling, although not always </a:t>
            </a:r>
            <a:r>
              <a:rPr lang="en-US" dirty="0" smtClean="0"/>
              <a:t>the most </a:t>
            </a:r>
            <a:r>
              <a:rPr lang="en-US" dirty="0"/>
              <a:t>successful, is internal. In this model, a bank establishes a division </a:t>
            </a:r>
            <a:r>
              <a:rPr lang="en-US" dirty="0" smtClean="0"/>
              <a:t>of microfinance </a:t>
            </a:r>
            <a:r>
              <a:rPr lang="en-US" dirty="0"/>
              <a:t>within its normal operations. </a:t>
            </a:r>
            <a:r>
              <a:rPr lang="en-US" dirty="0" err="1"/>
              <a:t>Banco</a:t>
            </a:r>
            <a:r>
              <a:rPr lang="en-US" dirty="0"/>
              <a:t> Wiese </a:t>
            </a:r>
            <a:r>
              <a:rPr lang="en-US" dirty="0" err="1"/>
              <a:t>Sudameris</a:t>
            </a:r>
            <a:r>
              <a:rPr lang="en-US" dirty="0"/>
              <a:t> (</a:t>
            </a:r>
            <a:r>
              <a:rPr lang="en-US" dirty="0" smtClean="0"/>
              <a:t>BWS) of </a:t>
            </a:r>
            <a:r>
              <a:rPr lang="en-US" dirty="0"/>
              <a:t>Peru (now </a:t>
            </a:r>
            <a:r>
              <a:rPr lang="en-US" dirty="0" err="1"/>
              <a:t>Scotiabank</a:t>
            </a:r>
            <a:r>
              <a:rPr lang="en-US" dirty="0"/>
              <a:t> Peru) pursued several strategies to engage with </a:t>
            </a:r>
            <a:r>
              <a:rPr lang="en-US" dirty="0" smtClean="0"/>
              <a:t>the low-income </a:t>
            </a:r>
            <a:r>
              <a:rPr lang="en-US" dirty="0"/>
              <a:t>market before settling on its current path. </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smtClean="0"/>
              <a:t>First, it began financing small microfinance nongovernmental organizations, and then it made a brief, unsuccessful foray into microenterprise and agricultural credit on its own. </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smtClean="0"/>
              <a:t>In 1997, BWS became a minority shareholder in the microfinance bank </a:t>
            </a:r>
            <a:r>
              <a:rPr lang="en-US" dirty="0" err="1" smtClean="0"/>
              <a:t>Mibanco</a:t>
            </a:r>
            <a:r>
              <a:rPr lang="en-US" dirty="0" smtClean="0"/>
              <a:t>, which allowed it an inside look at microfinance operations.</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smtClean="0"/>
              <a:t>Managers </a:t>
            </a:r>
            <a:r>
              <a:rPr lang="en-US" dirty="0"/>
              <a:t>decided not to develop </a:t>
            </a:r>
            <a:r>
              <a:rPr lang="en-US" dirty="0" err="1"/>
              <a:t>microlending</a:t>
            </a:r>
            <a:r>
              <a:rPr lang="en-US" dirty="0"/>
              <a:t> using the </a:t>
            </a:r>
            <a:r>
              <a:rPr lang="en-US" dirty="0" smtClean="0"/>
              <a:t>special techniques </a:t>
            </a:r>
            <a:r>
              <a:rPr lang="en-US" dirty="0"/>
              <a:t>described above and instead treated microloans as a standard </a:t>
            </a:r>
            <a:r>
              <a:rPr lang="en-US" dirty="0" smtClean="0"/>
              <a:t>part of </a:t>
            </a:r>
            <a:r>
              <a:rPr lang="en-US" dirty="0"/>
              <a:t>branch operations.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smtClean="0"/>
              <a:t>Managers decided not to develop </a:t>
            </a:r>
            <a:r>
              <a:rPr lang="en-US" dirty="0" err="1" smtClean="0"/>
              <a:t>microlending</a:t>
            </a:r>
            <a:r>
              <a:rPr lang="en-US" dirty="0" smtClean="0"/>
              <a:t> using the special techniques described above and instead treated microloans as a standard part of branch operations. </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smtClean="0"/>
              <a:t>For one thing, the bank did not send loan officers into the field to attract borrowers. Consequently, its </a:t>
            </a:r>
            <a:r>
              <a:rPr lang="en-US" dirty="0" err="1" smtClean="0"/>
              <a:t>microlending</a:t>
            </a:r>
            <a:r>
              <a:rPr lang="en-US" dirty="0" smtClean="0"/>
              <a:t> portfolio was limited to walk-ins. Since its branches were located in higher-income neighborhoods, these clients tended to be at the surface of the BOP market.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err="1" smtClean="0"/>
              <a:t>Microlending</a:t>
            </a:r>
            <a:r>
              <a:rPr lang="en-US" dirty="0" smtClean="0"/>
              <a:t> was merged into normal retail branch operations (the bank has a strong consumer line of business), which lowered cost.</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a:t>BWS’s microfinance lending broke even within six months</a:t>
            </a:r>
            <a:r>
              <a:rPr lang="en-US" dirty="0" smtClean="0"/>
              <a:t>, </a:t>
            </a:r>
            <a:r>
              <a:rPr lang="en-US" dirty="0"/>
              <a:t>and, on a </a:t>
            </a:r>
            <a:r>
              <a:rPr lang="en-US" dirty="0" smtClean="0"/>
              <a:t>moderate scale</a:t>
            </a:r>
            <a:r>
              <a:rPr lang="en-US" dirty="0"/>
              <a:t>, the bank quickly developed a profitable portfolio—of $40 </a:t>
            </a:r>
            <a:r>
              <a:rPr lang="en-US" dirty="0" smtClean="0"/>
              <a:t>million in </a:t>
            </a:r>
            <a:r>
              <a:rPr lang="en-US" dirty="0"/>
              <a:t>2005—which has grown since then at a modest rate. </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Models of Downscaling</a:t>
            </a:r>
            <a:endParaRPr lang="en-US" b="1" dirty="0"/>
          </a:p>
        </p:txBody>
      </p:sp>
      <p:sp>
        <p:nvSpPr>
          <p:cNvPr id="3" name="Content Placeholder 2"/>
          <p:cNvSpPr>
            <a:spLocks noGrp="1"/>
          </p:cNvSpPr>
          <p:nvPr>
            <p:ph idx="1"/>
          </p:nvPr>
        </p:nvSpPr>
        <p:spPr/>
        <p:txBody>
          <a:bodyPr>
            <a:normAutofit/>
          </a:bodyPr>
          <a:lstStyle/>
          <a:p>
            <a:r>
              <a:rPr lang="en-US" dirty="0" smtClean="0"/>
              <a:t>This model has worked well for a bank that chose a no-fuss approach to </a:t>
            </a:r>
            <a:r>
              <a:rPr lang="en-US" dirty="0" err="1" smtClean="0"/>
              <a:t>microlending</a:t>
            </a:r>
            <a:r>
              <a:rPr lang="en-US" dirty="0" smtClean="0"/>
              <a:t>, but it has not allowed the bank to go significantly deeper or to capture a significant share of the BOP market.</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 </a:t>
            </a:r>
            <a:endParaRPr lang="en-US" b="1" dirty="0"/>
          </a:p>
        </p:txBody>
      </p:sp>
      <p:sp>
        <p:nvSpPr>
          <p:cNvPr id="3" name="Content Placeholder 2"/>
          <p:cNvSpPr>
            <a:spLocks noGrp="1"/>
          </p:cNvSpPr>
          <p:nvPr>
            <p:ph idx="1"/>
          </p:nvPr>
        </p:nvSpPr>
        <p:spPr/>
        <p:txBody>
          <a:bodyPr>
            <a:normAutofit/>
          </a:bodyPr>
          <a:lstStyle/>
          <a:p>
            <a:r>
              <a:rPr lang="en-US" b="1" dirty="0" smtClean="0"/>
              <a:t>Incredulity, Ignorance, and Indifference</a:t>
            </a:r>
          </a:p>
          <a:p>
            <a:r>
              <a:rPr lang="en-US" b="1" dirty="0" err="1" smtClean="0"/>
              <a:t>Microlending</a:t>
            </a:r>
            <a:r>
              <a:rPr lang="en-US" b="1" dirty="0" smtClean="0"/>
              <a:t> Needs Its Own Room</a:t>
            </a:r>
          </a:p>
          <a:p>
            <a:r>
              <a:rPr lang="en-US" b="1" smtClean="0"/>
              <a:t>Models of Downscaling</a:t>
            </a:r>
            <a:endParaRPr lang="en-US" b="1" dirty="0" smtClean="0"/>
          </a:p>
          <a:p>
            <a:endParaRPr lang="en-US" b="1" dirty="0" smtClean="0"/>
          </a:p>
          <a:p>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TotalTime>
  <Words>1488</Words>
  <Application>Microsoft Office PowerPoint</Application>
  <PresentationFormat>On-screen Show (4:3)</PresentationFormat>
  <Paragraphs>81</Paragraphs>
  <Slides>39</Slides>
  <Notes>0</Notes>
  <HiddenSlides>0</HiddenSlides>
  <MMClips>0</MMClips>
  <ScaleCrop>false</ScaleCrop>
  <HeadingPairs>
    <vt:vector size="4" baseType="variant">
      <vt:variant>
        <vt:lpstr>Theme</vt:lpstr>
      </vt:variant>
      <vt:variant>
        <vt:i4>1</vt:i4>
      </vt:variant>
      <vt:variant>
        <vt:lpstr>Slide Titles</vt:lpstr>
      </vt:variant>
      <vt:variant>
        <vt:i4>39</vt:i4>
      </vt:variant>
    </vt:vector>
  </HeadingPairs>
  <TitlesOfParts>
    <vt:vector size="40" baseType="lpstr">
      <vt:lpstr>Office Theme</vt:lpstr>
      <vt:lpstr>Commercial Banks as Microlenders</vt:lpstr>
      <vt:lpstr>Summary of the Last Lecture</vt:lpstr>
      <vt:lpstr>Summary of the Last Lecture</vt:lpstr>
      <vt:lpstr>Incredulity, Ignorance, and Indifference</vt:lpstr>
      <vt:lpstr>Incredulity, Ignorance, and Indifference</vt:lpstr>
      <vt:lpstr>Incredulity, Ignorance, and Indifference</vt:lpstr>
      <vt:lpstr>Incredulity, Ignorance, and Indifference</vt:lpstr>
      <vt:lpstr>Incredulity, Ignorance, and Indifference</vt:lpstr>
      <vt:lpstr>Incredulity, Ignorance, and Indifference</vt:lpstr>
      <vt:lpstr>Incredulity, Ignorance, and Indifference</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Microlending Needs Its Own Room</vt:lpstr>
      <vt:lpstr>Models of Downscaling</vt:lpstr>
      <vt:lpstr>Models of Downscaling</vt:lpstr>
      <vt:lpstr>Models of Downscaling</vt:lpstr>
      <vt:lpstr>Models of Downscaling</vt:lpstr>
      <vt:lpstr>Models of Downscaling</vt:lpstr>
      <vt:lpstr>Models of Downscaling</vt:lpstr>
      <vt:lpstr>Models of Downscaling</vt:lpstr>
      <vt:lpstr>Models of Downscaling</vt:lpstr>
      <vt:lpstr>Models of Downscaling</vt:lpstr>
      <vt:lpstr>Models of Downscaling</vt:lpstr>
      <vt:lpstr>Models of Downscaling</vt:lpstr>
      <vt:lpstr>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Commercial Banks as Microlenders</dc:title>
  <dc:creator>Ammar</dc:creator>
  <cp:lastModifiedBy>Ammar</cp:lastModifiedBy>
  <cp:revision>12</cp:revision>
  <dcterms:created xsi:type="dcterms:W3CDTF">2014-07-16T12:41:43Z</dcterms:created>
  <dcterms:modified xsi:type="dcterms:W3CDTF">2014-07-16T13:00:02Z</dcterms:modified>
</cp:coreProperties>
</file>