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6"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CBC98E8-DCC9-48C2-8953-98433483B119}" type="datetimeFigureOut">
              <a:rPr lang="en-US" smtClean="0"/>
              <a:t>7/16/2014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6C249B-270E-419A-9062-1C0D9F502485}"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CBC98E8-DCC9-48C2-8953-98433483B119}" type="datetimeFigureOut">
              <a:rPr lang="en-US" smtClean="0"/>
              <a:t>7/16/2014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6C249B-270E-419A-9062-1C0D9F502485}"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CBC98E8-DCC9-48C2-8953-98433483B119}" type="datetimeFigureOut">
              <a:rPr lang="en-US" smtClean="0"/>
              <a:t>7/16/2014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6C249B-270E-419A-9062-1C0D9F502485}"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CBC98E8-DCC9-48C2-8953-98433483B119}" type="datetimeFigureOut">
              <a:rPr lang="en-US" smtClean="0"/>
              <a:t>7/16/2014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6C249B-270E-419A-9062-1C0D9F502485}"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CBC98E8-DCC9-48C2-8953-98433483B119}" type="datetimeFigureOut">
              <a:rPr lang="en-US" smtClean="0"/>
              <a:t>7/16/2014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26C249B-270E-419A-9062-1C0D9F502485}"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CBC98E8-DCC9-48C2-8953-98433483B119}" type="datetimeFigureOut">
              <a:rPr lang="en-US" smtClean="0"/>
              <a:t>7/16/2014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26C249B-270E-419A-9062-1C0D9F502485}"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CBC98E8-DCC9-48C2-8953-98433483B119}" type="datetimeFigureOut">
              <a:rPr lang="en-US" smtClean="0"/>
              <a:t>7/16/2014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26C249B-270E-419A-9062-1C0D9F502485}"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CBC98E8-DCC9-48C2-8953-98433483B119}" type="datetimeFigureOut">
              <a:rPr lang="en-US" smtClean="0"/>
              <a:t>7/16/2014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6C249B-270E-419A-9062-1C0D9F502485}"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CBC98E8-DCC9-48C2-8953-98433483B119}" type="datetimeFigureOut">
              <a:rPr lang="en-US" smtClean="0"/>
              <a:t>7/16/2014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6C249B-270E-419A-9062-1C0D9F502485}"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CBC98E8-DCC9-48C2-8953-98433483B119}" type="datetimeFigureOut">
              <a:rPr lang="en-US" smtClean="0"/>
              <a:t>7/16/2014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6C249B-270E-419A-9062-1C0D9F502485}"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CBC98E8-DCC9-48C2-8953-98433483B119}" type="datetimeFigureOut">
              <a:rPr lang="en-US" smtClean="0"/>
              <a:t>7/16/2014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6C249B-270E-419A-9062-1C0D9F502485}"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CBC98E8-DCC9-48C2-8953-98433483B119}" type="datetimeFigureOut">
              <a:rPr lang="en-US" smtClean="0"/>
              <a:t>7/16/2014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26C249B-270E-419A-9062-1C0D9F502485}"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the Last Lecture</a:t>
            </a:r>
            <a:endParaRPr lang="en-US" dirty="0"/>
          </a:p>
        </p:txBody>
      </p:sp>
      <p:sp>
        <p:nvSpPr>
          <p:cNvPr id="3" name="Content Placeholder 2"/>
          <p:cNvSpPr>
            <a:spLocks noGrp="1"/>
          </p:cNvSpPr>
          <p:nvPr>
            <p:ph idx="1"/>
          </p:nvPr>
        </p:nvSpPr>
        <p:spPr/>
        <p:txBody>
          <a:bodyPr/>
          <a:lstStyle/>
          <a:p>
            <a:r>
              <a:rPr lang="en-US" dirty="0" smtClean="0"/>
              <a:t>Financing vs. Delivery</a:t>
            </a:r>
          </a:p>
          <a:p>
            <a:r>
              <a:rPr lang="en-US" dirty="0" smtClean="0"/>
              <a:t>In house vs. partnerships</a:t>
            </a:r>
          </a:p>
          <a:p>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smtClean="0"/>
              <a:t>MODELS AND</a:t>
            </a:r>
            <a:br>
              <a:rPr lang="en-US" b="1" dirty="0" smtClean="0"/>
            </a:br>
            <a:r>
              <a:rPr lang="en-US" b="1" dirty="0" smtClean="0"/>
              <a:t>CORPORATE CHOICES</a:t>
            </a:r>
            <a:endParaRPr lang="en-US" dirty="0"/>
          </a:p>
        </p:txBody>
      </p:sp>
      <p:sp>
        <p:nvSpPr>
          <p:cNvPr id="3" name="Subtitle 2"/>
          <p:cNvSpPr>
            <a:spLocks noGrp="1"/>
          </p:cNvSpPr>
          <p:nvPr>
            <p:ph type="subTitle" idx="1"/>
          </p:nvPr>
        </p:nvSpPr>
        <p:spPr/>
        <p:txBody>
          <a:bodyPr/>
          <a:lstStyle/>
          <a:p>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Social Responsibility Positioning</a:t>
            </a:r>
            <a:br>
              <a:rPr lang="en-US" b="1" dirty="0" smtClean="0"/>
            </a:br>
            <a:endParaRPr lang="en-US" dirty="0"/>
          </a:p>
        </p:txBody>
      </p:sp>
      <p:sp>
        <p:nvSpPr>
          <p:cNvPr id="3" name="Content Placeholder 2"/>
          <p:cNvSpPr>
            <a:spLocks noGrp="1"/>
          </p:cNvSpPr>
          <p:nvPr>
            <p:ph idx="1"/>
          </p:nvPr>
        </p:nvSpPr>
        <p:spPr/>
        <p:txBody>
          <a:bodyPr>
            <a:normAutofit/>
          </a:bodyPr>
          <a:lstStyle/>
          <a:p>
            <a:r>
              <a:rPr lang="en-US" dirty="0" smtClean="0"/>
              <a:t>When </a:t>
            </a:r>
            <a:r>
              <a:rPr lang="en-US" dirty="0"/>
              <a:t>thinking about inclusive finance, companies are advised to be </a:t>
            </a:r>
            <a:r>
              <a:rPr lang="en-US" dirty="0" smtClean="0"/>
              <a:t>clear about </a:t>
            </a:r>
            <a:r>
              <a:rPr lang="en-US" dirty="0"/>
              <a:t>where they place themselves on the spectrum of corporate social </a:t>
            </a:r>
            <a:r>
              <a:rPr lang="en-US" dirty="0" smtClean="0"/>
              <a:t>responsibility (CSR</a:t>
            </a:r>
            <a:r>
              <a:rPr lang="en-US" dirty="0"/>
              <a:t>). Will they approach financial inclusion on purely </a:t>
            </a:r>
            <a:r>
              <a:rPr lang="en-US" dirty="0" smtClean="0"/>
              <a:t>commercial terms</a:t>
            </a:r>
            <a:r>
              <a:rPr lang="en-US" dirty="0"/>
              <a:t>, or at the other extreme—as a philanthropic activity?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Social Responsibility Positioning</a:t>
            </a:r>
            <a:br>
              <a:rPr lang="en-US" b="1" dirty="0" smtClean="0"/>
            </a:br>
            <a:endParaRPr lang="en-US" dirty="0"/>
          </a:p>
        </p:txBody>
      </p:sp>
      <p:sp>
        <p:nvSpPr>
          <p:cNvPr id="3" name="Content Placeholder 2"/>
          <p:cNvSpPr>
            <a:spLocks noGrp="1"/>
          </p:cNvSpPr>
          <p:nvPr>
            <p:ph idx="1"/>
          </p:nvPr>
        </p:nvSpPr>
        <p:spPr/>
        <p:txBody>
          <a:bodyPr>
            <a:normAutofit/>
          </a:bodyPr>
          <a:lstStyle/>
          <a:p>
            <a:r>
              <a:rPr lang="en-US" dirty="0" smtClean="0"/>
              <a:t>Will they pursue a double bottom line, and, if so, how? Can attention to social value enhance financial value?</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Social Responsibility Positioning</a:t>
            </a:r>
            <a:br>
              <a:rPr lang="en-US" b="1" dirty="0" smtClean="0"/>
            </a:br>
            <a:endParaRPr lang="en-US" dirty="0"/>
          </a:p>
        </p:txBody>
      </p:sp>
      <p:sp>
        <p:nvSpPr>
          <p:cNvPr id="3" name="Content Placeholder 2"/>
          <p:cNvSpPr>
            <a:spLocks noGrp="1"/>
          </p:cNvSpPr>
          <p:nvPr>
            <p:ph idx="1"/>
          </p:nvPr>
        </p:nvSpPr>
        <p:spPr/>
        <p:txBody>
          <a:bodyPr>
            <a:normAutofit/>
          </a:bodyPr>
          <a:lstStyle/>
          <a:p>
            <a:r>
              <a:rPr lang="en-US" dirty="0"/>
              <a:t>Some players see their involvement in inclusive finance strictly as </a:t>
            </a:r>
            <a:r>
              <a:rPr lang="en-US" dirty="0" smtClean="0"/>
              <a:t>corporate social </a:t>
            </a:r>
            <a:r>
              <a:rPr lang="en-US" dirty="0"/>
              <a:t>responsibility. An international bank’s head of microfinance, </a:t>
            </a:r>
            <a:r>
              <a:rPr lang="en-US" dirty="0" smtClean="0"/>
              <a:t>quoted in </a:t>
            </a:r>
            <a:r>
              <a:rPr lang="en-US" i="1" dirty="0" err="1"/>
              <a:t>Euromoney</a:t>
            </a:r>
            <a:r>
              <a:rPr lang="en-US" i="1" dirty="0"/>
              <a:t>, commented, “Anyone who tells you that they’re in this for </a:t>
            </a:r>
            <a:r>
              <a:rPr lang="en-US" i="1" dirty="0" smtClean="0"/>
              <a:t>business </a:t>
            </a:r>
            <a:r>
              <a:rPr lang="en-US" dirty="0" smtClean="0"/>
              <a:t>reasons </a:t>
            </a:r>
            <a:r>
              <a:rPr lang="en-US" dirty="0"/>
              <a:t>alone is lying to you … We have a trillion-dollar balance sheet</a:t>
            </a:r>
            <a:r>
              <a:rPr lang="en-US" dirty="0" smtClean="0"/>
              <a:t>.</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Social Responsibility Positioning</a:t>
            </a:r>
            <a:br>
              <a:rPr lang="en-US" b="1" dirty="0" smtClean="0"/>
            </a:br>
            <a:endParaRPr lang="en-US" dirty="0"/>
          </a:p>
        </p:txBody>
      </p:sp>
      <p:sp>
        <p:nvSpPr>
          <p:cNvPr id="3" name="Content Placeholder 2"/>
          <p:cNvSpPr>
            <a:spLocks noGrp="1"/>
          </p:cNvSpPr>
          <p:nvPr>
            <p:ph idx="1"/>
          </p:nvPr>
        </p:nvSpPr>
        <p:spPr/>
        <p:txBody>
          <a:bodyPr>
            <a:normAutofit/>
          </a:bodyPr>
          <a:lstStyle/>
          <a:p>
            <a:r>
              <a:rPr lang="en-US" dirty="0" smtClean="0"/>
              <a:t>Do you think this really matters for our bottom line? You couldn’t do three big deals with all the money in microfinance.” Zach Fuchs, the </a:t>
            </a:r>
            <a:r>
              <a:rPr lang="en-US" i="1" dirty="0" err="1" smtClean="0"/>
              <a:t>Euromoney</a:t>
            </a:r>
            <a:r>
              <a:rPr lang="en-US" i="1" dirty="0" smtClean="0"/>
              <a:t> </a:t>
            </a:r>
            <a:r>
              <a:rPr lang="en-US" dirty="0" smtClean="0"/>
              <a:t>reporter who interviewed this person, found him to be an outlier. </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Social Responsibility Positioning</a:t>
            </a:r>
            <a:br>
              <a:rPr lang="en-US" b="1" dirty="0" smtClean="0"/>
            </a:br>
            <a:endParaRPr lang="en-US" dirty="0"/>
          </a:p>
        </p:txBody>
      </p:sp>
      <p:sp>
        <p:nvSpPr>
          <p:cNvPr id="3" name="Content Placeholder 2"/>
          <p:cNvSpPr>
            <a:spLocks noGrp="1"/>
          </p:cNvSpPr>
          <p:nvPr>
            <p:ph idx="1"/>
          </p:nvPr>
        </p:nvSpPr>
        <p:spPr/>
        <p:txBody>
          <a:bodyPr>
            <a:normAutofit/>
          </a:bodyPr>
          <a:lstStyle/>
          <a:p>
            <a:r>
              <a:rPr lang="en-US" dirty="0" smtClean="0"/>
              <a:t>He observed that the corporate leaders he spoke with were shifting their outlook from charity toward investment.</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Social Responsibility Positioning</a:t>
            </a:r>
            <a:br>
              <a:rPr lang="en-US" b="1" dirty="0" smtClean="0"/>
            </a:br>
            <a:endParaRPr lang="en-US" dirty="0"/>
          </a:p>
        </p:txBody>
      </p:sp>
      <p:sp>
        <p:nvSpPr>
          <p:cNvPr id="3" name="Content Placeholder 2"/>
          <p:cNvSpPr>
            <a:spLocks noGrp="1"/>
          </p:cNvSpPr>
          <p:nvPr>
            <p:ph idx="1"/>
          </p:nvPr>
        </p:nvSpPr>
        <p:spPr/>
        <p:txBody>
          <a:bodyPr>
            <a:normAutofit/>
          </a:bodyPr>
          <a:lstStyle/>
          <a:p>
            <a:r>
              <a:rPr lang="en-US" dirty="0"/>
              <a:t>ACCION believes that for-profit businesses can and should </a:t>
            </a:r>
            <a:r>
              <a:rPr lang="en-US" dirty="0" smtClean="0"/>
              <a:t>incorporate social </a:t>
            </a:r>
            <a:r>
              <a:rPr lang="en-US" dirty="0"/>
              <a:t>goals. Moreover, the transfer of social objectives from CSR to </a:t>
            </a:r>
            <a:r>
              <a:rPr lang="en-US" dirty="0" smtClean="0"/>
              <a:t>mainstream strategy </a:t>
            </a:r>
            <a:r>
              <a:rPr lang="en-US" dirty="0"/>
              <a:t>is one of the harbingers of success for inclusive finance. </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Social Responsibility Positioning</a:t>
            </a:r>
            <a:br>
              <a:rPr lang="en-US" b="1" dirty="0" smtClean="0"/>
            </a:br>
            <a:endParaRPr lang="en-US" dirty="0"/>
          </a:p>
        </p:txBody>
      </p:sp>
      <p:sp>
        <p:nvSpPr>
          <p:cNvPr id="3" name="Content Placeholder 2"/>
          <p:cNvSpPr>
            <a:spLocks noGrp="1"/>
          </p:cNvSpPr>
          <p:nvPr>
            <p:ph idx="1"/>
          </p:nvPr>
        </p:nvSpPr>
        <p:spPr/>
        <p:txBody>
          <a:bodyPr>
            <a:normAutofit/>
          </a:bodyPr>
          <a:lstStyle/>
          <a:p>
            <a:r>
              <a:rPr lang="en-US" dirty="0" smtClean="0"/>
              <a:t>Projects viewed through the CSR lens and handled by CSR departments tend to stay limited because they lack the full weight of the company behind them.</a:t>
            </a:r>
          </a:p>
          <a:p>
            <a:r>
              <a:rPr lang="en-US" dirty="0" smtClean="0"/>
              <a:t>Scale becomes possible when these projects move into the mainstream arena.</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Social Responsibility Positioning</a:t>
            </a:r>
            <a:br>
              <a:rPr lang="en-US" b="1" dirty="0" smtClean="0"/>
            </a:br>
            <a:endParaRPr lang="en-US" dirty="0"/>
          </a:p>
        </p:txBody>
      </p:sp>
      <p:sp>
        <p:nvSpPr>
          <p:cNvPr id="3" name="Content Placeholder 2"/>
          <p:cNvSpPr>
            <a:spLocks noGrp="1"/>
          </p:cNvSpPr>
          <p:nvPr>
            <p:ph idx="1"/>
          </p:nvPr>
        </p:nvSpPr>
        <p:spPr/>
        <p:txBody>
          <a:bodyPr>
            <a:normAutofit/>
          </a:bodyPr>
          <a:lstStyle/>
          <a:p>
            <a:r>
              <a:rPr lang="en-US" dirty="0"/>
              <a:t>Corporate champions like </a:t>
            </a:r>
            <a:r>
              <a:rPr lang="en-US" dirty="0" err="1"/>
              <a:t>Nachiket</a:t>
            </a:r>
            <a:r>
              <a:rPr lang="en-US" dirty="0"/>
              <a:t> </a:t>
            </a:r>
            <a:r>
              <a:rPr lang="en-US" dirty="0" err="1"/>
              <a:t>Mor</a:t>
            </a:r>
            <a:r>
              <a:rPr lang="en-US" dirty="0"/>
              <a:t> and Bob </a:t>
            </a:r>
            <a:r>
              <a:rPr lang="en-US" dirty="0" err="1"/>
              <a:t>Annibale</a:t>
            </a:r>
            <a:r>
              <a:rPr lang="en-US" dirty="0"/>
              <a:t> may be </a:t>
            </a:r>
            <a:r>
              <a:rPr lang="en-US" dirty="0" smtClean="0"/>
              <a:t>motivated by </a:t>
            </a:r>
            <a:r>
              <a:rPr lang="en-US" dirty="0"/>
              <a:t>their own desire to make a difference to the poor. They may </a:t>
            </a:r>
            <a:r>
              <a:rPr lang="en-US" dirty="0" smtClean="0"/>
              <a:t>operate from </a:t>
            </a:r>
            <a:r>
              <a:rPr lang="en-US" dirty="0"/>
              <a:t>passion and conviction, concepts strongly on the social side of the spectrum</a:t>
            </a:r>
            <a:r>
              <a:rPr lang="en-US" dirty="0" smtClean="0"/>
              <a:t>.</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Social Responsibility Positioning</a:t>
            </a:r>
            <a:br>
              <a:rPr lang="en-US" b="1" dirty="0" smtClean="0"/>
            </a:br>
            <a:endParaRPr lang="en-US" dirty="0"/>
          </a:p>
        </p:txBody>
      </p:sp>
      <p:sp>
        <p:nvSpPr>
          <p:cNvPr id="3" name="Content Placeholder 2"/>
          <p:cNvSpPr>
            <a:spLocks noGrp="1"/>
          </p:cNvSpPr>
          <p:nvPr>
            <p:ph idx="1"/>
          </p:nvPr>
        </p:nvSpPr>
        <p:spPr/>
        <p:txBody>
          <a:bodyPr>
            <a:normAutofit/>
          </a:bodyPr>
          <a:lstStyle/>
          <a:p>
            <a:r>
              <a:rPr lang="en-US" dirty="0" smtClean="0"/>
              <a:t>However, they have succeeded by crafting strategies that leverage the core business strengths of their institutions.</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Social Responsibility Positioning</a:t>
            </a:r>
            <a:br>
              <a:rPr lang="en-US" b="1" dirty="0" smtClean="0"/>
            </a:br>
            <a:endParaRPr lang="en-US" dirty="0"/>
          </a:p>
        </p:txBody>
      </p:sp>
      <p:sp>
        <p:nvSpPr>
          <p:cNvPr id="3" name="Content Placeholder 2"/>
          <p:cNvSpPr>
            <a:spLocks noGrp="1"/>
          </p:cNvSpPr>
          <p:nvPr>
            <p:ph idx="1"/>
          </p:nvPr>
        </p:nvSpPr>
        <p:spPr/>
        <p:txBody>
          <a:bodyPr>
            <a:normAutofit/>
          </a:bodyPr>
          <a:lstStyle/>
          <a:p>
            <a:r>
              <a:rPr lang="en-US" dirty="0"/>
              <a:t>The companies cited in this </a:t>
            </a:r>
            <a:r>
              <a:rPr lang="en-US" dirty="0" smtClean="0"/>
              <a:t>course </a:t>
            </a:r>
            <a:r>
              <a:rPr lang="en-US" dirty="0"/>
              <a:t>have motivations ranging from the </a:t>
            </a:r>
            <a:r>
              <a:rPr lang="en-US" dirty="0" smtClean="0"/>
              <a:t>highly commercial </a:t>
            </a:r>
            <a:r>
              <a:rPr lang="en-US" dirty="0"/>
              <a:t>(</a:t>
            </a:r>
            <a:r>
              <a:rPr lang="en-US" dirty="0" err="1"/>
              <a:t>Banco</a:t>
            </a:r>
            <a:r>
              <a:rPr lang="en-US" dirty="0"/>
              <a:t> Azteca) to the highly social (ANZ Bank). </a:t>
            </a: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Social Responsibility Positioning</a:t>
            </a:r>
            <a:br>
              <a:rPr lang="en-US" b="1" dirty="0" smtClean="0"/>
            </a:br>
            <a:endParaRPr lang="en-US" dirty="0"/>
          </a:p>
        </p:txBody>
      </p:sp>
      <p:sp>
        <p:nvSpPr>
          <p:cNvPr id="3" name="Content Placeholder 2"/>
          <p:cNvSpPr>
            <a:spLocks noGrp="1"/>
          </p:cNvSpPr>
          <p:nvPr>
            <p:ph idx="1"/>
          </p:nvPr>
        </p:nvSpPr>
        <p:spPr/>
        <p:txBody>
          <a:bodyPr>
            <a:normAutofit/>
          </a:bodyPr>
          <a:lstStyle/>
          <a:p>
            <a:r>
              <a:rPr lang="en-US" dirty="0" smtClean="0"/>
              <a:t>Yet all the </a:t>
            </a:r>
            <a:r>
              <a:rPr lang="en-US" dirty="0"/>
              <a:t>examples we selected approach inclusive finance in a businesslike </a:t>
            </a:r>
            <a:r>
              <a:rPr lang="en-US" dirty="0" smtClean="0"/>
              <a:t>manner, using </a:t>
            </a:r>
            <a:r>
              <a:rPr lang="en-US" dirty="0"/>
              <a:t>sound business principles. All expect to earn profits.</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Social Responsibility Positioning</a:t>
            </a:r>
            <a:br>
              <a:rPr lang="en-US" b="1" dirty="0" smtClean="0"/>
            </a:br>
            <a:endParaRPr lang="en-US" dirty="0"/>
          </a:p>
        </p:txBody>
      </p:sp>
      <p:sp>
        <p:nvSpPr>
          <p:cNvPr id="3" name="Content Placeholder 2"/>
          <p:cNvSpPr>
            <a:spLocks noGrp="1"/>
          </p:cNvSpPr>
          <p:nvPr>
            <p:ph idx="1"/>
          </p:nvPr>
        </p:nvSpPr>
        <p:spPr/>
        <p:txBody>
          <a:bodyPr>
            <a:normAutofit/>
          </a:bodyPr>
          <a:lstStyle/>
          <a:p>
            <a:r>
              <a:rPr lang="en-US" dirty="0"/>
              <a:t>Companies can find many opportunities to address important social </a:t>
            </a:r>
            <a:r>
              <a:rPr lang="en-US" dirty="0" smtClean="0"/>
              <a:t>and economic </a:t>
            </a:r>
            <a:r>
              <a:rPr lang="en-US" dirty="0"/>
              <a:t>challenges if they seek them creatively. An excellent </a:t>
            </a:r>
            <a:r>
              <a:rPr lang="en-US" dirty="0" smtClean="0"/>
              <a:t>example comes </a:t>
            </a:r>
            <a:r>
              <a:rPr lang="en-US" dirty="0"/>
              <a:t>from the education services of Equity Bank in Kenya, which </a:t>
            </a:r>
            <a:r>
              <a:rPr lang="en-US" dirty="0" smtClean="0"/>
              <a:t>contribute to </a:t>
            </a:r>
            <a:r>
              <a:rPr lang="en-US" dirty="0"/>
              <a:t>the education of hundreds of thousands of students, address one of </a:t>
            </a:r>
            <a:r>
              <a:rPr lang="en-US" dirty="0" smtClean="0"/>
              <a:t>Kenya’s highest </a:t>
            </a:r>
            <a:r>
              <a:rPr lang="en-US" dirty="0"/>
              <a:t>social values, and earn Equity Bank both profits and enormous goodwill</a:t>
            </a:r>
            <a:r>
              <a:rPr lang="en-US" dirty="0" smtClean="0"/>
              <a:t>.</a:t>
            </a: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Social Responsibility Positioning</a:t>
            </a:r>
            <a:br>
              <a:rPr lang="en-US" b="1" dirty="0" smtClean="0"/>
            </a:br>
            <a:endParaRPr lang="en-US" dirty="0"/>
          </a:p>
        </p:txBody>
      </p:sp>
      <p:sp>
        <p:nvSpPr>
          <p:cNvPr id="3" name="Content Placeholder 2"/>
          <p:cNvSpPr>
            <a:spLocks noGrp="1"/>
          </p:cNvSpPr>
          <p:nvPr>
            <p:ph idx="1"/>
          </p:nvPr>
        </p:nvSpPr>
        <p:spPr/>
        <p:txBody>
          <a:bodyPr>
            <a:normAutofit/>
          </a:bodyPr>
          <a:lstStyle/>
          <a:p>
            <a:r>
              <a:rPr lang="en-US" dirty="0" smtClean="0"/>
              <a:t>Social goals must also include a strong commitment to consumer protection. When financial institutions do not protect consumers, as in the case of the subprime mortgage debacle in the United States, the damage can spread far beyond a single offending bank. It tarnishes the reputation—and the returns—of the entire sector.</a:t>
            </a: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Social Responsibility Positioning</a:t>
            </a:r>
            <a:br>
              <a:rPr lang="en-US" b="1" dirty="0" smtClean="0"/>
            </a:br>
            <a:endParaRPr lang="en-US" dirty="0"/>
          </a:p>
        </p:txBody>
      </p:sp>
      <p:sp>
        <p:nvSpPr>
          <p:cNvPr id="3" name="Content Placeholder 2"/>
          <p:cNvSpPr>
            <a:spLocks noGrp="1"/>
          </p:cNvSpPr>
          <p:nvPr>
            <p:ph idx="1"/>
          </p:nvPr>
        </p:nvSpPr>
        <p:spPr/>
        <p:txBody>
          <a:bodyPr>
            <a:normAutofit/>
          </a:bodyPr>
          <a:lstStyle/>
          <a:p>
            <a:r>
              <a:rPr lang="en-US" dirty="0"/>
              <a:t>Consumer protection is only a minimum standard, however. There </a:t>
            </a:r>
            <a:r>
              <a:rPr lang="en-US" dirty="0" smtClean="0"/>
              <a:t>is much </a:t>
            </a:r>
            <a:r>
              <a:rPr lang="en-US" dirty="0"/>
              <a:t>to gain when companies pursue inclusive finance in a positive </a:t>
            </a:r>
            <a:r>
              <a:rPr lang="en-US" dirty="0" smtClean="0"/>
              <a:t>way, with </a:t>
            </a:r>
            <a:r>
              <a:rPr lang="en-US" dirty="0"/>
              <a:t>client needs at the top of their minds. </a:t>
            </a: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Social Responsibility Positioning</a:t>
            </a:r>
            <a:br>
              <a:rPr lang="en-US" b="1" dirty="0" smtClean="0"/>
            </a:br>
            <a:endParaRPr lang="en-US" dirty="0"/>
          </a:p>
        </p:txBody>
      </p:sp>
      <p:sp>
        <p:nvSpPr>
          <p:cNvPr id="3" name="Content Placeholder 2"/>
          <p:cNvSpPr>
            <a:spLocks noGrp="1"/>
          </p:cNvSpPr>
          <p:nvPr>
            <p:ph idx="1"/>
          </p:nvPr>
        </p:nvSpPr>
        <p:spPr/>
        <p:txBody>
          <a:bodyPr>
            <a:normAutofit/>
          </a:bodyPr>
          <a:lstStyle/>
          <a:p>
            <a:r>
              <a:rPr lang="en-US" dirty="0" smtClean="0"/>
              <a:t>When they ask, “How can we improve lives through financial services?” this question may help them discover the answer to “How can we build a profitable line of business?”</a:t>
            </a: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COMMERCIAL BANKS AS</a:t>
            </a:r>
            <a:br>
              <a:rPr lang="en-US" b="1" dirty="0"/>
            </a:br>
            <a:r>
              <a:rPr lang="en-US" b="1" dirty="0"/>
              <a:t>MICROLENDERS</a:t>
            </a:r>
            <a:endParaRPr lang="en-US" dirty="0"/>
          </a:p>
        </p:txBody>
      </p:sp>
      <p:sp>
        <p:nvSpPr>
          <p:cNvPr id="3" name="Content Placeholder 2"/>
          <p:cNvSpPr>
            <a:spLocks noGrp="1"/>
          </p:cNvSpPr>
          <p:nvPr>
            <p:ph idx="1"/>
          </p:nvPr>
        </p:nvSpPr>
        <p:spPr/>
        <p:txBody>
          <a:bodyPr>
            <a:normAutofit/>
          </a:bodyPr>
          <a:lstStyle/>
          <a:p>
            <a:r>
              <a:rPr lang="en-US" dirty="0"/>
              <a:t>Banks can participate in inclusive finance in many ways. In this </a:t>
            </a:r>
            <a:r>
              <a:rPr lang="en-US" dirty="0" smtClean="0"/>
              <a:t>lecture we </a:t>
            </a:r>
            <a:r>
              <a:rPr lang="en-US" dirty="0"/>
              <a:t>focus on one mode, often called bank “downscaling</a:t>
            </a:r>
            <a:r>
              <a:rPr lang="en-US" dirty="0" smtClean="0"/>
              <a:t>.” </a:t>
            </a:r>
            <a:r>
              <a:rPr lang="en-US" dirty="0"/>
              <a:t>In downscaling</a:t>
            </a:r>
            <a:r>
              <a:rPr lang="en-US" dirty="0" smtClean="0"/>
              <a:t>, banks </a:t>
            </a:r>
            <a:r>
              <a:rPr lang="en-US" dirty="0"/>
              <a:t>provide working capital credit directly to </a:t>
            </a:r>
            <a:r>
              <a:rPr lang="en-US" dirty="0" err="1"/>
              <a:t>microentrepreneurs</a:t>
            </a:r>
            <a:r>
              <a:rPr lang="en-US" dirty="0"/>
              <a:t> </a:t>
            </a:r>
            <a:r>
              <a:rPr lang="en-US" dirty="0" smtClean="0"/>
              <a:t>using techniques </a:t>
            </a:r>
            <a:r>
              <a:rPr lang="en-US" dirty="0"/>
              <a:t>derived from microfinance institutions.</a:t>
            </a: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COMMERCIAL BANKS AS</a:t>
            </a:r>
            <a:br>
              <a:rPr lang="en-US" b="1" dirty="0"/>
            </a:br>
            <a:r>
              <a:rPr lang="en-US" b="1" dirty="0"/>
              <a:t>MICROLENDERS</a:t>
            </a:r>
            <a:endParaRPr lang="en-US" dirty="0"/>
          </a:p>
        </p:txBody>
      </p:sp>
      <p:sp>
        <p:nvSpPr>
          <p:cNvPr id="3" name="Content Placeholder 2"/>
          <p:cNvSpPr>
            <a:spLocks noGrp="1"/>
          </p:cNvSpPr>
          <p:nvPr>
            <p:ph idx="1"/>
          </p:nvPr>
        </p:nvSpPr>
        <p:spPr/>
        <p:txBody>
          <a:bodyPr>
            <a:normAutofit/>
          </a:bodyPr>
          <a:lstStyle/>
          <a:p>
            <a:r>
              <a:rPr lang="en-US" dirty="0"/>
              <a:t>For a few brave banks that have launched their own </a:t>
            </a:r>
            <a:r>
              <a:rPr lang="en-US" dirty="0" smtClean="0"/>
              <a:t>microenterprise finance </a:t>
            </a:r>
            <a:r>
              <a:rPr lang="en-US" dirty="0"/>
              <a:t>operations, downscaling has already provided rewards in the form </a:t>
            </a:r>
            <a:r>
              <a:rPr lang="en-US" dirty="0" smtClean="0"/>
              <a:t>of growth</a:t>
            </a:r>
            <a:r>
              <a:rPr lang="en-US" dirty="0"/>
              <a:t>, profits, and social value added. ACCION has assisted seven banks </a:t>
            </a:r>
            <a:r>
              <a:rPr lang="en-US" dirty="0" smtClean="0"/>
              <a:t>to start </a:t>
            </a:r>
            <a:r>
              <a:rPr lang="en-US" dirty="0" err="1"/>
              <a:t>microlending</a:t>
            </a:r>
            <a:r>
              <a:rPr lang="en-US" dirty="0"/>
              <a:t>, first in Latin America and more recently in Africa </a:t>
            </a:r>
            <a:r>
              <a:rPr lang="en-US" dirty="0" smtClean="0"/>
              <a:t>and Asia</a:t>
            </a:r>
            <a:r>
              <a:rPr lang="en-US" dirty="0"/>
              <a:t>. </a:t>
            </a:r>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COMMERCIAL BANKS AS</a:t>
            </a:r>
            <a:br>
              <a:rPr lang="en-US" b="1" dirty="0"/>
            </a:br>
            <a:r>
              <a:rPr lang="en-US" b="1" dirty="0"/>
              <a:t>MICROLENDERS</a:t>
            </a:r>
            <a:endParaRPr lang="en-US" dirty="0"/>
          </a:p>
        </p:txBody>
      </p:sp>
      <p:sp>
        <p:nvSpPr>
          <p:cNvPr id="3" name="Content Placeholder 2"/>
          <p:cNvSpPr>
            <a:spLocks noGrp="1"/>
          </p:cNvSpPr>
          <p:nvPr>
            <p:ph idx="1"/>
          </p:nvPr>
        </p:nvSpPr>
        <p:spPr/>
        <p:txBody>
          <a:bodyPr>
            <a:normAutofit/>
          </a:bodyPr>
          <a:lstStyle/>
          <a:p>
            <a:r>
              <a:rPr lang="en-US" dirty="0" smtClean="0"/>
              <a:t>All of the operations more than two years old are consistently profitable, and together they reach more than 450,000 active borrowers. There are numerous other examples carried out by a variety of actors, notably several newly rising banks in Eastern Europe and Central Asia. </a:t>
            </a:r>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COMMERCIAL BANKS AS</a:t>
            </a:r>
            <a:br>
              <a:rPr lang="en-US" b="1" dirty="0"/>
            </a:br>
            <a:r>
              <a:rPr lang="en-US" b="1" dirty="0"/>
              <a:t>MICROLENDERS</a:t>
            </a:r>
            <a:endParaRPr lang="en-US" dirty="0"/>
          </a:p>
        </p:txBody>
      </p:sp>
      <p:sp>
        <p:nvSpPr>
          <p:cNvPr id="3" name="Content Placeholder 2"/>
          <p:cNvSpPr>
            <a:spLocks noGrp="1"/>
          </p:cNvSpPr>
          <p:nvPr>
            <p:ph idx="1"/>
          </p:nvPr>
        </p:nvSpPr>
        <p:spPr/>
        <p:txBody>
          <a:bodyPr>
            <a:normAutofit/>
          </a:bodyPr>
          <a:lstStyle/>
          <a:p>
            <a:r>
              <a:rPr lang="en-US" dirty="0" smtClean="0"/>
              <a:t>And the original microfinance bank, Bank Rakyat Indonesia (BRI), although a public-sector bank, implemented what was in many ways the first successful downscaling effort in the mid–1980s, which is still going strong. BRI’s microfinance division, with 3.5 million borrowers and 21.2 million savers, has been consistently the most profitable part of BRI.</a:t>
            </a:r>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COMMERCIAL BANKS AS</a:t>
            </a:r>
            <a:br>
              <a:rPr lang="en-US" b="1" dirty="0"/>
            </a:br>
            <a:r>
              <a:rPr lang="en-US" b="1" dirty="0"/>
              <a:t>MICROLENDERS</a:t>
            </a:r>
            <a:endParaRPr lang="en-US" dirty="0"/>
          </a:p>
        </p:txBody>
      </p:sp>
      <p:sp>
        <p:nvSpPr>
          <p:cNvPr id="3" name="Content Placeholder 2"/>
          <p:cNvSpPr>
            <a:spLocks noGrp="1"/>
          </p:cNvSpPr>
          <p:nvPr>
            <p:ph idx="1"/>
          </p:nvPr>
        </p:nvSpPr>
        <p:spPr/>
        <p:txBody>
          <a:bodyPr>
            <a:normAutofit/>
          </a:bodyPr>
          <a:lstStyle/>
          <a:p>
            <a:r>
              <a:rPr lang="en-US" dirty="0"/>
              <a:t>External factors have often helped convince banks to downscale. </a:t>
            </a:r>
            <a:r>
              <a:rPr lang="en-US" dirty="0" smtClean="0"/>
              <a:t>Regulatory changes </a:t>
            </a:r>
            <a:r>
              <a:rPr lang="en-US" dirty="0"/>
              <a:t>such as financial-sector liberalization and removal of </a:t>
            </a:r>
            <a:r>
              <a:rPr lang="en-US" dirty="0" smtClean="0"/>
              <a:t>interest-rate caps </a:t>
            </a:r>
            <a:r>
              <a:rPr lang="en-US" dirty="0"/>
              <a:t>created conditions that allowed banks to operate profitably in the </a:t>
            </a:r>
            <a:r>
              <a:rPr lang="en-US" dirty="0" smtClean="0"/>
              <a:t>lower segment</a:t>
            </a:r>
            <a:r>
              <a:rPr lang="en-US" dirty="0"/>
              <a:t>. </a:t>
            </a:r>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COMMERCIAL BANKS AS</a:t>
            </a:r>
            <a:br>
              <a:rPr lang="en-US" b="1" dirty="0"/>
            </a:br>
            <a:r>
              <a:rPr lang="en-US" b="1" dirty="0"/>
              <a:t>MICROLENDERS</a:t>
            </a:r>
            <a:endParaRPr lang="en-US" dirty="0"/>
          </a:p>
        </p:txBody>
      </p:sp>
      <p:sp>
        <p:nvSpPr>
          <p:cNvPr id="3" name="Content Placeholder 2"/>
          <p:cNvSpPr>
            <a:spLocks noGrp="1"/>
          </p:cNvSpPr>
          <p:nvPr>
            <p:ph idx="1"/>
          </p:nvPr>
        </p:nvSpPr>
        <p:spPr/>
        <p:txBody>
          <a:bodyPr>
            <a:normAutofit/>
          </a:bodyPr>
          <a:lstStyle/>
          <a:p>
            <a:r>
              <a:rPr lang="en-US" dirty="0" smtClean="0"/>
              <a:t>They also created intense competition in the mainstream corporate sector, which pushed some banks toward underserved markets. In addition, banks seek to improve their images by providing services to the poor. </a:t>
            </a:r>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COMMERCIAL BANKS AS</a:t>
            </a:r>
            <a:br>
              <a:rPr lang="en-US" b="1" dirty="0"/>
            </a:br>
            <a:r>
              <a:rPr lang="en-US" b="1" dirty="0"/>
              <a:t>MICROLENDERS</a:t>
            </a:r>
            <a:endParaRPr lang="en-US" dirty="0"/>
          </a:p>
        </p:txBody>
      </p:sp>
      <p:sp>
        <p:nvSpPr>
          <p:cNvPr id="3" name="Content Placeholder 2"/>
          <p:cNvSpPr>
            <a:spLocks noGrp="1"/>
          </p:cNvSpPr>
          <p:nvPr>
            <p:ph idx="1"/>
          </p:nvPr>
        </p:nvSpPr>
        <p:spPr/>
        <p:txBody>
          <a:bodyPr>
            <a:normAutofit/>
          </a:bodyPr>
          <a:lstStyle/>
          <a:p>
            <a:r>
              <a:rPr lang="en-US" dirty="0" smtClean="0"/>
              <a:t>Motives </a:t>
            </a:r>
            <a:r>
              <a:rPr lang="en-US" dirty="0"/>
              <a:t>such as these have created interest in downscaling, but many banks needed </a:t>
            </a:r>
            <a:r>
              <a:rPr lang="en-US" dirty="0" smtClean="0"/>
              <a:t>an additional </a:t>
            </a:r>
            <a:r>
              <a:rPr lang="en-US" dirty="0"/>
              <a:t>risk-reducing nudge. These banks have taken advantage of </a:t>
            </a:r>
            <a:r>
              <a:rPr lang="en-US" dirty="0" smtClean="0"/>
              <a:t>research and </a:t>
            </a:r>
            <a:r>
              <a:rPr lang="en-US" dirty="0"/>
              <a:t>start-up subsidies from donors and multilateral </a:t>
            </a:r>
            <a:r>
              <a:rPr lang="en-US" dirty="0" smtClean="0"/>
              <a:t>institutions</a:t>
            </a:r>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COMMERCIAL BANKS AS</a:t>
            </a:r>
            <a:br>
              <a:rPr lang="en-US" b="1" dirty="0"/>
            </a:br>
            <a:r>
              <a:rPr lang="en-US" b="1" dirty="0"/>
              <a:t>MICROLENDERS</a:t>
            </a:r>
            <a:endParaRPr lang="en-US" dirty="0"/>
          </a:p>
        </p:txBody>
      </p:sp>
      <p:sp>
        <p:nvSpPr>
          <p:cNvPr id="3" name="Content Placeholder 2"/>
          <p:cNvSpPr>
            <a:spLocks noGrp="1"/>
          </p:cNvSpPr>
          <p:nvPr>
            <p:ph idx="1"/>
          </p:nvPr>
        </p:nvSpPr>
        <p:spPr/>
        <p:txBody>
          <a:bodyPr>
            <a:normAutofit/>
          </a:bodyPr>
          <a:lstStyle/>
          <a:p>
            <a:r>
              <a:rPr lang="en-US" dirty="0" smtClean="0"/>
              <a:t>like the International Finance Corporation and United States Agency for International Development. Such up-front subsidies support initial trial-and-error experimentation and shorten the time to break even.</a:t>
            </a:r>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COMMERCIAL BANKS AS</a:t>
            </a:r>
            <a:br>
              <a:rPr lang="en-US" b="1" dirty="0"/>
            </a:br>
            <a:r>
              <a:rPr lang="en-US" b="1" dirty="0"/>
              <a:t>MICROLENDERS</a:t>
            </a:r>
            <a:endParaRPr lang="en-US" dirty="0"/>
          </a:p>
        </p:txBody>
      </p:sp>
      <p:sp>
        <p:nvSpPr>
          <p:cNvPr id="3" name="Content Placeholder 2"/>
          <p:cNvSpPr>
            <a:spLocks noGrp="1"/>
          </p:cNvSpPr>
          <p:nvPr>
            <p:ph idx="1"/>
          </p:nvPr>
        </p:nvSpPr>
        <p:spPr/>
        <p:txBody>
          <a:bodyPr>
            <a:normAutofit/>
          </a:bodyPr>
          <a:lstStyle/>
          <a:p>
            <a:r>
              <a:rPr lang="en-US" dirty="0"/>
              <a:t>If commercial banks decide to operate </a:t>
            </a:r>
            <a:r>
              <a:rPr lang="en-US" dirty="0" err="1"/>
              <a:t>microlending</a:t>
            </a:r>
            <a:r>
              <a:rPr lang="en-US" dirty="0"/>
              <a:t> operations, </a:t>
            </a:r>
            <a:r>
              <a:rPr lang="en-US" dirty="0" smtClean="0"/>
              <a:t>they have </a:t>
            </a:r>
            <a:r>
              <a:rPr lang="en-US" dirty="0"/>
              <a:t>several major competitive advantages to draw upon in comparison </a:t>
            </a:r>
            <a:r>
              <a:rPr lang="en-US" dirty="0" smtClean="0"/>
              <a:t>to specialized </a:t>
            </a:r>
            <a:r>
              <a:rPr lang="en-US" dirty="0"/>
              <a:t>microfinance providers:</a:t>
            </a:r>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Physical and human infrastructure.</a:t>
            </a:r>
            <a:endParaRPr lang="en-US" dirty="0"/>
          </a:p>
        </p:txBody>
      </p:sp>
      <p:sp>
        <p:nvSpPr>
          <p:cNvPr id="3" name="Content Placeholder 2"/>
          <p:cNvSpPr>
            <a:spLocks noGrp="1"/>
          </p:cNvSpPr>
          <p:nvPr>
            <p:ph idx="1"/>
          </p:nvPr>
        </p:nvSpPr>
        <p:spPr/>
        <p:txBody>
          <a:bodyPr>
            <a:normAutofit/>
          </a:bodyPr>
          <a:lstStyle/>
          <a:p>
            <a:r>
              <a:rPr lang="en-US" dirty="0" smtClean="0"/>
              <a:t>An </a:t>
            </a:r>
            <a:r>
              <a:rPr lang="en-US" dirty="0"/>
              <a:t>existing network of </a:t>
            </a:r>
            <a:r>
              <a:rPr lang="en-US" dirty="0" smtClean="0"/>
              <a:t>branches and </a:t>
            </a:r>
            <a:r>
              <a:rPr lang="en-US" dirty="0"/>
              <a:t>service technologies, if located near microfinance clients, can </a:t>
            </a:r>
            <a:r>
              <a:rPr lang="en-US" dirty="0" smtClean="0"/>
              <a:t>cut the </a:t>
            </a:r>
            <a:r>
              <a:rPr lang="en-US" dirty="0"/>
              <a:t>cost of microfinance outlets. </a:t>
            </a:r>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Physical and human infrastructure.</a:t>
            </a:r>
            <a:endParaRPr lang="en-US" dirty="0"/>
          </a:p>
        </p:txBody>
      </p:sp>
      <p:sp>
        <p:nvSpPr>
          <p:cNvPr id="3" name="Content Placeholder 2"/>
          <p:cNvSpPr>
            <a:spLocks noGrp="1"/>
          </p:cNvSpPr>
          <p:nvPr>
            <p:ph idx="1"/>
          </p:nvPr>
        </p:nvSpPr>
        <p:spPr/>
        <p:txBody>
          <a:bodyPr>
            <a:normAutofit/>
          </a:bodyPr>
          <a:lstStyle/>
          <a:p>
            <a:r>
              <a:rPr lang="en-US" dirty="0" smtClean="0"/>
              <a:t>And commercial banks bring staff with skills in human resources, customer service, information technology, marketing, and law that can support microfinance operations.</a:t>
            </a:r>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Market presence and brand recognition.</a:t>
            </a:r>
            <a:endParaRPr lang="en-US" dirty="0"/>
          </a:p>
        </p:txBody>
      </p:sp>
      <p:sp>
        <p:nvSpPr>
          <p:cNvPr id="3" name="Content Placeholder 2"/>
          <p:cNvSpPr>
            <a:spLocks noGrp="1"/>
          </p:cNvSpPr>
          <p:nvPr>
            <p:ph idx="1"/>
          </p:nvPr>
        </p:nvSpPr>
        <p:spPr/>
        <p:txBody>
          <a:bodyPr>
            <a:normAutofit/>
          </a:bodyPr>
          <a:lstStyle/>
          <a:p>
            <a:r>
              <a:rPr lang="en-US" dirty="0" smtClean="0"/>
              <a:t>Banks </a:t>
            </a:r>
            <a:r>
              <a:rPr lang="en-US" dirty="0"/>
              <a:t>in the market for </a:t>
            </a:r>
            <a:r>
              <a:rPr lang="en-US" dirty="0" smtClean="0"/>
              <a:t>a long </a:t>
            </a:r>
            <a:r>
              <a:rPr lang="en-US" dirty="0"/>
              <a:t>time are well-known and have a recognized brand even </a:t>
            </a:r>
            <a:r>
              <a:rPr lang="en-US" dirty="0" smtClean="0"/>
              <a:t>among lower-income </a:t>
            </a:r>
            <a:r>
              <a:rPr lang="en-US" dirty="0"/>
              <a:t>people. Some large banks already have connections </a:t>
            </a:r>
            <a:r>
              <a:rPr lang="en-US" dirty="0" smtClean="0"/>
              <a:t>to the </a:t>
            </a:r>
            <a:r>
              <a:rPr lang="en-US" dirty="0"/>
              <a:t>BOP population through savings accounts or payment services.</a:t>
            </a:r>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Access to plentiful and low-cost funds.</a:t>
            </a:r>
            <a:endParaRPr lang="en-US" dirty="0"/>
          </a:p>
        </p:txBody>
      </p:sp>
      <p:sp>
        <p:nvSpPr>
          <p:cNvPr id="3" name="Content Placeholder 2"/>
          <p:cNvSpPr>
            <a:spLocks noGrp="1"/>
          </p:cNvSpPr>
          <p:nvPr>
            <p:ph idx="1"/>
          </p:nvPr>
        </p:nvSpPr>
        <p:spPr/>
        <p:txBody>
          <a:bodyPr>
            <a:normAutofit/>
          </a:bodyPr>
          <a:lstStyle/>
          <a:p>
            <a:r>
              <a:rPr lang="en-US" dirty="0" smtClean="0"/>
              <a:t>Banks </a:t>
            </a:r>
            <a:r>
              <a:rPr lang="en-US" dirty="0"/>
              <a:t>can directly </a:t>
            </a:r>
            <a:r>
              <a:rPr lang="en-US" dirty="0" smtClean="0"/>
              <a:t>access local </a:t>
            </a:r>
            <a:r>
              <a:rPr lang="en-US" dirty="0"/>
              <a:t>and international financial markets, and established banks </a:t>
            </a:r>
            <a:r>
              <a:rPr lang="en-US" dirty="0" smtClean="0"/>
              <a:t>have a </a:t>
            </a:r>
            <a:r>
              <a:rPr lang="en-US" dirty="0"/>
              <a:t>broad deposit base. They can raise large amounts of funds that </a:t>
            </a:r>
            <a:r>
              <a:rPr lang="en-US" dirty="0" smtClean="0"/>
              <a:t>can be </a:t>
            </a:r>
            <a:r>
              <a:rPr lang="en-US" dirty="0"/>
              <a:t>loaned quickly and at relatively low cost.</a:t>
            </a:r>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Low cost structure.</a:t>
            </a:r>
            <a:endParaRPr lang="en-US" dirty="0"/>
          </a:p>
        </p:txBody>
      </p:sp>
      <p:sp>
        <p:nvSpPr>
          <p:cNvPr id="3" name="Content Placeholder 2"/>
          <p:cNvSpPr>
            <a:spLocks noGrp="1"/>
          </p:cNvSpPr>
          <p:nvPr>
            <p:ph idx="1"/>
          </p:nvPr>
        </p:nvSpPr>
        <p:spPr/>
        <p:txBody>
          <a:bodyPr>
            <a:normAutofit/>
          </a:bodyPr>
          <a:lstStyle/>
          <a:p>
            <a:r>
              <a:rPr lang="en-US" dirty="0" smtClean="0"/>
              <a:t>Banks </a:t>
            </a:r>
            <a:r>
              <a:rPr lang="en-US" dirty="0"/>
              <a:t>generally have a much lower operating </a:t>
            </a:r>
            <a:r>
              <a:rPr lang="en-US" dirty="0" smtClean="0"/>
              <a:t>cost structure </a:t>
            </a:r>
            <a:r>
              <a:rPr lang="en-US" dirty="0"/>
              <a:t>than specialized microfinance institutions.</a:t>
            </a:r>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Why is it, then, that banks have not moved faster into microenterprise lending?</a:t>
            </a:r>
            <a:endParaRPr lang="en-US" dirty="0"/>
          </a:p>
        </p:txBody>
      </p:sp>
      <p:sp>
        <p:nvSpPr>
          <p:cNvPr id="3" name="Content Placeholder 2"/>
          <p:cNvSpPr>
            <a:spLocks noGrp="1"/>
          </p:cNvSpPr>
          <p:nvPr>
            <p:ph idx="1"/>
          </p:nvPr>
        </p:nvSpPr>
        <p:spPr/>
        <p:txBody>
          <a:bodyPr>
            <a:normAutofit/>
          </a:bodyPr>
          <a:lstStyle/>
          <a:p>
            <a:endParaRPr lang="en-US" dirty="0" smtClean="0"/>
          </a:p>
          <a:p>
            <a:r>
              <a:rPr lang="en-US" dirty="0" smtClean="0"/>
              <a:t>Not </a:t>
            </a:r>
            <a:r>
              <a:rPr lang="en-US" dirty="0"/>
              <a:t>all banks possess all these advantages to the same degree, </a:t>
            </a:r>
            <a:r>
              <a:rPr lang="en-US" dirty="0" smtClean="0"/>
              <a:t>but taken </a:t>
            </a:r>
            <a:r>
              <a:rPr lang="en-US" dirty="0"/>
              <a:t>together, these make banks potentially successful competitors in </a:t>
            </a:r>
            <a:r>
              <a:rPr lang="en-US" dirty="0" smtClean="0"/>
              <a:t>the microfinance </a:t>
            </a:r>
            <a:r>
              <a:rPr lang="en-US" dirty="0"/>
              <a:t>market.</a:t>
            </a:r>
          </a:p>
          <a:p>
            <a:r>
              <a:rPr lang="en-US" dirty="0"/>
              <a:t>Why is it, then, that banks have not moved faster into </a:t>
            </a:r>
            <a:r>
              <a:rPr lang="en-US" dirty="0" smtClean="0"/>
              <a:t>microenterprise lending</a:t>
            </a:r>
            <a:r>
              <a:rPr lang="en-US" dirty="0"/>
              <a:t>?</a:t>
            </a:r>
            <a:endParaRPr 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Market knowledge.</a:t>
            </a:r>
            <a:endParaRPr lang="en-US" dirty="0"/>
          </a:p>
        </p:txBody>
      </p:sp>
      <p:sp>
        <p:nvSpPr>
          <p:cNvPr id="3" name="Content Placeholder 2"/>
          <p:cNvSpPr>
            <a:spLocks noGrp="1"/>
          </p:cNvSpPr>
          <p:nvPr>
            <p:ph idx="1"/>
          </p:nvPr>
        </p:nvSpPr>
        <p:spPr/>
        <p:txBody>
          <a:bodyPr>
            <a:normAutofit/>
          </a:bodyPr>
          <a:lstStyle/>
          <a:p>
            <a:r>
              <a:rPr lang="en-US" dirty="0" smtClean="0"/>
              <a:t>Commercial </a:t>
            </a:r>
            <a:r>
              <a:rPr lang="en-US" dirty="0"/>
              <a:t>banks lack an understanding of </a:t>
            </a:r>
            <a:r>
              <a:rPr lang="en-US" dirty="0" smtClean="0"/>
              <a:t>the microfinance </a:t>
            </a:r>
            <a:r>
              <a:rPr lang="en-US" dirty="0"/>
              <a:t>market and its clientele, and often dismiss this </a:t>
            </a:r>
            <a:r>
              <a:rPr lang="en-US" dirty="0" smtClean="0"/>
              <a:t>segment as </a:t>
            </a:r>
            <a:r>
              <a:rPr lang="en-US" dirty="0"/>
              <a:t>both too risky and too expensive. </a:t>
            </a:r>
            <a:endParaRPr lang="en-U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Market knowledge.</a:t>
            </a:r>
            <a:endParaRPr lang="en-US" dirty="0"/>
          </a:p>
        </p:txBody>
      </p:sp>
      <p:sp>
        <p:nvSpPr>
          <p:cNvPr id="3" name="Content Placeholder 2"/>
          <p:cNvSpPr>
            <a:spLocks noGrp="1"/>
          </p:cNvSpPr>
          <p:nvPr>
            <p:ph idx="1"/>
          </p:nvPr>
        </p:nvSpPr>
        <p:spPr/>
        <p:txBody>
          <a:bodyPr>
            <a:normAutofit/>
          </a:bodyPr>
          <a:lstStyle/>
          <a:p>
            <a:r>
              <a:rPr lang="en-US" dirty="0" smtClean="0"/>
              <a:t>Even if a bank recognizes that microfinance can be profitable, the resulting portfolio size may be viewed as too small relative to the management “bandwidth” required to manage a microfinance operation.</a:t>
            </a:r>
            <a:endParaRPr 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Credit methodology.</a:t>
            </a:r>
            <a:endParaRPr lang="en-US" dirty="0"/>
          </a:p>
        </p:txBody>
      </p:sp>
      <p:sp>
        <p:nvSpPr>
          <p:cNvPr id="3" name="Content Placeholder 2"/>
          <p:cNvSpPr>
            <a:spLocks noGrp="1"/>
          </p:cNvSpPr>
          <p:nvPr>
            <p:ph idx="1"/>
          </p:nvPr>
        </p:nvSpPr>
        <p:spPr/>
        <p:txBody>
          <a:bodyPr>
            <a:normAutofit/>
          </a:bodyPr>
          <a:lstStyle/>
          <a:p>
            <a:r>
              <a:rPr lang="en-US" dirty="0" smtClean="0"/>
              <a:t>Banks </a:t>
            </a:r>
            <a:r>
              <a:rPr lang="en-US" dirty="0"/>
              <a:t>often attempt to serve the market </a:t>
            </a:r>
            <a:r>
              <a:rPr lang="en-US" dirty="0" smtClean="0"/>
              <a:t>with inappropriate </a:t>
            </a:r>
            <a:r>
              <a:rPr lang="en-US" dirty="0"/>
              <a:t>credit methodologies; for example, adaptations </a:t>
            </a:r>
            <a:r>
              <a:rPr lang="en-US" dirty="0" smtClean="0"/>
              <a:t>of traditional </a:t>
            </a:r>
            <a:r>
              <a:rPr lang="en-US" dirty="0"/>
              <a:t>commercial or consumer lending approaches. When </a:t>
            </a:r>
            <a:r>
              <a:rPr lang="en-US" dirty="0" smtClean="0"/>
              <a:t>these methodologies </a:t>
            </a:r>
            <a:r>
              <a:rPr lang="en-US" dirty="0"/>
              <a:t>fail, they reinforce the idea that microfinance </a:t>
            </a:r>
            <a:r>
              <a:rPr lang="en-US" dirty="0" smtClean="0"/>
              <a:t>is not </a:t>
            </a:r>
            <a:r>
              <a:rPr lang="en-US" dirty="0"/>
              <a:t>promising.</a:t>
            </a:r>
            <a:endParaRPr lang="en-U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Trend toward automation.</a:t>
            </a:r>
            <a:endParaRPr lang="en-US" dirty="0"/>
          </a:p>
        </p:txBody>
      </p:sp>
      <p:sp>
        <p:nvSpPr>
          <p:cNvPr id="3" name="Content Placeholder 2"/>
          <p:cNvSpPr>
            <a:spLocks noGrp="1"/>
          </p:cNvSpPr>
          <p:nvPr>
            <p:ph idx="1"/>
          </p:nvPr>
        </p:nvSpPr>
        <p:spPr/>
        <p:txBody>
          <a:bodyPr>
            <a:normAutofit/>
          </a:bodyPr>
          <a:lstStyle/>
          <a:p>
            <a:r>
              <a:rPr lang="en-US" dirty="0" smtClean="0"/>
              <a:t>The </a:t>
            </a:r>
            <a:r>
              <a:rPr lang="en-US" dirty="0"/>
              <a:t>banking sector is fast </a:t>
            </a:r>
            <a:r>
              <a:rPr lang="en-US" dirty="0" smtClean="0"/>
              <a:t>adopting technologies </a:t>
            </a:r>
            <a:r>
              <a:rPr lang="en-US" dirty="0"/>
              <a:t>that reduce the number of costly </a:t>
            </a:r>
            <a:r>
              <a:rPr lang="en-US" dirty="0" smtClean="0"/>
              <a:t>face-to-face transactions</a:t>
            </a:r>
            <a:r>
              <a:rPr lang="en-US" dirty="0"/>
              <a:t>. Bankers may see the labor-intensive and personal </a:t>
            </a:r>
            <a:r>
              <a:rPr lang="en-US" dirty="0" smtClean="0"/>
              <a:t>nature of </a:t>
            </a:r>
            <a:r>
              <a:rPr lang="en-US" dirty="0"/>
              <a:t>microenterprise credit as the antithesis of their drive toward </a:t>
            </a:r>
            <a:r>
              <a:rPr lang="en-US" dirty="0" smtClean="0"/>
              <a:t>more automation </a:t>
            </a:r>
            <a:r>
              <a:rPr lang="en-US" dirty="0"/>
              <a:t>and less infrastructure.</a:t>
            </a:r>
            <a:endParaRPr lang="en-US"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Conservative corporate culture.</a:t>
            </a:r>
            <a:endParaRPr lang="en-US" dirty="0"/>
          </a:p>
        </p:txBody>
      </p:sp>
      <p:sp>
        <p:nvSpPr>
          <p:cNvPr id="3" name="Content Placeholder 2"/>
          <p:cNvSpPr>
            <a:spLocks noGrp="1"/>
          </p:cNvSpPr>
          <p:nvPr>
            <p:ph idx="1"/>
          </p:nvPr>
        </p:nvSpPr>
        <p:spPr/>
        <p:txBody>
          <a:bodyPr>
            <a:normAutofit/>
          </a:bodyPr>
          <a:lstStyle/>
          <a:p>
            <a:r>
              <a:rPr lang="en-US" dirty="0" smtClean="0"/>
              <a:t>The </a:t>
            </a:r>
            <a:r>
              <a:rPr lang="en-US" dirty="0"/>
              <a:t>long tradition of banking </a:t>
            </a:r>
            <a:r>
              <a:rPr lang="en-US" dirty="0" smtClean="0"/>
              <a:t>is closely </a:t>
            </a:r>
            <a:r>
              <a:rPr lang="en-US" dirty="0"/>
              <a:t>tied to specific ways of doing business. With a </a:t>
            </a:r>
            <a:r>
              <a:rPr lang="en-US" dirty="0" smtClean="0"/>
              <a:t>conservative outlook</a:t>
            </a:r>
            <a:r>
              <a:rPr lang="en-US" dirty="0"/>
              <a:t>, banks may tend to burden microfinance with </a:t>
            </a:r>
            <a:r>
              <a:rPr lang="en-US" dirty="0" smtClean="0"/>
              <a:t>traditional policies </a:t>
            </a:r>
            <a:r>
              <a:rPr lang="en-US" dirty="0"/>
              <a:t>and procedures that prevent its success.</a:t>
            </a:r>
            <a:endParaRPr lang="en-US"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Human resources.</a:t>
            </a:r>
            <a:endParaRPr lang="en-US" dirty="0"/>
          </a:p>
        </p:txBody>
      </p:sp>
      <p:sp>
        <p:nvSpPr>
          <p:cNvPr id="3" name="Content Placeholder 2"/>
          <p:cNvSpPr>
            <a:spLocks noGrp="1"/>
          </p:cNvSpPr>
          <p:nvPr>
            <p:ph idx="1"/>
          </p:nvPr>
        </p:nvSpPr>
        <p:spPr/>
        <p:txBody>
          <a:bodyPr>
            <a:normAutofit/>
          </a:bodyPr>
          <a:lstStyle/>
          <a:p>
            <a:r>
              <a:rPr lang="en-US" dirty="0" smtClean="0"/>
              <a:t>Microenterprise </a:t>
            </a:r>
            <a:r>
              <a:rPr lang="en-US" dirty="0"/>
              <a:t>credit requires a staff </a:t>
            </a:r>
            <a:r>
              <a:rPr lang="en-US" dirty="0" smtClean="0"/>
              <a:t>comfortable in </a:t>
            </a:r>
            <a:r>
              <a:rPr lang="en-US" dirty="0"/>
              <a:t>the neighborhoods where clients live and work, and that must </a:t>
            </a:r>
            <a:r>
              <a:rPr lang="en-US" dirty="0" smtClean="0"/>
              <a:t>be highly </a:t>
            </a:r>
            <a:r>
              <a:rPr lang="en-US" dirty="0"/>
              <a:t>productive. </a:t>
            </a:r>
            <a:endParaRPr lang="en-US"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Human resources.</a:t>
            </a:r>
            <a:endParaRPr lang="en-US" dirty="0"/>
          </a:p>
        </p:txBody>
      </p:sp>
      <p:sp>
        <p:nvSpPr>
          <p:cNvPr id="3" name="Content Placeholder 2"/>
          <p:cNvSpPr>
            <a:spLocks noGrp="1"/>
          </p:cNvSpPr>
          <p:nvPr>
            <p:ph idx="1"/>
          </p:nvPr>
        </p:nvSpPr>
        <p:spPr/>
        <p:txBody>
          <a:bodyPr>
            <a:normAutofit/>
          </a:bodyPr>
          <a:lstStyle/>
          <a:p>
            <a:r>
              <a:rPr lang="en-US" dirty="0" smtClean="0"/>
              <a:t>Monetary incentive systems are often used to spark such productivity. These requirements are often incompatible with the human resources profile and policies of commercial banks.</a:t>
            </a:r>
            <a:endParaRPr lang="en-US"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Summary</a:t>
            </a:r>
            <a:endParaRPr lang="en-US" dirty="0"/>
          </a:p>
        </p:txBody>
      </p:sp>
      <p:sp>
        <p:nvSpPr>
          <p:cNvPr id="3" name="Content Placeholder 2"/>
          <p:cNvSpPr>
            <a:spLocks noGrp="1"/>
          </p:cNvSpPr>
          <p:nvPr>
            <p:ph idx="1"/>
          </p:nvPr>
        </p:nvSpPr>
        <p:spPr/>
        <p:txBody>
          <a:bodyPr>
            <a:normAutofit/>
          </a:bodyPr>
          <a:lstStyle/>
          <a:p>
            <a:r>
              <a:rPr lang="en-US" dirty="0"/>
              <a:t>As can be seen, the advantages commercial banks can capitalize </a:t>
            </a:r>
            <a:r>
              <a:rPr lang="en-US" dirty="0" smtClean="0"/>
              <a:t>on arise </a:t>
            </a:r>
            <a:r>
              <a:rPr lang="en-US" dirty="0"/>
              <a:t>from their market position, while most of the obstacles involve </a:t>
            </a:r>
            <a:r>
              <a:rPr lang="en-US" dirty="0" smtClean="0"/>
              <a:t>the need </a:t>
            </a:r>
            <a:r>
              <a:rPr lang="en-US" dirty="0"/>
              <a:t>to change internal ways of thinking and operating. </a:t>
            </a:r>
            <a:endParaRPr lang="en-US"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Summary</a:t>
            </a:r>
            <a:endParaRPr lang="en-US" dirty="0"/>
          </a:p>
        </p:txBody>
      </p:sp>
      <p:sp>
        <p:nvSpPr>
          <p:cNvPr id="3" name="Content Placeholder 2"/>
          <p:cNvSpPr>
            <a:spLocks noGrp="1"/>
          </p:cNvSpPr>
          <p:nvPr>
            <p:ph idx="1"/>
          </p:nvPr>
        </p:nvSpPr>
        <p:spPr/>
        <p:txBody>
          <a:bodyPr>
            <a:normAutofit/>
          </a:bodyPr>
          <a:lstStyle/>
          <a:p>
            <a:r>
              <a:rPr lang="en-US" dirty="0" smtClean="0"/>
              <a:t>Successful strategies provide a structure that uses the positional advantages of banks while preventing the attitudes and processes of traditional banking </a:t>
            </a:r>
            <a:r>
              <a:rPr lang="en-US" smtClean="0"/>
              <a:t>from hobbling microfinance</a:t>
            </a:r>
            <a:r>
              <a:rPr lang="en-US" dirty="0" smtClean="0"/>
              <a:t>.</a:t>
            </a:r>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TotalTime>
  <Words>1534</Words>
  <Application>Microsoft Office PowerPoint</Application>
  <PresentationFormat>On-screen Show (4:3)</PresentationFormat>
  <Paragraphs>85</Paragraphs>
  <Slides>41</Slides>
  <Notes>0</Notes>
  <HiddenSlides>0</HiddenSlides>
  <MMClips>0</MMClips>
  <ScaleCrop>false</ScaleCrop>
  <HeadingPairs>
    <vt:vector size="4" baseType="variant">
      <vt:variant>
        <vt:lpstr>Theme</vt:lpstr>
      </vt:variant>
      <vt:variant>
        <vt:i4>1</vt:i4>
      </vt:variant>
      <vt:variant>
        <vt:lpstr>Slide Titles</vt:lpstr>
      </vt:variant>
      <vt:variant>
        <vt:i4>41</vt:i4>
      </vt:variant>
    </vt:vector>
  </HeadingPairs>
  <TitlesOfParts>
    <vt:vector size="42" baseType="lpstr">
      <vt:lpstr>Office Theme</vt:lpstr>
      <vt:lpstr>Summary of the Last Lecture</vt:lpstr>
      <vt:lpstr>MODELS AND CORPORATE CHOICES</vt:lpstr>
      <vt:lpstr>Social Responsibility Positioning </vt:lpstr>
      <vt:lpstr>Social Responsibility Positioning </vt:lpstr>
      <vt:lpstr>Social Responsibility Positioning </vt:lpstr>
      <vt:lpstr>Social Responsibility Positioning </vt:lpstr>
      <vt:lpstr>Social Responsibility Positioning </vt:lpstr>
      <vt:lpstr>Social Responsibility Positioning </vt:lpstr>
      <vt:lpstr>Social Responsibility Positioning </vt:lpstr>
      <vt:lpstr>Social Responsibility Positioning </vt:lpstr>
      <vt:lpstr>Social Responsibility Positioning </vt:lpstr>
      <vt:lpstr>Social Responsibility Positioning </vt:lpstr>
      <vt:lpstr>Social Responsibility Positioning </vt:lpstr>
      <vt:lpstr>Social Responsibility Positioning </vt:lpstr>
      <vt:lpstr>Social Responsibility Positioning </vt:lpstr>
      <vt:lpstr>Social Responsibility Positioning </vt:lpstr>
      <vt:lpstr>Social Responsibility Positioning </vt:lpstr>
      <vt:lpstr>COMMERCIAL BANKS AS MICROLENDERS</vt:lpstr>
      <vt:lpstr>COMMERCIAL BANKS AS MICROLENDERS</vt:lpstr>
      <vt:lpstr>COMMERCIAL BANKS AS MICROLENDERS</vt:lpstr>
      <vt:lpstr>COMMERCIAL BANKS AS MICROLENDERS</vt:lpstr>
      <vt:lpstr>COMMERCIAL BANKS AS MICROLENDERS</vt:lpstr>
      <vt:lpstr>COMMERCIAL BANKS AS MICROLENDERS</vt:lpstr>
      <vt:lpstr>COMMERCIAL BANKS AS MICROLENDERS</vt:lpstr>
      <vt:lpstr>COMMERCIAL BANKS AS MICROLENDERS</vt:lpstr>
      <vt:lpstr>COMMERCIAL BANKS AS MICROLENDERS</vt:lpstr>
      <vt:lpstr>Physical and human infrastructure.</vt:lpstr>
      <vt:lpstr>Physical and human infrastructure.</vt:lpstr>
      <vt:lpstr>Market presence and brand recognition.</vt:lpstr>
      <vt:lpstr>Access to plentiful and low-cost funds.</vt:lpstr>
      <vt:lpstr>Low cost structure.</vt:lpstr>
      <vt:lpstr>Why is it, then, that banks have not moved faster into microenterprise lending?</vt:lpstr>
      <vt:lpstr>Market knowledge.</vt:lpstr>
      <vt:lpstr>Market knowledge.</vt:lpstr>
      <vt:lpstr>Credit methodology.</vt:lpstr>
      <vt:lpstr>Trend toward automation.</vt:lpstr>
      <vt:lpstr>Conservative corporate culture.</vt:lpstr>
      <vt:lpstr>Human resources.</vt:lpstr>
      <vt:lpstr>Human resources.</vt:lpstr>
      <vt:lpstr>Summary</vt:lpstr>
      <vt:lpstr>Summary</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Summary of the Last Lecture</dc:title>
  <dc:creator>Ammar</dc:creator>
  <cp:lastModifiedBy>Ammar</cp:lastModifiedBy>
  <cp:revision>18</cp:revision>
  <dcterms:created xsi:type="dcterms:W3CDTF">2014-07-16T12:15:25Z</dcterms:created>
  <dcterms:modified xsi:type="dcterms:W3CDTF">2014-07-16T12:41:37Z</dcterms:modified>
</cp:coreProperties>
</file>