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9" r:id="rId44"/>
    <p:sldId id="300" r:id="rId45"/>
    <p:sldId id="301" r:id="rId46"/>
    <p:sldId id="302" r:id="rId47"/>
    <p:sldId id="298"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96FEFB-7664-4D9A-B9C3-FE29C61395AA}"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06DFD-E77C-43AC-ABC2-C44603FA944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96FEFB-7664-4D9A-B9C3-FE29C61395AA}"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06DFD-E77C-43AC-ABC2-C44603FA944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96FEFB-7664-4D9A-B9C3-FE29C61395AA}"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06DFD-E77C-43AC-ABC2-C44603FA944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96FEFB-7664-4D9A-B9C3-FE29C61395AA}"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106DFD-E77C-43AC-ABC2-C44603FA944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96FEFB-7664-4D9A-B9C3-FE29C61395AA}" type="datetimeFigureOut">
              <a:rPr lang="en-US" smtClean="0"/>
              <a:pPr/>
              <a:t>7/15/2014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106DFD-E77C-43AC-ABC2-C44603FA944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96FEFB-7664-4D9A-B9C3-FE29C61395AA}" type="datetimeFigureOut">
              <a:rPr lang="en-US" smtClean="0"/>
              <a:pPr/>
              <a:t>7/15/2014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106DFD-E77C-43AC-ABC2-C44603FA944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96FEFB-7664-4D9A-B9C3-FE29C61395AA}" type="datetimeFigureOut">
              <a:rPr lang="en-US" smtClean="0"/>
              <a:pPr/>
              <a:t>7/15/2014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106DFD-E77C-43AC-ABC2-C44603FA944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96FEFB-7664-4D9A-B9C3-FE29C61395AA}"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106DFD-E77C-43AC-ABC2-C44603FA944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96FEFB-7664-4D9A-B9C3-FE29C61395AA}"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106DFD-E77C-43AC-ABC2-C44603FA944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96FEFB-7664-4D9A-B9C3-FE29C61395AA}"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06DFD-E77C-43AC-ABC2-C44603FA944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96FEFB-7664-4D9A-B9C3-FE29C61395AA}"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106DFD-E77C-43AC-ABC2-C44603FA944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96FEFB-7664-4D9A-B9C3-FE29C61395AA}" type="datetimeFigureOut">
              <a:rPr lang="en-US" smtClean="0"/>
              <a:pPr/>
              <a:t>7/15/2014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106DFD-E77C-43AC-ABC2-C44603FA944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pPr>
              <a:buNone/>
            </a:pPr>
            <a:r>
              <a:rPr lang="en-US" b="1" dirty="0" smtClean="0"/>
              <a:t>	New Technology</a:t>
            </a:r>
          </a:p>
          <a:p>
            <a:pPr>
              <a:buNone/>
            </a:pPr>
            <a:endParaRPr lang="en-US" b="1" dirty="0" smtClean="0"/>
          </a:p>
          <a:p>
            <a:pPr>
              <a:buNone/>
            </a:pPr>
            <a:r>
              <a:rPr lang="en-US" b="1" dirty="0" smtClean="0"/>
              <a:t>	Corporate Choices</a:t>
            </a:r>
            <a:br>
              <a:rPr lang="en-US" b="1" dirty="0" smtClean="0"/>
            </a:br>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MODELS AND</a:t>
            </a:r>
            <a:br>
              <a:rPr lang="en-US" b="1" dirty="0" smtClean="0"/>
            </a:br>
            <a:r>
              <a:rPr lang="en-US" b="1" dirty="0" smtClean="0"/>
              <a:t>CORPORATE CHOICES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Financiers</a:t>
            </a:r>
            <a:endParaRPr lang="en-US" dirty="0"/>
          </a:p>
        </p:txBody>
      </p:sp>
      <p:sp>
        <p:nvSpPr>
          <p:cNvPr id="3" name="Content Placeholder 2"/>
          <p:cNvSpPr>
            <a:spLocks noGrp="1"/>
          </p:cNvSpPr>
          <p:nvPr>
            <p:ph idx="1"/>
          </p:nvPr>
        </p:nvSpPr>
        <p:spPr/>
        <p:txBody>
          <a:bodyPr>
            <a:normAutofit/>
          </a:bodyPr>
          <a:lstStyle/>
          <a:p>
            <a:r>
              <a:rPr lang="en-US" dirty="0"/>
              <a:t>The financing of microfinance is especially appealing for international </a:t>
            </a:r>
            <a:r>
              <a:rPr lang="en-US" dirty="0" smtClean="0"/>
              <a:t>and investment </a:t>
            </a:r>
            <a:r>
              <a:rPr lang="en-US" dirty="0"/>
              <a:t>banks, because they can use their status and deal-structuring </a:t>
            </a:r>
            <a:r>
              <a:rPr lang="en-US" dirty="0" smtClean="0"/>
              <a:t>creativity to </a:t>
            </a:r>
            <a:r>
              <a:rPr lang="en-US" dirty="0"/>
              <a:t>bring microfinance institutions to new kinds of investors.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Financiers</a:t>
            </a:r>
            <a:endParaRPr lang="en-US" dirty="0"/>
          </a:p>
        </p:txBody>
      </p:sp>
      <p:sp>
        <p:nvSpPr>
          <p:cNvPr id="3" name="Content Placeholder 2"/>
          <p:cNvSpPr>
            <a:spLocks noGrp="1"/>
          </p:cNvSpPr>
          <p:nvPr>
            <p:ph idx="1"/>
          </p:nvPr>
        </p:nvSpPr>
        <p:spPr/>
        <p:txBody>
          <a:bodyPr>
            <a:normAutofit/>
          </a:bodyPr>
          <a:lstStyle/>
          <a:p>
            <a:r>
              <a:rPr lang="en-US" dirty="0" smtClean="0"/>
              <a:t>Standard Chartered Bank, for example, has used its presence throughout Africa and Asia to develop a portfolio of $170 million across 13 countries financing 41 MFIs. In many cases Standard Chartered places funds from international investors who need its assistance to convert dollar or euro loans into local currency.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Financiers</a:t>
            </a:r>
            <a:endParaRPr lang="en-US" dirty="0"/>
          </a:p>
        </p:txBody>
      </p:sp>
      <p:sp>
        <p:nvSpPr>
          <p:cNvPr id="3" name="Content Placeholder 2"/>
          <p:cNvSpPr>
            <a:spLocks noGrp="1"/>
          </p:cNvSpPr>
          <p:nvPr>
            <p:ph idx="1"/>
          </p:nvPr>
        </p:nvSpPr>
        <p:spPr/>
        <p:txBody>
          <a:bodyPr>
            <a:normAutofit/>
          </a:bodyPr>
          <a:lstStyle/>
          <a:p>
            <a:r>
              <a:rPr lang="en-US" dirty="0"/>
              <a:t>International investors have also been pouring money into </a:t>
            </a:r>
            <a:r>
              <a:rPr lang="en-US" dirty="0" smtClean="0"/>
              <a:t>microfinance; total </a:t>
            </a:r>
            <a:r>
              <a:rPr lang="en-US" dirty="0"/>
              <a:t>international investment increased from $1 billion in 2004 to $5.4 </a:t>
            </a:r>
            <a:r>
              <a:rPr lang="en-US" dirty="0" smtClean="0"/>
              <a:t>billion </a:t>
            </a:r>
            <a:r>
              <a:rPr lang="en-US" dirty="0"/>
              <a:t>in 2008</a:t>
            </a:r>
            <a:r>
              <a:rPr lang="en-US" dirty="0" smtClean="0"/>
              <a:t>. </a:t>
            </a:r>
            <a:r>
              <a:rPr lang="en-US" dirty="0"/>
              <a:t>At first, only socially responsible investors were interested in </a:t>
            </a:r>
            <a:r>
              <a:rPr lang="en-US" dirty="0" smtClean="0"/>
              <a:t>inclusive finance</a:t>
            </a:r>
            <a:r>
              <a:rPr lang="en-US" dirty="0"/>
              <a:t>, and deals were far too small for institutional investors.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Financiers</a:t>
            </a:r>
            <a:endParaRPr lang="en-US" dirty="0"/>
          </a:p>
        </p:txBody>
      </p:sp>
      <p:sp>
        <p:nvSpPr>
          <p:cNvPr id="3" name="Content Placeholder 2"/>
          <p:cNvSpPr>
            <a:spLocks noGrp="1"/>
          </p:cNvSpPr>
          <p:nvPr>
            <p:ph idx="1"/>
          </p:nvPr>
        </p:nvSpPr>
        <p:spPr/>
        <p:txBody>
          <a:bodyPr>
            <a:normAutofit/>
          </a:bodyPr>
          <a:lstStyle/>
          <a:p>
            <a:r>
              <a:rPr lang="en-US" dirty="0" smtClean="0"/>
              <a:t>As more mainstream investors enter, however, they rely heavily on well-known investment banks for quality assurance. This means that investment banks and venture funds have a unique market-making role to play in bridging between worlds.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Financiers</a:t>
            </a:r>
            <a:endParaRPr lang="en-US" dirty="0"/>
          </a:p>
        </p:txBody>
      </p:sp>
      <p:sp>
        <p:nvSpPr>
          <p:cNvPr id="3" name="Content Placeholder 2"/>
          <p:cNvSpPr>
            <a:spLocks noGrp="1"/>
          </p:cNvSpPr>
          <p:nvPr>
            <p:ph idx="1"/>
          </p:nvPr>
        </p:nvSpPr>
        <p:spPr/>
        <p:txBody>
          <a:bodyPr>
            <a:normAutofit/>
          </a:bodyPr>
          <a:lstStyle/>
          <a:p>
            <a:r>
              <a:rPr lang="en-US" dirty="0"/>
              <a:t>The strong reputation and international connections of Credit </a:t>
            </a:r>
            <a:r>
              <a:rPr lang="en-US" dirty="0" smtClean="0"/>
              <a:t>Suisse were </a:t>
            </a:r>
            <a:r>
              <a:rPr lang="en-US" dirty="0"/>
              <a:t>surely an important factor in the stunning success of the </a:t>
            </a:r>
            <a:r>
              <a:rPr lang="en-US" dirty="0" err="1" smtClean="0"/>
              <a:t>Compartamos</a:t>
            </a:r>
            <a:r>
              <a:rPr lang="en-US" dirty="0" smtClean="0"/>
              <a:t> </a:t>
            </a:r>
            <a:r>
              <a:rPr lang="en-US" dirty="0" err="1" smtClean="0"/>
              <a:t>Banco</a:t>
            </a:r>
            <a:r>
              <a:rPr lang="en-US" dirty="0" smtClean="0"/>
              <a:t> </a:t>
            </a:r>
            <a:r>
              <a:rPr lang="en-US" dirty="0"/>
              <a:t>IPO in 2007.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Financiers</a:t>
            </a:r>
            <a:endParaRPr lang="en-US" dirty="0"/>
          </a:p>
        </p:txBody>
      </p:sp>
      <p:sp>
        <p:nvSpPr>
          <p:cNvPr id="3" name="Content Placeholder 2"/>
          <p:cNvSpPr>
            <a:spLocks noGrp="1"/>
          </p:cNvSpPr>
          <p:nvPr>
            <p:ph idx="1"/>
          </p:nvPr>
        </p:nvSpPr>
        <p:spPr/>
        <p:txBody>
          <a:bodyPr>
            <a:normAutofit/>
          </a:bodyPr>
          <a:lstStyle/>
          <a:p>
            <a:r>
              <a:rPr lang="en-US" dirty="0" smtClean="0"/>
              <a:t>Shares of </a:t>
            </a:r>
            <a:r>
              <a:rPr lang="en-US" dirty="0" err="1" smtClean="0"/>
              <a:t>Compartamos</a:t>
            </a:r>
            <a:r>
              <a:rPr lang="en-US" dirty="0" smtClean="0"/>
              <a:t> </a:t>
            </a:r>
            <a:r>
              <a:rPr lang="en-US" dirty="0" err="1" smtClean="0"/>
              <a:t>Banco</a:t>
            </a:r>
            <a:r>
              <a:rPr lang="en-US" dirty="0" smtClean="0"/>
              <a:t>, a Mexican MFI previously little known to investors outside Latin America, was sold by Credit Suisse to American and European investors (among others) at the unprecedented share price for a microfinance institution of 13 times book value.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Financiers</a:t>
            </a:r>
            <a:endParaRPr lang="en-US" dirty="0"/>
          </a:p>
        </p:txBody>
      </p:sp>
      <p:sp>
        <p:nvSpPr>
          <p:cNvPr id="3" name="Content Placeholder 2"/>
          <p:cNvSpPr>
            <a:spLocks noGrp="1"/>
          </p:cNvSpPr>
          <p:nvPr>
            <p:ph idx="1"/>
          </p:nvPr>
        </p:nvSpPr>
        <p:spPr/>
        <p:txBody>
          <a:bodyPr>
            <a:normAutofit/>
          </a:bodyPr>
          <a:lstStyle/>
          <a:p>
            <a:r>
              <a:rPr lang="en-US" dirty="0" smtClean="0"/>
              <a:t>Other high-profile deals included the Sequoia Capital India investment in SKS Microfinance and the Deutsche Bank’s Microcredit Development Fund.</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Financiers</a:t>
            </a:r>
            <a:endParaRPr lang="en-US" dirty="0"/>
          </a:p>
        </p:txBody>
      </p:sp>
      <p:sp>
        <p:nvSpPr>
          <p:cNvPr id="3" name="Content Placeholder 2"/>
          <p:cNvSpPr>
            <a:spLocks noGrp="1"/>
          </p:cNvSpPr>
          <p:nvPr>
            <p:ph idx="1"/>
          </p:nvPr>
        </p:nvSpPr>
        <p:spPr/>
        <p:txBody>
          <a:bodyPr>
            <a:normAutofit/>
          </a:bodyPr>
          <a:lstStyle/>
          <a:p>
            <a:r>
              <a:rPr lang="en-US" dirty="0"/>
              <a:t>A decision to finance rather than deliver does not preclude later </a:t>
            </a:r>
            <a:r>
              <a:rPr lang="en-US" dirty="0" smtClean="0"/>
              <a:t>direct involvement</a:t>
            </a:r>
            <a:r>
              <a:rPr lang="en-US" dirty="0"/>
              <a:t>. It may even pave the way. </a:t>
            </a:r>
            <a:r>
              <a:rPr lang="en-US" dirty="0" err="1"/>
              <a:t>Annibale</a:t>
            </a:r>
            <a:r>
              <a:rPr lang="en-US" dirty="0"/>
              <a:t> makes this point with </a:t>
            </a:r>
            <a:r>
              <a:rPr lang="en-US" dirty="0" smtClean="0"/>
              <a:t>respect to </a:t>
            </a:r>
            <a:r>
              <a:rPr lang="en-US" dirty="0"/>
              <a:t>Citibank.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Financiers</a:t>
            </a:r>
            <a:endParaRPr lang="en-US" dirty="0"/>
          </a:p>
        </p:txBody>
      </p:sp>
      <p:sp>
        <p:nvSpPr>
          <p:cNvPr id="3" name="Content Placeholder 2"/>
          <p:cNvSpPr>
            <a:spLocks noGrp="1"/>
          </p:cNvSpPr>
          <p:nvPr>
            <p:ph idx="1"/>
          </p:nvPr>
        </p:nvSpPr>
        <p:spPr/>
        <p:txBody>
          <a:bodyPr>
            <a:normAutofit/>
          </a:bodyPr>
          <a:lstStyle/>
          <a:p>
            <a:r>
              <a:rPr lang="en-US" dirty="0" smtClean="0"/>
              <a:t>His unit’s early steps involved investment banking—bond issues for </a:t>
            </a:r>
            <a:r>
              <a:rPr lang="en-US" dirty="0" err="1" smtClean="0"/>
              <a:t>Compartamos</a:t>
            </a:r>
            <a:r>
              <a:rPr lang="en-US" dirty="0" smtClean="0"/>
              <a:t> </a:t>
            </a:r>
            <a:r>
              <a:rPr lang="en-US" dirty="0" err="1" smtClean="0"/>
              <a:t>Banco</a:t>
            </a:r>
            <a:r>
              <a:rPr lang="en-US" dirty="0" smtClean="0"/>
              <a:t> in Mexico and </a:t>
            </a:r>
            <a:r>
              <a:rPr lang="en-US" dirty="0" err="1" smtClean="0"/>
              <a:t>Mibanco</a:t>
            </a:r>
            <a:r>
              <a:rPr lang="en-US" dirty="0" smtClean="0"/>
              <a:t> in Peru, and securitization for BRAC in Bangladesh.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Financiers</a:t>
            </a:r>
            <a:endParaRPr lang="en-US" dirty="0"/>
          </a:p>
        </p:txBody>
      </p:sp>
      <p:sp>
        <p:nvSpPr>
          <p:cNvPr id="3" name="Content Placeholder 2"/>
          <p:cNvSpPr>
            <a:spLocks noGrp="1"/>
          </p:cNvSpPr>
          <p:nvPr>
            <p:ph idx="1"/>
          </p:nvPr>
        </p:nvSpPr>
        <p:spPr/>
        <p:txBody>
          <a:bodyPr>
            <a:normAutofit/>
          </a:bodyPr>
          <a:lstStyle/>
          <a:p>
            <a:r>
              <a:rPr lang="en-US" dirty="0" smtClean="0"/>
              <a:t>After several years of participation at the investment banking level, Citibank has begun to experiment with direct retail provision, for example, in remittances and payments.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Deliverers</a:t>
            </a:r>
            <a:endParaRPr lang="en-US" b="1" dirty="0"/>
          </a:p>
        </p:txBody>
      </p:sp>
      <p:sp>
        <p:nvSpPr>
          <p:cNvPr id="3" name="Content Placeholder 2"/>
          <p:cNvSpPr>
            <a:spLocks noGrp="1"/>
          </p:cNvSpPr>
          <p:nvPr>
            <p:ph idx="1"/>
          </p:nvPr>
        </p:nvSpPr>
        <p:spPr/>
        <p:txBody>
          <a:bodyPr>
            <a:normAutofit/>
          </a:bodyPr>
          <a:lstStyle/>
          <a:p>
            <a:r>
              <a:rPr lang="en-US" dirty="0" smtClean="0"/>
              <a:t>If </a:t>
            </a:r>
            <a:r>
              <a:rPr lang="en-US" dirty="0"/>
              <a:t>you really want to contribute to solving the problem of access to </a:t>
            </a:r>
            <a:r>
              <a:rPr lang="en-US" dirty="0" smtClean="0"/>
              <a:t>quality financial </a:t>
            </a:r>
            <a:r>
              <a:rPr lang="en-US" dirty="0"/>
              <a:t>services, there is no substitute for direct engagement.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Deliverers</a:t>
            </a:r>
            <a:endParaRPr lang="en-US" b="1" dirty="0"/>
          </a:p>
        </p:txBody>
      </p:sp>
      <p:sp>
        <p:nvSpPr>
          <p:cNvPr id="3" name="Content Placeholder 2"/>
          <p:cNvSpPr>
            <a:spLocks noGrp="1"/>
          </p:cNvSpPr>
          <p:nvPr>
            <p:ph idx="1"/>
          </p:nvPr>
        </p:nvSpPr>
        <p:spPr/>
        <p:txBody>
          <a:bodyPr>
            <a:normAutofit/>
          </a:bodyPr>
          <a:lstStyle/>
          <a:p>
            <a:r>
              <a:rPr lang="en-US" dirty="0"/>
              <a:t>Potential champions contemplating direct delivery must combine </a:t>
            </a:r>
            <a:r>
              <a:rPr lang="en-US" dirty="0" smtClean="0"/>
              <a:t>cost structure</a:t>
            </a:r>
            <a:r>
              <a:rPr lang="en-US" dirty="0"/>
              <a:t>, branding, market knowledge, and corporate culture to create a </a:t>
            </a:r>
            <a:r>
              <a:rPr lang="en-US" dirty="0" smtClean="0"/>
              <a:t>business success</a:t>
            </a:r>
            <a:r>
              <a:rPr lang="en-US" dirty="0"/>
              <a:t>. Organizations well-positioned to do direct delivery have </a:t>
            </a:r>
            <a:r>
              <a:rPr lang="en-US" dirty="0" smtClean="0"/>
              <a:t>access to </a:t>
            </a:r>
            <a:r>
              <a:rPr lang="en-US" dirty="0"/>
              <a:t>or ways to develop: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Deliverers</a:t>
            </a:r>
            <a:endParaRPr lang="en-US" b="1" dirty="0"/>
          </a:p>
        </p:txBody>
      </p:sp>
      <p:sp>
        <p:nvSpPr>
          <p:cNvPr id="3" name="Content Placeholder 2"/>
          <p:cNvSpPr>
            <a:spLocks noGrp="1"/>
          </p:cNvSpPr>
          <p:nvPr>
            <p:ph idx="1"/>
          </p:nvPr>
        </p:nvSpPr>
        <p:spPr/>
        <p:txBody>
          <a:bodyPr>
            <a:normAutofit lnSpcReduction="10000"/>
          </a:bodyPr>
          <a:lstStyle/>
          <a:p>
            <a:pPr>
              <a:buNone/>
            </a:pPr>
            <a:r>
              <a:rPr lang="en-US" dirty="0"/>
              <a:t>• An extensive net of delivery outlets in low-income neighborhoods</a:t>
            </a:r>
          </a:p>
          <a:p>
            <a:pPr>
              <a:buNone/>
            </a:pPr>
            <a:r>
              <a:rPr lang="en-US" dirty="0"/>
              <a:t>• A popular sector orientation where they see themselves, and </a:t>
            </a:r>
            <a:r>
              <a:rPr lang="en-US" dirty="0" smtClean="0"/>
              <a:t>customers see </a:t>
            </a:r>
            <a:r>
              <a:rPr lang="en-US" dirty="0"/>
              <a:t>them, as friendly to the BOP market, or at least to “</a:t>
            </a:r>
            <a:r>
              <a:rPr lang="en-US" dirty="0" err="1" smtClean="0"/>
              <a:t>adjacent”market</a:t>
            </a:r>
            <a:r>
              <a:rPr lang="en-US" dirty="0" smtClean="0"/>
              <a:t> </a:t>
            </a:r>
            <a:r>
              <a:rPr lang="en-US" dirty="0"/>
              <a:t>segments like small business or middle income consumers</a:t>
            </a:r>
          </a:p>
          <a:p>
            <a:pPr>
              <a:buNone/>
            </a:pPr>
            <a:r>
              <a:rPr lang="en-US" dirty="0"/>
              <a:t>• Ability to process and manage millions of tiny transactions at low cost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Deliverers</a:t>
            </a:r>
            <a:endParaRPr lang="en-US" b="1" dirty="0"/>
          </a:p>
        </p:txBody>
      </p:sp>
      <p:sp>
        <p:nvSpPr>
          <p:cNvPr id="3" name="Content Placeholder 2"/>
          <p:cNvSpPr>
            <a:spLocks noGrp="1"/>
          </p:cNvSpPr>
          <p:nvPr>
            <p:ph idx="1"/>
          </p:nvPr>
        </p:nvSpPr>
        <p:spPr/>
        <p:txBody>
          <a:bodyPr>
            <a:normAutofit/>
          </a:bodyPr>
          <a:lstStyle/>
          <a:p>
            <a:r>
              <a:rPr lang="en-US" dirty="0"/>
              <a:t>If parts of this description sound more like a mass-market retailer than </a:t>
            </a:r>
            <a:r>
              <a:rPr lang="en-US" dirty="0" smtClean="0"/>
              <a:t>a commercial </a:t>
            </a:r>
            <a:r>
              <a:rPr lang="en-US" dirty="0"/>
              <a:t>bank, it should come as no surprise that some of the most </a:t>
            </a:r>
            <a:r>
              <a:rPr lang="en-US" dirty="0" smtClean="0"/>
              <a:t>successful entrants </a:t>
            </a:r>
            <a:r>
              <a:rPr lang="en-US" dirty="0"/>
              <a:t>into inclusive finance, like </a:t>
            </a:r>
            <a:r>
              <a:rPr lang="en-US" dirty="0" err="1"/>
              <a:t>Banco</a:t>
            </a:r>
            <a:r>
              <a:rPr lang="en-US" dirty="0"/>
              <a:t> Azteca in Mexico, </a:t>
            </a:r>
            <a:r>
              <a:rPr lang="en-US" dirty="0" smtClean="0"/>
              <a:t>come from </a:t>
            </a:r>
            <a:r>
              <a:rPr lang="en-US" dirty="0"/>
              <a:t>retail sectors already known to customers.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Deliverers</a:t>
            </a:r>
            <a:endParaRPr lang="en-US" b="1" dirty="0"/>
          </a:p>
        </p:txBody>
      </p:sp>
      <p:sp>
        <p:nvSpPr>
          <p:cNvPr id="3" name="Content Placeholder 2"/>
          <p:cNvSpPr>
            <a:spLocks noGrp="1"/>
          </p:cNvSpPr>
          <p:nvPr>
            <p:ph idx="1"/>
          </p:nvPr>
        </p:nvSpPr>
        <p:spPr/>
        <p:txBody>
          <a:bodyPr>
            <a:normAutofit/>
          </a:bodyPr>
          <a:lstStyle/>
          <a:p>
            <a:r>
              <a:rPr lang="en-US" dirty="0"/>
              <a:t>Latin American banks and retailers are more likely than those in </a:t>
            </a:r>
            <a:r>
              <a:rPr lang="en-US" dirty="0" smtClean="0"/>
              <a:t>other regions </a:t>
            </a:r>
            <a:r>
              <a:rPr lang="en-US" dirty="0"/>
              <a:t>to go into direct service provision, as in the case of </a:t>
            </a:r>
            <a:r>
              <a:rPr lang="en-US" dirty="0" err="1"/>
              <a:t>Banco</a:t>
            </a:r>
            <a:r>
              <a:rPr lang="en-US" dirty="0"/>
              <a:t> </a:t>
            </a:r>
            <a:r>
              <a:rPr lang="en-US" dirty="0" smtClean="0"/>
              <a:t>Azteca, </a:t>
            </a:r>
            <a:r>
              <a:rPr lang="en-US" dirty="0" err="1" smtClean="0"/>
              <a:t>Banco</a:t>
            </a:r>
            <a:r>
              <a:rPr lang="en-US" dirty="0" smtClean="0"/>
              <a:t> </a:t>
            </a:r>
            <a:r>
              <a:rPr lang="en-US" dirty="0" err="1"/>
              <a:t>Bradesco</a:t>
            </a:r>
            <a:r>
              <a:rPr lang="en-US" dirty="0"/>
              <a:t> in Brazil, and </a:t>
            </a:r>
            <a:r>
              <a:rPr lang="en-US" dirty="0" err="1"/>
              <a:t>Banco</a:t>
            </a:r>
            <a:r>
              <a:rPr lang="en-US" dirty="0"/>
              <a:t> Pichincha in Ecuador.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Deliverers</a:t>
            </a:r>
            <a:endParaRPr lang="en-US" b="1" dirty="0"/>
          </a:p>
        </p:txBody>
      </p:sp>
      <p:sp>
        <p:nvSpPr>
          <p:cNvPr id="3" name="Content Placeholder 2"/>
          <p:cNvSpPr>
            <a:spLocks noGrp="1"/>
          </p:cNvSpPr>
          <p:nvPr>
            <p:ph idx="1"/>
          </p:nvPr>
        </p:nvSpPr>
        <p:spPr/>
        <p:txBody>
          <a:bodyPr>
            <a:normAutofit/>
          </a:bodyPr>
          <a:lstStyle/>
          <a:p>
            <a:r>
              <a:rPr lang="en-US" dirty="0" smtClean="0"/>
              <a:t>Their motivations include stiff competition in mainstream markets (such as invasion of their markets by large international banks), demonstrated profitability of microfinance institutions, and the presence in some cases of underutilized branch infrastructure.</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Deliverers</a:t>
            </a:r>
            <a:endParaRPr lang="en-US" b="1" dirty="0"/>
          </a:p>
        </p:txBody>
      </p:sp>
      <p:sp>
        <p:nvSpPr>
          <p:cNvPr id="3" name="Content Placeholder 2"/>
          <p:cNvSpPr>
            <a:spLocks noGrp="1"/>
          </p:cNvSpPr>
          <p:nvPr>
            <p:ph idx="1"/>
          </p:nvPr>
        </p:nvSpPr>
        <p:spPr/>
        <p:txBody>
          <a:bodyPr>
            <a:normAutofit/>
          </a:bodyPr>
          <a:lstStyle/>
          <a:p>
            <a:r>
              <a:rPr lang="en-US" dirty="0" smtClean="0"/>
              <a:t>The outcomes of direct delivery strategies have varied widely from </a:t>
            </a:r>
            <a:r>
              <a:rPr lang="en-US" dirty="0" smtClean="0"/>
              <a:t>attempts that </a:t>
            </a:r>
            <a:r>
              <a:rPr lang="en-US" dirty="0" smtClean="0"/>
              <a:t>never reach many people and are abandoned after a short time, to </a:t>
            </a:r>
            <a:r>
              <a:rPr lang="en-US" dirty="0" smtClean="0"/>
              <a:t>major successes </a:t>
            </a:r>
            <a:r>
              <a:rPr lang="en-US" dirty="0" smtClean="0"/>
              <a:t>reaching millions of people—which points to a second set of </a:t>
            </a:r>
            <a:r>
              <a:rPr lang="en-US" dirty="0" smtClean="0"/>
              <a:t>important corporate </a:t>
            </a:r>
            <a:r>
              <a:rPr lang="en-US" dirty="0" smtClean="0"/>
              <a:t>choices.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In-House vs. Partnerships</a:t>
            </a:r>
          </a:p>
        </p:txBody>
      </p:sp>
      <p:sp>
        <p:nvSpPr>
          <p:cNvPr id="3" name="Content Placeholder 2"/>
          <p:cNvSpPr>
            <a:spLocks noGrp="1"/>
          </p:cNvSpPr>
          <p:nvPr>
            <p:ph idx="1"/>
          </p:nvPr>
        </p:nvSpPr>
        <p:spPr/>
        <p:txBody>
          <a:bodyPr>
            <a:normAutofit/>
          </a:bodyPr>
          <a:lstStyle/>
          <a:p>
            <a:r>
              <a:rPr lang="en-US" dirty="0" smtClean="0"/>
              <a:t>For </a:t>
            </a:r>
            <a:r>
              <a:rPr lang="en-US" dirty="0" smtClean="0"/>
              <a:t>those bold enough to go into direct delivery, the next major </a:t>
            </a:r>
            <a:r>
              <a:rPr lang="en-US" dirty="0" smtClean="0"/>
              <a:t>choice becomes </a:t>
            </a:r>
            <a:r>
              <a:rPr lang="en-US" dirty="0" smtClean="0"/>
              <a:t>whether to go it alone or in partnership with other organizations</a:t>
            </a:r>
            <a:r>
              <a:rPr lang="en-US" dirty="0" smtClean="0"/>
              <a:t>.</a:t>
            </a: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In-House vs. Partnerships</a:t>
            </a:r>
          </a:p>
        </p:txBody>
      </p:sp>
      <p:sp>
        <p:nvSpPr>
          <p:cNvPr id="3" name="Content Placeholder 2"/>
          <p:cNvSpPr>
            <a:spLocks noGrp="1"/>
          </p:cNvSpPr>
          <p:nvPr>
            <p:ph idx="1"/>
          </p:nvPr>
        </p:nvSpPr>
        <p:spPr/>
        <p:txBody>
          <a:bodyPr>
            <a:normAutofit/>
          </a:bodyPr>
          <a:lstStyle/>
          <a:p>
            <a:r>
              <a:rPr lang="en-US" dirty="0" smtClean="0"/>
              <a:t>Few companies have all the attributes needed for successful entry, so they must decide whether to build the new competencies themselves, acquire them, or partner with others.</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In-House</a:t>
            </a:r>
          </a:p>
        </p:txBody>
      </p:sp>
      <p:sp>
        <p:nvSpPr>
          <p:cNvPr id="3" name="Content Placeholder 2"/>
          <p:cNvSpPr>
            <a:spLocks noGrp="1"/>
          </p:cNvSpPr>
          <p:nvPr>
            <p:ph idx="1"/>
          </p:nvPr>
        </p:nvSpPr>
        <p:spPr/>
        <p:txBody>
          <a:bodyPr>
            <a:normAutofit/>
          </a:bodyPr>
          <a:lstStyle/>
          <a:p>
            <a:r>
              <a:rPr lang="en-US" dirty="0" smtClean="0"/>
              <a:t>Some </a:t>
            </a:r>
            <a:r>
              <a:rPr lang="en-US" dirty="0" smtClean="0"/>
              <a:t>organizations decide to build their own capacity, thus capturing </a:t>
            </a:r>
            <a:r>
              <a:rPr lang="en-US" dirty="0" smtClean="0"/>
              <a:t>the whole </a:t>
            </a:r>
            <a:r>
              <a:rPr lang="en-US" dirty="0" smtClean="0"/>
              <a:t>revenue stream from the operation and avoiding the difficulties </a:t>
            </a:r>
            <a:r>
              <a:rPr lang="en-US" dirty="0" smtClean="0"/>
              <a:t>inherent in </a:t>
            </a:r>
            <a:r>
              <a:rPr lang="en-US" dirty="0" smtClean="0"/>
              <a:t>partnering arrangements. Companies that follow this route </a:t>
            </a:r>
            <a:r>
              <a:rPr lang="en-US" dirty="0" smtClean="0"/>
              <a:t>generally already </a:t>
            </a:r>
            <a:r>
              <a:rPr lang="en-US" dirty="0" smtClean="0"/>
              <a:t>have most of the key attributes we mentioned above</a:t>
            </a:r>
            <a:r>
              <a:rPr lang="en-US" dirty="0" smtClean="0"/>
              <a:t>.</a:t>
            </a:r>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In-House</a:t>
            </a:r>
          </a:p>
        </p:txBody>
      </p:sp>
      <p:sp>
        <p:nvSpPr>
          <p:cNvPr id="3" name="Content Placeholder 2"/>
          <p:cNvSpPr>
            <a:spLocks noGrp="1"/>
          </p:cNvSpPr>
          <p:nvPr>
            <p:ph idx="1"/>
          </p:nvPr>
        </p:nvSpPr>
        <p:spPr/>
        <p:txBody>
          <a:bodyPr>
            <a:normAutofit/>
          </a:bodyPr>
          <a:lstStyle/>
          <a:p>
            <a:r>
              <a:rPr lang="en-US" dirty="0" smtClean="0"/>
              <a:t>Even for the best suited organizations, entry into inclusive finance cannot be treated simply as new product development. It often requires the creation of new structures.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In-House</a:t>
            </a:r>
          </a:p>
        </p:txBody>
      </p:sp>
      <p:sp>
        <p:nvSpPr>
          <p:cNvPr id="3" name="Content Placeholder 2"/>
          <p:cNvSpPr>
            <a:spLocks noGrp="1"/>
          </p:cNvSpPr>
          <p:nvPr>
            <p:ph idx="1"/>
          </p:nvPr>
        </p:nvSpPr>
        <p:spPr/>
        <p:txBody>
          <a:bodyPr>
            <a:normAutofit/>
          </a:bodyPr>
          <a:lstStyle/>
          <a:p>
            <a:r>
              <a:rPr lang="en-US" dirty="0" err="1" smtClean="0"/>
              <a:t>Grupo</a:t>
            </a:r>
            <a:r>
              <a:rPr lang="en-US" dirty="0" smtClean="0"/>
              <a:t> Elektra, which had an extensive retail structure, client connections, IT capability, and a history of financing consumer purchases, still needed to create </a:t>
            </a:r>
            <a:r>
              <a:rPr lang="en-US" dirty="0" err="1" smtClean="0"/>
              <a:t>Banco</a:t>
            </a:r>
            <a:r>
              <a:rPr lang="en-US" dirty="0" smtClean="0"/>
              <a:t> Azteca in order to take full advantage of the inclusive finance opportunity.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In-House</a:t>
            </a:r>
          </a:p>
        </p:txBody>
      </p:sp>
      <p:sp>
        <p:nvSpPr>
          <p:cNvPr id="3" name="Content Placeholder 2"/>
          <p:cNvSpPr>
            <a:spLocks noGrp="1"/>
          </p:cNvSpPr>
          <p:nvPr>
            <p:ph idx="1"/>
          </p:nvPr>
        </p:nvSpPr>
        <p:spPr/>
        <p:txBody>
          <a:bodyPr>
            <a:normAutofit/>
          </a:bodyPr>
          <a:lstStyle/>
          <a:p>
            <a:r>
              <a:rPr lang="en-US" dirty="0" smtClean="0"/>
              <a:t>It created the bank in part for regulatory reasons, but also to ensure focus in the new operation. </a:t>
            </a:r>
            <a:r>
              <a:rPr lang="en-US" dirty="0" err="1" smtClean="0"/>
              <a:t>Banco</a:t>
            </a:r>
            <a:r>
              <a:rPr lang="en-US" dirty="0" smtClean="0"/>
              <a:t> </a:t>
            </a:r>
            <a:r>
              <a:rPr lang="en-US" dirty="0" smtClean="0"/>
              <a:t>Pichincha of Ecuador created a new brand, </a:t>
            </a:r>
            <a:r>
              <a:rPr lang="en-US" dirty="0" err="1" smtClean="0"/>
              <a:t>Credifé</a:t>
            </a:r>
            <a:r>
              <a:rPr lang="en-US" dirty="0" smtClean="0"/>
              <a:t>, to market itself </a:t>
            </a:r>
            <a:r>
              <a:rPr lang="en-US" dirty="0" smtClean="0"/>
              <a:t>directly to </a:t>
            </a:r>
            <a:r>
              <a:rPr lang="en-US" dirty="0" smtClean="0"/>
              <a:t>BOP clients without affecting its main brand.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In-House</a:t>
            </a:r>
          </a:p>
        </p:txBody>
      </p:sp>
      <p:sp>
        <p:nvSpPr>
          <p:cNvPr id="3" name="Content Placeholder 2"/>
          <p:cNvSpPr>
            <a:spLocks noGrp="1"/>
          </p:cNvSpPr>
          <p:nvPr>
            <p:ph idx="1"/>
          </p:nvPr>
        </p:nvSpPr>
        <p:spPr/>
        <p:txBody>
          <a:bodyPr>
            <a:normAutofit/>
          </a:bodyPr>
          <a:lstStyle/>
          <a:p>
            <a:r>
              <a:rPr lang="en-US" dirty="0" err="1" smtClean="0"/>
              <a:t>Sogebank</a:t>
            </a:r>
            <a:r>
              <a:rPr lang="en-US" dirty="0" smtClean="0"/>
              <a:t> in Haiti </a:t>
            </a:r>
            <a:r>
              <a:rPr lang="en-US" dirty="0" smtClean="0"/>
              <a:t>created distinct </a:t>
            </a:r>
            <a:r>
              <a:rPr lang="en-US" dirty="0" smtClean="0"/>
              <a:t>branch infrastructure to accommodate the flood of new </a:t>
            </a:r>
            <a:r>
              <a:rPr lang="en-US" dirty="0" smtClean="0"/>
              <a:t>clients </a:t>
            </a:r>
            <a:r>
              <a:rPr lang="en-US" dirty="0" err="1" smtClean="0"/>
              <a:t>microlending</a:t>
            </a:r>
            <a:r>
              <a:rPr lang="en-US" dirty="0" smtClean="0"/>
              <a:t> </a:t>
            </a:r>
            <a:r>
              <a:rPr lang="en-US" dirty="0" smtClean="0"/>
              <a:t>generated.</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In-House</a:t>
            </a:r>
          </a:p>
        </p:txBody>
      </p:sp>
      <p:sp>
        <p:nvSpPr>
          <p:cNvPr id="3" name="Content Placeholder 2"/>
          <p:cNvSpPr>
            <a:spLocks noGrp="1"/>
          </p:cNvSpPr>
          <p:nvPr>
            <p:ph idx="1"/>
          </p:nvPr>
        </p:nvSpPr>
        <p:spPr/>
        <p:txBody>
          <a:bodyPr>
            <a:normAutofit/>
          </a:bodyPr>
          <a:lstStyle/>
          <a:p>
            <a:r>
              <a:rPr lang="en-US" dirty="0" smtClean="0"/>
              <a:t>Many companies find that the greatest obstacles to increasing involvement </a:t>
            </a:r>
            <a:r>
              <a:rPr lang="en-US" dirty="0" smtClean="0"/>
              <a:t>in inclusive </a:t>
            </a:r>
            <a:r>
              <a:rPr lang="en-US" dirty="0" smtClean="0"/>
              <a:t>finance are internal. Their traditional core business units simply </a:t>
            </a:r>
            <a:r>
              <a:rPr lang="en-US" dirty="0" smtClean="0"/>
              <a:t>have not </a:t>
            </a:r>
            <a:r>
              <a:rPr lang="en-US" dirty="0" smtClean="0"/>
              <a:t>considered low-income people worthy clients.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In-House</a:t>
            </a:r>
          </a:p>
        </p:txBody>
      </p:sp>
      <p:sp>
        <p:nvSpPr>
          <p:cNvPr id="3" name="Content Placeholder 2"/>
          <p:cNvSpPr>
            <a:spLocks noGrp="1"/>
          </p:cNvSpPr>
          <p:nvPr>
            <p:ph idx="1"/>
          </p:nvPr>
        </p:nvSpPr>
        <p:spPr/>
        <p:txBody>
          <a:bodyPr>
            <a:normAutofit/>
          </a:bodyPr>
          <a:lstStyle/>
          <a:p>
            <a:r>
              <a:rPr lang="en-US" dirty="0" smtClean="0"/>
              <a:t>One solution to this problem is the service company model. </a:t>
            </a:r>
            <a:r>
              <a:rPr lang="en-US" dirty="0" err="1" smtClean="0"/>
              <a:t>Banco</a:t>
            </a:r>
            <a:r>
              <a:rPr lang="en-US" dirty="0" smtClean="0"/>
              <a:t> Pichincha, the largest Ecuadorian bank; </a:t>
            </a:r>
            <a:r>
              <a:rPr lang="en-US" dirty="0" err="1" smtClean="0"/>
              <a:t>Sogebank</a:t>
            </a:r>
            <a:r>
              <a:rPr lang="en-US" dirty="0" smtClean="0"/>
              <a:t>, the largest Haitian bank; and </a:t>
            </a:r>
            <a:r>
              <a:rPr lang="en-US" dirty="0" err="1" smtClean="0"/>
              <a:t>Banco</a:t>
            </a:r>
            <a:r>
              <a:rPr lang="en-US" dirty="0" smtClean="0"/>
              <a:t> Real, the Brazilian arm of an international bank, all opted to use a service company model developed together with ACCION International in which all loan sales, underwriting, and risk management are performed by a legally distinct subsidiary.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In-House</a:t>
            </a:r>
          </a:p>
        </p:txBody>
      </p:sp>
      <p:sp>
        <p:nvSpPr>
          <p:cNvPr id="3" name="Content Placeholder 2"/>
          <p:cNvSpPr>
            <a:spLocks noGrp="1"/>
          </p:cNvSpPr>
          <p:nvPr>
            <p:ph idx="1"/>
          </p:nvPr>
        </p:nvSpPr>
        <p:spPr/>
        <p:txBody>
          <a:bodyPr>
            <a:normAutofit/>
          </a:bodyPr>
          <a:lstStyle/>
          <a:p>
            <a:r>
              <a:rPr lang="en-US" dirty="0" smtClean="0"/>
              <a:t>The service </a:t>
            </a:r>
            <a:r>
              <a:rPr lang="en-US" dirty="0" smtClean="0"/>
              <a:t>company allows </a:t>
            </a:r>
            <a:r>
              <a:rPr lang="en-US" dirty="0" smtClean="0"/>
              <a:t>banks to create a workforce with its own corporate values and </a:t>
            </a:r>
            <a:r>
              <a:rPr lang="en-US" dirty="0" smtClean="0"/>
              <a:t>incentive systems. Bank </a:t>
            </a:r>
            <a:r>
              <a:rPr lang="en-US" dirty="0" smtClean="0"/>
              <a:t>Rakyat Indonesia, one of the early giants of microfinance, </a:t>
            </a:r>
            <a:r>
              <a:rPr lang="en-US" dirty="0" smtClean="0"/>
              <a:t>also chose </a:t>
            </a:r>
            <a:r>
              <a:rPr lang="en-US" dirty="0" smtClean="0"/>
              <a:t>to work through a separate set of outlets, the unit </a:t>
            </a:r>
            <a:r>
              <a:rPr lang="en-US" i="1" dirty="0" err="1" smtClean="0"/>
              <a:t>desas</a:t>
            </a:r>
            <a:r>
              <a:rPr lang="en-US" i="1" dirty="0" smtClean="0"/>
              <a:t>, though it </a:t>
            </a:r>
            <a:r>
              <a:rPr lang="en-US" i="1" dirty="0" smtClean="0"/>
              <a:t>did </a:t>
            </a:r>
            <a:r>
              <a:rPr lang="en-US" dirty="0" smtClean="0"/>
              <a:t>not </a:t>
            </a:r>
            <a:r>
              <a:rPr lang="en-US" dirty="0" smtClean="0"/>
              <a:t>have to create a new legal body to do so.</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In-House</a:t>
            </a:r>
          </a:p>
        </p:txBody>
      </p:sp>
      <p:sp>
        <p:nvSpPr>
          <p:cNvPr id="3" name="Content Placeholder 2"/>
          <p:cNvSpPr>
            <a:spLocks noGrp="1"/>
          </p:cNvSpPr>
          <p:nvPr>
            <p:ph idx="1"/>
          </p:nvPr>
        </p:nvSpPr>
        <p:spPr/>
        <p:txBody>
          <a:bodyPr>
            <a:normAutofit fontScale="92500" lnSpcReduction="10000"/>
          </a:bodyPr>
          <a:lstStyle/>
          <a:p>
            <a:r>
              <a:rPr lang="en-US" dirty="0" smtClean="0"/>
              <a:t>In contrast to these companies, which provided space for </a:t>
            </a:r>
            <a:r>
              <a:rPr lang="en-US" dirty="0" smtClean="0"/>
              <a:t>microfinance operations </a:t>
            </a:r>
            <a:r>
              <a:rPr lang="en-US" dirty="0" smtClean="0"/>
              <a:t>to develop somewhat apart from the main lines of business, a </a:t>
            </a:r>
            <a:r>
              <a:rPr lang="en-US" dirty="0" smtClean="0"/>
              <a:t>few banks</a:t>
            </a:r>
            <a:r>
              <a:rPr lang="en-US" dirty="0" smtClean="0"/>
              <a:t>, such as </a:t>
            </a:r>
            <a:r>
              <a:rPr lang="en-US" dirty="0" err="1" smtClean="0"/>
              <a:t>Banco</a:t>
            </a:r>
            <a:r>
              <a:rPr lang="en-US" dirty="0" smtClean="0"/>
              <a:t> </a:t>
            </a:r>
            <a:r>
              <a:rPr lang="en-US" dirty="0" err="1" smtClean="0"/>
              <a:t>Caja</a:t>
            </a:r>
            <a:r>
              <a:rPr lang="en-US" dirty="0" smtClean="0"/>
              <a:t> Social of Colombia, pursue microfinance </a:t>
            </a:r>
            <a:r>
              <a:rPr lang="en-US" dirty="0" smtClean="0"/>
              <a:t>as part </a:t>
            </a:r>
            <a:r>
              <a:rPr lang="en-US" dirty="0" smtClean="0"/>
              <a:t>of the main structure of the bank. While </a:t>
            </a:r>
            <a:r>
              <a:rPr lang="en-US" dirty="0" err="1" smtClean="0"/>
              <a:t>Banco</a:t>
            </a:r>
            <a:r>
              <a:rPr lang="en-US" dirty="0" smtClean="0"/>
              <a:t> </a:t>
            </a:r>
            <a:r>
              <a:rPr lang="en-US" dirty="0" err="1" smtClean="0"/>
              <a:t>Caja</a:t>
            </a:r>
            <a:r>
              <a:rPr lang="en-US" dirty="0" smtClean="0"/>
              <a:t> Social has </a:t>
            </a:r>
            <a:r>
              <a:rPr lang="en-US" dirty="0" smtClean="0"/>
              <a:t>been successful</a:t>
            </a:r>
            <a:r>
              <a:rPr lang="en-US" dirty="0" smtClean="0"/>
              <a:t>, we are inclined to think that most institutions will find that </a:t>
            </a:r>
            <a:r>
              <a:rPr lang="en-US" dirty="0" smtClean="0"/>
              <a:t>greater separation </a:t>
            </a:r>
            <a:r>
              <a:rPr lang="en-US" dirty="0" smtClean="0"/>
              <a:t>allows for a more effective focus on the BOP clientele.</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If </a:t>
            </a:r>
            <a:r>
              <a:rPr lang="en-US" dirty="0" smtClean="0"/>
              <a:t>an institution lacks a critical competence, a partnership may be the </a:t>
            </a:r>
            <a:r>
              <a:rPr lang="en-US" dirty="0" smtClean="0"/>
              <a:t>best solution</a:t>
            </a:r>
            <a:r>
              <a:rPr lang="en-US" dirty="0" smtClean="0"/>
              <a:t>. For example, partnerships can exploit synergies to lower costs, </a:t>
            </a:r>
            <a:r>
              <a:rPr lang="en-US" dirty="0" smtClean="0"/>
              <a:t>especially at </a:t>
            </a:r>
            <a:r>
              <a:rPr lang="en-US" dirty="0" smtClean="0"/>
              <a:t>the last mile.</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All financial-services customers value convenience, but none more </a:t>
            </a:r>
            <a:r>
              <a:rPr lang="en-US" dirty="0" smtClean="0"/>
              <a:t>than BOP </a:t>
            </a:r>
            <a:r>
              <a:rPr lang="en-US" dirty="0" smtClean="0"/>
              <a:t>customers. A </a:t>
            </a:r>
            <a:r>
              <a:rPr lang="en-US" dirty="0" err="1" smtClean="0"/>
              <a:t>microentrepreneur</a:t>
            </a:r>
            <a:r>
              <a:rPr lang="en-US" dirty="0" smtClean="0"/>
              <a:t> whose banking transactions require </a:t>
            </a:r>
            <a:r>
              <a:rPr lang="en-US" dirty="0" smtClean="0"/>
              <a:t>a bus </a:t>
            </a:r>
            <a:r>
              <a:rPr lang="en-US" dirty="0" smtClean="0"/>
              <a:t>fare, a long wait, confusing procedures, and disrespectful treatment </a:t>
            </a:r>
            <a:r>
              <a:rPr lang="en-US" dirty="0" smtClean="0"/>
              <a:t>by bank </a:t>
            </a:r>
            <a:r>
              <a:rPr lang="en-US" dirty="0" smtClean="0"/>
              <a:t>staff may avoid the bank altogether.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In this market segment, </a:t>
            </a:r>
            <a:r>
              <a:rPr lang="en-US" dirty="0" smtClean="0"/>
              <a:t>transaction timing </a:t>
            </a:r>
            <a:r>
              <a:rPr lang="en-US" dirty="0" smtClean="0"/>
              <a:t>and location matters—a lot. But bricks and mortar are </a:t>
            </a:r>
            <a:r>
              <a:rPr lang="en-US" dirty="0" smtClean="0"/>
              <a:t>expensive, hence </a:t>
            </a:r>
            <a:r>
              <a:rPr lang="en-US" dirty="0" smtClean="0"/>
              <a:t>the search for cost-effective delivery channels.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Most of the partnerships we consider here cover the last mile by taking advantage of specialized delivery channels. There are also partnerships that involve outsourcing of functions such as IT.</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Direct providers, such as </a:t>
            </a:r>
            <a:r>
              <a:rPr lang="en-US" dirty="0" err="1" smtClean="0"/>
              <a:t>Banco</a:t>
            </a:r>
            <a:r>
              <a:rPr lang="en-US" dirty="0" smtClean="0"/>
              <a:t> do </a:t>
            </a:r>
            <a:r>
              <a:rPr lang="en-US" dirty="0" err="1" smtClean="0"/>
              <a:t>Nordeste</a:t>
            </a:r>
            <a:r>
              <a:rPr lang="en-US" dirty="0" smtClean="0"/>
              <a:t> in Brazil, Bank Rakyat </a:t>
            </a:r>
            <a:r>
              <a:rPr lang="en-US" dirty="0" smtClean="0"/>
              <a:t>Indonesia, and </a:t>
            </a:r>
            <a:r>
              <a:rPr lang="en-US" dirty="0" err="1" smtClean="0"/>
              <a:t>Banco</a:t>
            </a:r>
            <a:r>
              <a:rPr lang="en-US" dirty="0" smtClean="0"/>
              <a:t> Pichincha, took advantage of physical branches constructed </a:t>
            </a:r>
            <a:r>
              <a:rPr lang="en-US" dirty="0" smtClean="0"/>
              <a:t>for other </a:t>
            </a:r>
            <a:r>
              <a:rPr lang="en-US" dirty="0" smtClean="0"/>
              <a:t>purposes—in the first two cases by government. The existence of </a:t>
            </a:r>
            <a:r>
              <a:rPr lang="en-US" dirty="0" smtClean="0"/>
              <a:t>these branches </a:t>
            </a:r>
            <a:r>
              <a:rPr lang="en-US" dirty="0" smtClean="0"/>
              <a:t>brought down fixed costs to a level that produced an attractive </a:t>
            </a:r>
            <a:r>
              <a:rPr lang="en-US" dirty="0" smtClean="0"/>
              <a:t>business model </a:t>
            </a:r>
            <a:r>
              <a:rPr lang="en-US" dirty="0" smtClean="0"/>
              <a:t>in each case, without reliance on external partners.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Where this is lacking, providers look around to identify existing </a:t>
            </a:r>
            <a:r>
              <a:rPr lang="en-US" dirty="0" smtClean="0"/>
              <a:t>networks they </a:t>
            </a:r>
            <a:r>
              <a:rPr lang="en-US" dirty="0" smtClean="0"/>
              <a:t>can ride on. In Brazil, this search led to the banking </a:t>
            </a:r>
            <a:r>
              <a:rPr lang="en-US" dirty="0" smtClean="0"/>
              <a:t>correspondent model</a:t>
            </a:r>
            <a:r>
              <a:rPr lang="en-US" dirty="0" smtClean="0"/>
              <a:t>, </a:t>
            </a:r>
            <a:r>
              <a:rPr lang="en-US" dirty="0" smtClean="0"/>
              <a:t>which </a:t>
            </a:r>
            <a:r>
              <a:rPr lang="en-US" dirty="0" smtClean="0"/>
              <a:t>is </a:t>
            </a:r>
            <a:r>
              <a:rPr lang="en-US" dirty="0" err="1" smtClean="0"/>
              <a:t>practicedby</a:t>
            </a:r>
            <a:r>
              <a:rPr lang="en-US" dirty="0" smtClean="0"/>
              <a:t> </a:t>
            </a:r>
            <a:r>
              <a:rPr lang="en-US" dirty="0" smtClean="0"/>
              <a:t>many institutions and enshrined in Brazilian regulations. </a:t>
            </a:r>
            <a:r>
              <a:rPr lang="en-US" dirty="0" err="1" smtClean="0"/>
              <a:t>BancoBradesco</a:t>
            </a:r>
            <a:r>
              <a:rPr lang="en-US" dirty="0" smtClean="0"/>
              <a:t> </a:t>
            </a:r>
            <a:r>
              <a:rPr lang="en-US" dirty="0" smtClean="0"/>
              <a:t>partners with </a:t>
            </a:r>
            <a:r>
              <a:rPr lang="en-US" dirty="0" err="1" smtClean="0"/>
              <a:t>Correios</a:t>
            </a:r>
            <a:r>
              <a:rPr lang="en-US" dirty="0" smtClean="0"/>
              <a:t> do </a:t>
            </a:r>
            <a:r>
              <a:rPr lang="en-US" dirty="0" err="1" smtClean="0"/>
              <a:t>Brasil</a:t>
            </a:r>
            <a:r>
              <a:rPr lang="en-US" dirty="0" smtClean="0"/>
              <a:t>, the postal system, which has </a:t>
            </a:r>
            <a:r>
              <a:rPr lang="en-US" dirty="0" err="1" smtClean="0"/>
              <a:t>outletsin</a:t>
            </a:r>
            <a:r>
              <a:rPr lang="en-US" dirty="0" smtClean="0"/>
              <a:t> </a:t>
            </a:r>
            <a:r>
              <a:rPr lang="en-US" dirty="0" smtClean="0"/>
              <a:t>every small town and village. </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Post office employees handle </a:t>
            </a:r>
            <a:r>
              <a:rPr lang="en-US" dirty="0" smtClean="0"/>
              <a:t>payments transactions</a:t>
            </a:r>
            <a:r>
              <a:rPr lang="en-US" dirty="0" smtClean="0"/>
              <a:t>, accepting deposits and paying withdrawals on behalf of </a:t>
            </a:r>
            <a:r>
              <a:rPr lang="en-US" dirty="0" err="1" smtClean="0"/>
              <a:t>Banco</a:t>
            </a:r>
            <a:r>
              <a:rPr lang="en-US" dirty="0" smtClean="0"/>
              <a:t> </a:t>
            </a:r>
            <a:r>
              <a:rPr lang="en-US" dirty="0" err="1" smtClean="0"/>
              <a:t>Bradesco</a:t>
            </a:r>
            <a:r>
              <a:rPr lang="en-US" dirty="0" smtClean="0"/>
              <a:t>, for a fee. The cost structure makes everyone happy, but </a:t>
            </a:r>
            <a:r>
              <a:rPr lang="en-US" dirty="0" smtClean="0"/>
              <a:t>success depends </a:t>
            </a:r>
            <a:r>
              <a:rPr lang="en-US" dirty="0" smtClean="0"/>
              <a:t>on well-structured agreements and careful training and </a:t>
            </a:r>
            <a:r>
              <a:rPr lang="en-US" dirty="0" smtClean="0"/>
              <a:t>monitoring of </a:t>
            </a:r>
            <a:r>
              <a:rPr lang="en-US" dirty="0" smtClean="0"/>
              <a:t>banking agents.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Corporations have found microfinance institutions to be especially </a:t>
            </a:r>
            <a:r>
              <a:rPr lang="en-US" dirty="0" smtClean="0"/>
              <a:t>important partners</a:t>
            </a:r>
            <a:r>
              <a:rPr lang="en-US" dirty="0" smtClean="0"/>
              <a:t>, because they know the clients so well and already have </a:t>
            </a:r>
            <a:r>
              <a:rPr lang="en-US" dirty="0" smtClean="0"/>
              <a:t>successful relationships </a:t>
            </a:r>
            <a:r>
              <a:rPr lang="en-US" dirty="0" smtClean="0"/>
              <a:t>with them. MFIs may also be more willing to </a:t>
            </a:r>
            <a:r>
              <a:rPr lang="en-US" dirty="0" smtClean="0"/>
              <a:t>experiment in </a:t>
            </a:r>
            <a:r>
              <a:rPr lang="en-US" dirty="0" smtClean="0"/>
              <a:t>the interests of their clients than are profit-oriented companies.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For example, when Vodafone developed its first mobile phone banking pilot in Kenya, it partnered with the MFI </a:t>
            </a:r>
            <a:r>
              <a:rPr lang="en-US" dirty="0" err="1" smtClean="0"/>
              <a:t>Faulu</a:t>
            </a:r>
            <a:r>
              <a:rPr lang="en-US" dirty="0" smtClean="0"/>
              <a:t> Kenya to work with </a:t>
            </a:r>
            <a:r>
              <a:rPr lang="en-US" dirty="0" err="1" smtClean="0"/>
              <a:t>Faulu’s</a:t>
            </a:r>
            <a:r>
              <a:rPr lang="en-US" dirty="0" smtClean="0"/>
              <a:t> client base. </a:t>
            </a:r>
            <a:r>
              <a:rPr lang="en-US" dirty="0" err="1" smtClean="0"/>
              <a:t>Faulu</a:t>
            </a:r>
            <a:r>
              <a:rPr lang="en-US" dirty="0" smtClean="0"/>
              <a:t> was prepared to enter into the M-</a:t>
            </a:r>
            <a:r>
              <a:rPr lang="en-US" dirty="0" err="1" smtClean="0"/>
              <a:t>Pesa</a:t>
            </a:r>
            <a:r>
              <a:rPr lang="en-US" dirty="0" smtClean="0"/>
              <a:t> pilot project even though immediate profitability was not assured.</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American International Group (AIG), one of the first entrants into </a:t>
            </a:r>
            <a:r>
              <a:rPr lang="en-US" dirty="0" err="1" smtClean="0"/>
              <a:t>microinsurance</a:t>
            </a:r>
            <a:r>
              <a:rPr lang="en-US" dirty="0" smtClean="0"/>
              <a:t>, used </a:t>
            </a:r>
            <a:r>
              <a:rPr lang="en-US" dirty="0" smtClean="0"/>
              <a:t>MFIs as an entry strategy. It launched its first products </a:t>
            </a:r>
            <a:r>
              <a:rPr lang="en-US" dirty="0" smtClean="0"/>
              <a:t>through what </a:t>
            </a:r>
            <a:r>
              <a:rPr lang="en-US" dirty="0" smtClean="0"/>
              <a:t>it called the partner-agent model for life insurance in Uganda. </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The partner-agent model allowed AIG to reach the whole client base of an MFI at once. MFIs entered such a partnership eagerly because they saw how financially devastating death in the family could be for clients in a country reeling from the AIDS crisis. </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Other major insurers, such as Zurich, Swiss Re, and Munich Re, have established lines of </a:t>
            </a:r>
            <a:r>
              <a:rPr lang="en-US" dirty="0" err="1" smtClean="0"/>
              <a:t>microinsurance</a:t>
            </a:r>
            <a:r>
              <a:rPr lang="en-US" dirty="0" smtClean="0"/>
              <a:t> activities, working with a variety of partners.</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Partnerships can involve an even broader range of institutions. In </a:t>
            </a:r>
            <a:r>
              <a:rPr lang="en-US" dirty="0" smtClean="0"/>
              <a:t>another example</a:t>
            </a:r>
            <a:r>
              <a:rPr lang="en-US" dirty="0" smtClean="0"/>
              <a:t>, ANZ Bank partners with the United Nations Development </a:t>
            </a:r>
            <a:r>
              <a:rPr lang="en-US" dirty="0" smtClean="0"/>
              <a:t>Program in </a:t>
            </a:r>
            <a:r>
              <a:rPr lang="en-US" dirty="0" smtClean="0"/>
              <a:t>Fiji. UNDP offers financial education programs that prepare client </a:t>
            </a:r>
            <a:r>
              <a:rPr lang="en-US" dirty="0" smtClean="0"/>
              <a:t>communities to </a:t>
            </a:r>
            <a:r>
              <a:rPr lang="en-US" dirty="0" smtClean="0"/>
              <a:t>use the banking services ANZ offers.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Partnerships can involve an even broader range of institutions. In </a:t>
            </a:r>
            <a:r>
              <a:rPr lang="en-US" dirty="0" smtClean="0"/>
              <a:t>another example</a:t>
            </a:r>
            <a:r>
              <a:rPr lang="en-US" dirty="0" smtClean="0"/>
              <a:t>, ANZ Bank partners with the United Nations Development </a:t>
            </a:r>
            <a:r>
              <a:rPr lang="en-US" dirty="0" smtClean="0"/>
              <a:t>Program in </a:t>
            </a:r>
            <a:r>
              <a:rPr lang="en-US" dirty="0" smtClean="0"/>
              <a:t>Fiji. UNDP offers financial education programs that prepare client </a:t>
            </a:r>
            <a:r>
              <a:rPr lang="en-US" dirty="0" smtClean="0"/>
              <a:t>communities to </a:t>
            </a:r>
            <a:r>
              <a:rPr lang="en-US" dirty="0" smtClean="0"/>
              <a:t>use the banking services ANZ offers.</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In structuring such partnerships, it is essential to ensure that solid </a:t>
            </a:r>
            <a:r>
              <a:rPr lang="en-US" dirty="0" smtClean="0"/>
              <a:t>business principles </a:t>
            </a:r>
            <a:r>
              <a:rPr lang="en-US" dirty="0" smtClean="0"/>
              <a:t>prevail and that no line of a company’s business will depend on </a:t>
            </a:r>
            <a:r>
              <a:rPr lang="en-US" dirty="0" smtClean="0"/>
              <a:t>an ongoing </a:t>
            </a:r>
            <a:r>
              <a:rPr lang="en-US" dirty="0" smtClean="0"/>
              <a:t>subsidy for its success, though start-up subsidies often help reduce </a:t>
            </a:r>
            <a:r>
              <a:rPr lang="en-US" dirty="0" smtClean="0"/>
              <a:t>the risk </a:t>
            </a:r>
            <a:r>
              <a:rPr lang="en-US" dirty="0" smtClean="0"/>
              <a:t>of experimentation. </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Partnerships</a:t>
            </a:r>
          </a:p>
        </p:txBody>
      </p:sp>
      <p:sp>
        <p:nvSpPr>
          <p:cNvPr id="3" name="Content Placeholder 2"/>
          <p:cNvSpPr>
            <a:spLocks noGrp="1"/>
          </p:cNvSpPr>
          <p:nvPr>
            <p:ph idx="1"/>
          </p:nvPr>
        </p:nvSpPr>
        <p:spPr/>
        <p:txBody>
          <a:bodyPr>
            <a:normAutofit/>
          </a:bodyPr>
          <a:lstStyle/>
          <a:p>
            <a:r>
              <a:rPr lang="en-US" dirty="0" smtClean="0"/>
              <a:t>Long-run subsidy dependence usually dooms projects to small scale—or ultimate failure. This issue is closely connected to the last element of corporate choice we consider here: social responsibility positioning.</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smtClean="0"/>
          </a:p>
        </p:txBody>
      </p:sp>
      <p:sp>
        <p:nvSpPr>
          <p:cNvPr id="3" name="Content Placeholder 2"/>
          <p:cNvSpPr>
            <a:spLocks noGrp="1"/>
          </p:cNvSpPr>
          <p:nvPr>
            <p:ph idx="1"/>
          </p:nvPr>
        </p:nvSpPr>
        <p:spPr/>
        <p:txBody>
          <a:bodyPr>
            <a:normAutofit/>
          </a:bodyPr>
          <a:lstStyle/>
          <a:p>
            <a:r>
              <a:rPr lang="en-US" dirty="0" smtClean="0"/>
              <a:t>In house vs. partnerships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1843</Words>
  <Application>Microsoft Office PowerPoint</Application>
  <PresentationFormat>On-screen Show (4:3)</PresentationFormat>
  <Paragraphs>97</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Summary of the Last Lecture</vt:lpstr>
      <vt:lpstr>MODELS AND CORPORATE CHOICES</vt:lpstr>
      <vt:lpstr>Financiers</vt:lpstr>
      <vt:lpstr>Financiers</vt:lpstr>
      <vt:lpstr>Financiers</vt:lpstr>
      <vt:lpstr>Financiers</vt:lpstr>
      <vt:lpstr>Financiers</vt:lpstr>
      <vt:lpstr>Financiers</vt:lpstr>
      <vt:lpstr>Financiers</vt:lpstr>
      <vt:lpstr>Financiers</vt:lpstr>
      <vt:lpstr>Financiers</vt:lpstr>
      <vt:lpstr>Financiers</vt:lpstr>
      <vt:lpstr>Deliverers</vt:lpstr>
      <vt:lpstr>Deliverers</vt:lpstr>
      <vt:lpstr>Deliverers</vt:lpstr>
      <vt:lpstr>Deliverers</vt:lpstr>
      <vt:lpstr>Deliverers</vt:lpstr>
      <vt:lpstr>Deliverers</vt:lpstr>
      <vt:lpstr>Deliverers</vt:lpstr>
      <vt:lpstr>In-House vs. Partnerships</vt:lpstr>
      <vt:lpstr>In-House vs. Partnerships</vt:lpstr>
      <vt:lpstr>In-House</vt:lpstr>
      <vt:lpstr>In-House</vt:lpstr>
      <vt:lpstr>In-House</vt:lpstr>
      <vt:lpstr>In-House</vt:lpstr>
      <vt:lpstr>In-House</vt:lpstr>
      <vt:lpstr>In-House</vt:lpstr>
      <vt:lpstr>In-House</vt:lpstr>
      <vt:lpstr>In-House</vt:lpstr>
      <vt:lpstr>In-House</vt:lpstr>
      <vt:lpstr>Partnerships</vt:lpstr>
      <vt:lpstr>Partnerships</vt:lpstr>
      <vt:lpstr>Partnerships</vt:lpstr>
      <vt:lpstr>Partnerships</vt:lpstr>
      <vt:lpstr>Partnerships</vt:lpstr>
      <vt:lpstr>Partnerships</vt:lpstr>
      <vt:lpstr>Partnerships</vt:lpstr>
      <vt:lpstr>Partnerships</vt:lpstr>
      <vt:lpstr>Partnerships</vt:lpstr>
      <vt:lpstr>Partnerships</vt:lpstr>
      <vt:lpstr>Partnerships</vt:lpstr>
      <vt:lpstr>Partnerships</vt:lpstr>
      <vt:lpstr>Partnerships</vt:lpstr>
      <vt:lpstr>Partnerships</vt:lpstr>
      <vt:lpstr>Partnerships</vt:lpstr>
      <vt:lpstr>Partnerships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Ammar</cp:lastModifiedBy>
  <cp:revision>25</cp:revision>
  <dcterms:created xsi:type="dcterms:W3CDTF">2014-07-15T07:45:11Z</dcterms:created>
  <dcterms:modified xsi:type="dcterms:W3CDTF">2014-07-15T14:57:53Z</dcterms:modified>
</cp:coreProperties>
</file>