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D289884-C75D-4529-82B5-9E6AF6D0DBD6}" type="datetimeFigureOut">
              <a:rPr lang="en-US" smtClean="0"/>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A37B4F-FBD5-42B5-A864-B2BC866EA1C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289884-C75D-4529-82B5-9E6AF6D0DBD6}" type="datetimeFigureOut">
              <a:rPr lang="en-US" smtClean="0"/>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A37B4F-FBD5-42B5-A864-B2BC866EA1C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289884-C75D-4529-82B5-9E6AF6D0DBD6}" type="datetimeFigureOut">
              <a:rPr lang="en-US" smtClean="0"/>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A37B4F-FBD5-42B5-A864-B2BC866EA1C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D289884-C75D-4529-82B5-9E6AF6D0DBD6}" type="datetimeFigureOut">
              <a:rPr lang="en-US" smtClean="0"/>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A37B4F-FBD5-42B5-A864-B2BC866EA1C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D289884-C75D-4529-82B5-9E6AF6D0DBD6}" type="datetimeFigureOut">
              <a:rPr lang="en-US" smtClean="0"/>
              <a:t>7/13/2014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A37B4F-FBD5-42B5-A864-B2BC866EA1C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D289884-C75D-4529-82B5-9E6AF6D0DBD6}" type="datetimeFigureOut">
              <a:rPr lang="en-US" smtClean="0"/>
              <a:t>7/13/2014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A37B4F-FBD5-42B5-A864-B2BC866EA1C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289884-C75D-4529-82B5-9E6AF6D0DBD6}" type="datetimeFigureOut">
              <a:rPr lang="en-US" smtClean="0"/>
              <a:t>7/13/2014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A37B4F-FBD5-42B5-A864-B2BC866EA1C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289884-C75D-4529-82B5-9E6AF6D0DBD6}" type="datetimeFigureOut">
              <a:rPr lang="en-US" smtClean="0"/>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A37B4F-FBD5-42B5-A864-B2BC866EA1C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D289884-C75D-4529-82B5-9E6AF6D0DBD6}" type="datetimeFigureOut">
              <a:rPr lang="en-US" smtClean="0"/>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A37B4F-FBD5-42B5-A864-B2BC866EA1C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289884-C75D-4529-82B5-9E6AF6D0DBD6}" type="datetimeFigureOut">
              <a:rPr lang="en-US" smtClean="0"/>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A37B4F-FBD5-42B5-A864-B2BC866EA1C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289884-C75D-4529-82B5-9E6AF6D0DBD6}" type="datetimeFigureOut">
              <a:rPr lang="en-US" smtClean="0"/>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A37B4F-FBD5-42B5-A864-B2BC866EA1C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289884-C75D-4529-82B5-9E6AF6D0DBD6}" type="datetimeFigureOut">
              <a:rPr lang="en-US" smtClean="0"/>
              <a:t>7/13/2014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A37B4F-FBD5-42B5-A864-B2BC866EA1C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Last lecture</a:t>
            </a:r>
            <a:endParaRPr lang="en-US" dirty="0"/>
          </a:p>
        </p:txBody>
      </p:sp>
      <p:sp>
        <p:nvSpPr>
          <p:cNvPr id="3" name="Content Placeholder 2"/>
          <p:cNvSpPr>
            <a:spLocks noGrp="1"/>
          </p:cNvSpPr>
          <p:nvPr>
            <p:ph idx="1"/>
          </p:nvPr>
        </p:nvSpPr>
        <p:spPr/>
        <p:txBody>
          <a:bodyPr/>
          <a:lstStyle/>
          <a:p>
            <a:r>
              <a:rPr lang="en-US" b="1" dirty="0" smtClean="0"/>
              <a:t>Alternative vs. Bank Financing</a:t>
            </a:r>
          </a:p>
          <a:p>
            <a:r>
              <a:rPr lang="en-US" b="1" dirty="0" smtClean="0"/>
              <a:t>Remittances</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MODELS AND</a:t>
            </a:r>
            <a:br>
              <a:rPr lang="en-US" b="1" dirty="0"/>
            </a:br>
            <a:r>
              <a:rPr lang="en-US" b="1" dirty="0"/>
              <a:t>CORPORATE CHOICES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New Technology</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Even </a:t>
            </a:r>
            <a:r>
              <a:rPr lang="en-US" dirty="0"/>
              <a:t>a bank with a vast network cannot duplicate the reach of small </a:t>
            </a:r>
            <a:r>
              <a:rPr lang="en-US" dirty="0" smtClean="0"/>
              <a:t>retail stores—or </a:t>
            </a:r>
            <a:r>
              <a:rPr lang="en-US" dirty="0"/>
              <a:t>more, of cell phones—and that’s why technology is the big story </a:t>
            </a:r>
            <a:r>
              <a:rPr lang="en-US" dirty="0" smtClean="0"/>
              <a:t>in remittances </a:t>
            </a:r>
            <a:r>
              <a:rPr lang="en-US" dirty="0"/>
              <a:t>today.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New Technology</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Debit and prepaid cards, which are easy to place in retail outlets, provide an alternative to cash-to-cash transfers. It’s estimated that by 2007, 30 to 50 percent of remittance recipients had debit or credit cards.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New Technology</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At the same time, only about 2 percent of the total outbound U.S. remittances use prepaid remittance cards, indicating an opportunity to increase the use of cards in remittances.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New Technology</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a:t>Kiosks are another way to complete the last mile. With remittance </a:t>
            </a:r>
            <a:r>
              <a:rPr lang="en-US" dirty="0" smtClean="0"/>
              <a:t>inflows to </a:t>
            </a:r>
            <a:r>
              <a:rPr lang="en-US" dirty="0"/>
              <a:t>India totaling $25.7 billion in 2006, ICICI Bank developed a service </a:t>
            </a:r>
            <a:r>
              <a:rPr lang="en-US" dirty="0" smtClean="0"/>
              <a:t>called “Money2India</a:t>
            </a:r>
            <a:r>
              <a:rPr lang="en-US" dirty="0"/>
              <a:t>,” which had over 670 agent </a:t>
            </a:r>
            <a:r>
              <a:rPr lang="en-US" dirty="0" smtClean="0"/>
              <a:t>locations.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New Technology</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To expand even further in rural areas, ICICI adopted a kiosk system with both an ATM and a human agent. The kiosks are independently owned and operated, paid for by user fees for other services.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New Technology</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a:t>The longest last mile occurs in rural areas with limited infrastructure, </a:t>
            </a:r>
            <a:r>
              <a:rPr lang="en-US" dirty="0" smtClean="0"/>
              <a:t>but mobile </a:t>
            </a:r>
            <a:r>
              <a:rPr lang="en-US" dirty="0"/>
              <a:t>phones can reach right across this distance. G-Cash (electronic </a:t>
            </a:r>
            <a:r>
              <a:rPr lang="en-US" dirty="0" smtClean="0"/>
              <a:t>money) is </a:t>
            </a:r>
            <a:r>
              <a:rPr lang="en-US" dirty="0"/>
              <a:t>a mobile money-transfer platform owned by Globe Telecommunications </a:t>
            </a:r>
            <a:r>
              <a:rPr lang="en-US" dirty="0" smtClean="0"/>
              <a:t>in the </a:t>
            </a:r>
            <a:r>
              <a:rPr lang="en-US" dirty="0"/>
              <a:t>Philippines.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New Technology</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Through a partnership with Maxis Communications </a:t>
            </a:r>
            <a:r>
              <a:rPr lang="en-US" dirty="0" err="1" smtClean="0"/>
              <a:t>Berhad</a:t>
            </a:r>
            <a:r>
              <a:rPr lang="en-US" dirty="0" smtClean="0"/>
              <a:t>, the largest mobile service operator in Malaysia, Globe developed the first international mobile-to-mobile direct remittance service.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New Technology</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Maxis to Globe remittance transfers are sent without a bank or bank account and are enormously convenient, especially for rural populations. G-Cash received on the cell phone of the remittance recipient can be cashed out or used to pay bills, make loan payments, or purchase goods.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New Technology</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a:t>With as much as 10 percent of its total population working overseas, </a:t>
            </a:r>
            <a:r>
              <a:rPr lang="en-US" dirty="0" smtClean="0"/>
              <a:t>the Philippines </a:t>
            </a:r>
            <a:r>
              <a:rPr lang="en-US" dirty="0"/>
              <a:t>is highly dependent on </a:t>
            </a:r>
            <a:r>
              <a:rPr lang="en-US" dirty="0" smtClean="0"/>
              <a:t>remittances. </a:t>
            </a:r>
            <a:r>
              <a:rPr lang="en-US" dirty="0"/>
              <a:t>Flows from Malaysia </a:t>
            </a:r>
            <a:r>
              <a:rPr lang="en-US" dirty="0" smtClean="0"/>
              <a:t>alone amount </a:t>
            </a:r>
            <a:r>
              <a:rPr lang="en-US" dirty="0"/>
              <a:t>to billions of dollars, so G-Cash’s profit potential is as impressive </a:t>
            </a:r>
            <a:r>
              <a:rPr lang="en-US" dirty="0" smtClean="0"/>
              <a:t>as its </a:t>
            </a:r>
            <a:r>
              <a:rPr lang="en-US" dirty="0"/>
              <a:t>development impact.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New Technology</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For customers, G-Cash is cheaper than any other method of transferring cash, averaging about 1 percent of the transferred amount—and it is faster, too. Globe is expanding this service to other countries where there are Filipino workers, such as the United Arab Emirates.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CORPORATE CHOICES</a:t>
            </a:r>
            <a:endParaRPr lang="en-US" dirty="0"/>
          </a:p>
        </p:txBody>
      </p:sp>
      <p:sp>
        <p:nvSpPr>
          <p:cNvPr id="3" name="Content Placeholder 2"/>
          <p:cNvSpPr>
            <a:spLocks noGrp="1"/>
          </p:cNvSpPr>
          <p:nvPr>
            <p:ph idx="1"/>
          </p:nvPr>
        </p:nvSpPr>
        <p:spPr/>
        <p:txBody>
          <a:bodyPr>
            <a:normAutofit/>
          </a:bodyPr>
          <a:lstStyle/>
          <a:p>
            <a:r>
              <a:rPr lang="en-US" dirty="0"/>
              <a:t>Before a company can enter the inclusive finance market, it must </a:t>
            </a:r>
            <a:r>
              <a:rPr lang="en-US" dirty="0" smtClean="0"/>
              <a:t>choose the </a:t>
            </a:r>
            <a:r>
              <a:rPr lang="en-US" dirty="0"/>
              <a:t>right strategy. It must consider where it is best suited to get </a:t>
            </a:r>
            <a:r>
              <a:rPr lang="en-US" dirty="0" smtClean="0"/>
              <a:t>involved and </a:t>
            </a:r>
            <a:r>
              <a:rPr lang="en-US" dirty="0"/>
              <a:t>how its own comparative advantages best address market needs.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CORPORATE CHOICES</a:t>
            </a:r>
            <a:endParaRPr lang="en-US" dirty="0"/>
          </a:p>
        </p:txBody>
      </p:sp>
      <p:sp>
        <p:nvSpPr>
          <p:cNvPr id="3" name="Content Placeholder 2"/>
          <p:cNvSpPr>
            <a:spLocks noGrp="1"/>
          </p:cNvSpPr>
          <p:nvPr>
            <p:ph idx="1"/>
          </p:nvPr>
        </p:nvSpPr>
        <p:spPr/>
        <p:txBody>
          <a:bodyPr>
            <a:normAutofit/>
          </a:bodyPr>
          <a:lstStyle/>
          <a:p>
            <a:r>
              <a:rPr lang="en-US" dirty="0" smtClean="0"/>
              <a:t>The next few lectures introduces three significant strategic choices companies may face, which we will then explore in greater depth in the chapters that follow. But first, who is likely to make these strategic choices?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CORPORATE CHOICES</a:t>
            </a:r>
            <a:endParaRPr lang="en-US" dirty="0"/>
          </a:p>
        </p:txBody>
      </p:sp>
      <p:sp>
        <p:nvSpPr>
          <p:cNvPr id="3" name="Content Placeholder 2"/>
          <p:cNvSpPr>
            <a:spLocks noGrp="1"/>
          </p:cNvSpPr>
          <p:nvPr>
            <p:ph idx="1"/>
          </p:nvPr>
        </p:nvSpPr>
        <p:spPr/>
        <p:txBody>
          <a:bodyPr>
            <a:normAutofit/>
          </a:bodyPr>
          <a:lstStyle/>
          <a:p>
            <a:r>
              <a:rPr lang="en-US" dirty="0"/>
              <a:t>In many cases it will be a corporate champion with the vision and </a:t>
            </a:r>
            <a:r>
              <a:rPr lang="en-US" dirty="0" smtClean="0"/>
              <a:t>passion to </a:t>
            </a:r>
            <a:r>
              <a:rPr lang="en-US" dirty="0"/>
              <a:t>persuade his or her company to consider the BOP market from a fresh </a:t>
            </a:r>
            <a:r>
              <a:rPr lang="en-US" dirty="0" smtClean="0"/>
              <a:t>perspective and </a:t>
            </a:r>
            <a:r>
              <a:rPr lang="en-US" dirty="0"/>
              <a:t>the operational know-how to turn that perspective into action</a:t>
            </a:r>
            <a:r>
              <a:rPr lang="en-US" dirty="0" smtClean="0"/>
              <a:t>.</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CORPORATE CHOICES</a:t>
            </a:r>
            <a:endParaRPr lang="en-US" dirty="0"/>
          </a:p>
        </p:txBody>
      </p:sp>
      <p:sp>
        <p:nvSpPr>
          <p:cNvPr id="3" name="Content Placeholder 2"/>
          <p:cNvSpPr>
            <a:spLocks noGrp="1"/>
          </p:cNvSpPr>
          <p:nvPr>
            <p:ph idx="1"/>
          </p:nvPr>
        </p:nvSpPr>
        <p:spPr/>
        <p:txBody>
          <a:bodyPr>
            <a:normAutofit/>
          </a:bodyPr>
          <a:lstStyle/>
          <a:p>
            <a:r>
              <a:rPr lang="en-US" dirty="0" smtClean="0"/>
              <a:t>Every business venture needs an entrepreneurial champion who builds a vision with business sense and emotional significance. This kind of vision will be critical in an inclusive finance venture, where champions may need to do more than the usual share of convincing.</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Champions of Inclusive Finance</a:t>
            </a:r>
            <a:endParaRPr lang="en-US" b="1" dirty="0"/>
          </a:p>
        </p:txBody>
      </p:sp>
      <p:sp>
        <p:nvSpPr>
          <p:cNvPr id="3" name="Content Placeholder 2"/>
          <p:cNvSpPr>
            <a:spLocks noGrp="1"/>
          </p:cNvSpPr>
          <p:nvPr>
            <p:ph idx="1"/>
          </p:nvPr>
        </p:nvSpPr>
        <p:spPr/>
        <p:txBody>
          <a:bodyPr>
            <a:normAutofit/>
          </a:bodyPr>
          <a:lstStyle/>
          <a:p>
            <a:r>
              <a:rPr lang="en-US" dirty="0" smtClean="0"/>
              <a:t>One </a:t>
            </a:r>
            <a:r>
              <a:rPr lang="en-US" dirty="0"/>
              <a:t>such champion is Robert </a:t>
            </a:r>
            <a:r>
              <a:rPr lang="en-US" dirty="0" err="1"/>
              <a:t>Annibale</a:t>
            </a:r>
            <a:r>
              <a:rPr lang="en-US" dirty="0"/>
              <a:t> of Citibank. In 2004, </a:t>
            </a:r>
            <a:r>
              <a:rPr lang="en-US" dirty="0" err="1"/>
              <a:t>Annibale</a:t>
            </a:r>
            <a:r>
              <a:rPr lang="en-US" dirty="0"/>
              <a:t> </a:t>
            </a:r>
            <a:r>
              <a:rPr lang="en-US" dirty="0" smtClean="0"/>
              <a:t>was an </a:t>
            </a:r>
            <a:r>
              <a:rPr lang="en-US" dirty="0"/>
              <a:t>18-year veteran at </a:t>
            </a:r>
            <a:r>
              <a:rPr lang="en-US" dirty="0" err="1"/>
              <a:t>Citi</a:t>
            </a:r>
            <a:r>
              <a:rPr lang="en-US" dirty="0"/>
              <a:t>, known and respected across the bank for his </a:t>
            </a:r>
            <a:r>
              <a:rPr lang="en-US" dirty="0" smtClean="0"/>
              <a:t>work in </a:t>
            </a:r>
            <a:r>
              <a:rPr lang="en-US" dirty="0"/>
              <a:t>treasury and risk management. His experiences in Africa convinced </a:t>
            </a:r>
            <a:r>
              <a:rPr lang="en-US" dirty="0" smtClean="0"/>
              <a:t>him of </a:t>
            </a:r>
            <a:r>
              <a:rPr lang="en-US" dirty="0"/>
              <a:t>the potential of microfinance.</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Champions of Inclusive Finance</a:t>
            </a:r>
            <a:endParaRPr lang="en-US" b="1" dirty="0"/>
          </a:p>
        </p:txBody>
      </p:sp>
      <p:sp>
        <p:nvSpPr>
          <p:cNvPr id="3" name="Content Placeholder 2"/>
          <p:cNvSpPr>
            <a:spLocks noGrp="1"/>
          </p:cNvSpPr>
          <p:nvPr>
            <p:ph idx="1"/>
          </p:nvPr>
        </p:nvSpPr>
        <p:spPr/>
        <p:txBody>
          <a:bodyPr>
            <a:normAutofit/>
          </a:bodyPr>
          <a:lstStyle/>
          <a:p>
            <a:r>
              <a:rPr lang="en-US" dirty="0" err="1"/>
              <a:t>Annibale</a:t>
            </a:r>
            <a:r>
              <a:rPr lang="en-US" dirty="0"/>
              <a:t> did not start from a blank slate, of course. By the time he </a:t>
            </a:r>
            <a:r>
              <a:rPr lang="en-US" dirty="0" smtClean="0"/>
              <a:t>began thinking </a:t>
            </a:r>
            <a:r>
              <a:rPr lang="en-US" dirty="0"/>
              <a:t>about getting involved, Citibank had supported microfinance </a:t>
            </a:r>
            <a:r>
              <a:rPr lang="en-US" dirty="0" smtClean="0"/>
              <a:t>for years</a:t>
            </a:r>
            <a:r>
              <a:rPr lang="en-US" dirty="0"/>
              <a:t>, largely through its foundation, but it had not yet made a </a:t>
            </a:r>
            <a:r>
              <a:rPr lang="en-US" dirty="0" smtClean="0"/>
              <a:t>business commitment </a:t>
            </a:r>
            <a:r>
              <a:rPr lang="en-US" dirty="0"/>
              <a:t>to the sector—nor had many other major international banks.</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Champions of Inclusive Finance</a:t>
            </a:r>
            <a:endParaRPr lang="en-US" b="1" dirty="0"/>
          </a:p>
        </p:txBody>
      </p:sp>
      <p:sp>
        <p:nvSpPr>
          <p:cNvPr id="3" name="Content Placeholder 2"/>
          <p:cNvSpPr>
            <a:spLocks noGrp="1"/>
          </p:cNvSpPr>
          <p:nvPr>
            <p:ph idx="1"/>
          </p:nvPr>
        </p:nvSpPr>
        <p:spPr/>
        <p:txBody>
          <a:bodyPr>
            <a:normAutofit/>
          </a:bodyPr>
          <a:lstStyle/>
          <a:p>
            <a:r>
              <a:rPr lang="en-US" dirty="0"/>
              <a:t>However, after years of foundation-led support, a number of leaders </a:t>
            </a:r>
            <a:r>
              <a:rPr lang="en-US" dirty="0" smtClean="0"/>
              <a:t>throughout the </a:t>
            </a:r>
            <a:r>
              <a:rPr lang="en-US" dirty="0"/>
              <a:t>bank understood and cared about microfinance. Building on that </a:t>
            </a:r>
            <a:r>
              <a:rPr lang="en-US" dirty="0" smtClean="0"/>
              <a:t>base, </a:t>
            </a:r>
            <a:r>
              <a:rPr lang="en-US" dirty="0" err="1" smtClean="0"/>
              <a:t>Annibale</a:t>
            </a:r>
            <a:r>
              <a:rPr lang="en-US" dirty="0" smtClean="0"/>
              <a:t> </a:t>
            </a:r>
            <a:r>
              <a:rPr lang="en-US" dirty="0"/>
              <a:t>and a small group of colleagues convinced </a:t>
            </a:r>
            <a:r>
              <a:rPr lang="en-US" dirty="0" err="1"/>
              <a:t>Citi</a:t>
            </a:r>
            <a:r>
              <a:rPr lang="en-US" dirty="0"/>
              <a:t> to create a </a:t>
            </a:r>
            <a:r>
              <a:rPr lang="en-US" dirty="0" smtClean="0"/>
              <a:t>business unit </a:t>
            </a:r>
            <a:r>
              <a:rPr lang="en-US" dirty="0"/>
              <a:t>dedicated to microfinance, which </a:t>
            </a:r>
            <a:r>
              <a:rPr lang="en-US" dirty="0" err="1"/>
              <a:t>Annibale</a:t>
            </a:r>
            <a:r>
              <a:rPr lang="en-US" dirty="0"/>
              <a:t> was appointed to head.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Champions of Inclusive Finance</a:t>
            </a:r>
            <a:endParaRPr lang="en-US" b="1" dirty="0"/>
          </a:p>
        </p:txBody>
      </p:sp>
      <p:sp>
        <p:nvSpPr>
          <p:cNvPr id="3" name="Content Placeholder 2"/>
          <p:cNvSpPr>
            <a:spLocks noGrp="1"/>
          </p:cNvSpPr>
          <p:nvPr>
            <p:ph idx="1"/>
          </p:nvPr>
        </p:nvSpPr>
        <p:spPr/>
        <p:txBody>
          <a:bodyPr>
            <a:normAutofit/>
          </a:bodyPr>
          <a:lstStyle/>
          <a:p>
            <a:r>
              <a:rPr lang="en-US" dirty="0" smtClean="0"/>
              <a:t>The </a:t>
            </a:r>
            <a:r>
              <a:rPr lang="en-US" dirty="0" err="1" smtClean="0"/>
              <a:t>Citi</a:t>
            </a:r>
            <a:r>
              <a:rPr lang="en-US" dirty="0" smtClean="0"/>
              <a:t> microfinance unit has assisted MFIs from Bangladesh to Mexico to raise funds in capital markets and is conducting wide-ranging experiments in areas including remittances and electronic payments.</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Champions of Inclusive Finance</a:t>
            </a:r>
            <a:endParaRPr lang="en-US" b="1" dirty="0"/>
          </a:p>
        </p:txBody>
      </p:sp>
      <p:sp>
        <p:nvSpPr>
          <p:cNvPr id="3" name="Content Placeholder 2"/>
          <p:cNvSpPr>
            <a:spLocks noGrp="1"/>
          </p:cNvSpPr>
          <p:nvPr>
            <p:ph idx="1"/>
          </p:nvPr>
        </p:nvSpPr>
        <p:spPr/>
        <p:txBody>
          <a:bodyPr>
            <a:normAutofit/>
          </a:bodyPr>
          <a:lstStyle/>
          <a:p>
            <a:r>
              <a:rPr lang="en-US" dirty="0"/>
              <a:t>At about the same time, </a:t>
            </a:r>
            <a:r>
              <a:rPr lang="en-US" dirty="0" err="1"/>
              <a:t>Nachiket</a:t>
            </a:r>
            <a:r>
              <a:rPr lang="en-US" dirty="0"/>
              <a:t> </a:t>
            </a:r>
            <a:r>
              <a:rPr lang="en-US" dirty="0" err="1"/>
              <a:t>Mor</a:t>
            </a:r>
            <a:r>
              <a:rPr lang="en-US" dirty="0"/>
              <a:t> and </a:t>
            </a:r>
            <a:r>
              <a:rPr lang="en-US" dirty="0" err="1"/>
              <a:t>Bindu</a:t>
            </a:r>
            <a:r>
              <a:rPr lang="en-US" dirty="0"/>
              <a:t> </a:t>
            </a:r>
            <a:r>
              <a:rPr lang="en-US" dirty="0" err="1"/>
              <a:t>Ananth</a:t>
            </a:r>
            <a:r>
              <a:rPr lang="en-US" dirty="0"/>
              <a:t> played a </a:t>
            </a:r>
            <a:r>
              <a:rPr lang="en-US" dirty="0" smtClean="0"/>
              <a:t>similar role </a:t>
            </a:r>
            <a:r>
              <a:rPr lang="en-US" dirty="0"/>
              <a:t>at ICICI Bank, and the microfinance sector in India has never </a:t>
            </a:r>
            <a:r>
              <a:rPr lang="en-US" dirty="0" smtClean="0"/>
              <a:t>been the </a:t>
            </a:r>
            <a:r>
              <a:rPr lang="en-US" dirty="0"/>
              <a:t>same. A Ph.D. economist, </a:t>
            </a:r>
            <a:r>
              <a:rPr lang="en-US" dirty="0" err="1"/>
              <a:t>Mor</a:t>
            </a:r>
            <a:r>
              <a:rPr lang="en-US" dirty="0"/>
              <a:t> was, like </a:t>
            </a:r>
            <a:r>
              <a:rPr lang="en-US" dirty="0" err="1"/>
              <a:t>Annibale</a:t>
            </a:r>
            <a:r>
              <a:rPr lang="en-US" dirty="0"/>
              <a:t>, a veteran respected </a:t>
            </a:r>
            <a:r>
              <a:rPr lang="en-US" dirty="0" smtClean="0"/>
              <a:t>for his </a:t>
            </a:r>
            <a:r>
              <a:rPr lang="en-US" dirty="0"/>
              <a:t>work in treasury and corporate finance when he was given the </a:t>
            </a:r>
            <a:r>
              <a:rPr lang="en-US" dirty="0" smtClean="0"/>
              <a:t>added charge </a:t>
            </a:r>
            <a:r>
              <a:rPr lang="en-US" dirty="0"/>
              <a:t>of the bank’s inclusive finance work: a social initiatives team </a:t>
            </a:r>
            <a:r>
              <a:rPr lang="en-US" dirty="0" smtClean="0"/>
              <a:t>headed by </a:t>
            </a:r>
            <a:r>
              <a:rPr lang="en-US" dirty="0" err="1"/>
              <a:t>Ananth</a:t>
            </a:r>
            <a:r>
              <a:rPr lang="en-US" dirty="0"/>
              <a:t>, a young academic idealist. </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Champions of Inclusive Finance</a:t>
            </a:r>
            <a:endParaRPr lang="en-US" b="1" dirty="0"/>
          </a:p>
        </p:txBody>
      </p:sp>
      <p:sp>
        <p:nvSpPr>
          <p:cNvPr id="3" name="Content Placeholder 2"/>
          <p:cNvSpPr>
            <a:spLocks noGrp="1"/>
          </p:cNvSpPr>
          <p:nvPr>
            <p:ph idx="1"/>
          </p:nvPr>
        </p:nvSpPr>
        <p:spPr/>
        <p:txBody>
          <a:bodyPr>
            <a:normAutofit/>
          </a:bodyPr>
          <a:lstStyle/>
          <a:p>
            <a:r>
              <a:rPr lang="en-US" dirty="0" smtClean="0"/>
              <a:t>The internal conditions were fertile for ICICI to support their work, because of Indian government priority sector lending targets and the bank’s overall strategy to become India’s leading bank in most if not all market segments.</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Champions of Inclusive Finance</a:t>
            </a:r>
            <a:endParaRPr lang="en-US" b="1" dirty="0"/>
          </a:p>
        </p:txBody>
      </p:sp>
      <p:sp>
        <p:nvSpPr>
          <p:cNvPr id="3" name="Content Placeholder 2"/>
          <p:cNvSpPr>
            <a:spLocks noGrp="1"/>
          </p:cNvSpPr>
          <p:nvPr>
            <p:ph idx="1"/>
          </p:nvPr>
        </p:nvSpPr>
        <p:spPr/>
        <p:txBody>
          <a:bodyPr>
            <a:normAutofit/>
          </a:bodyPr>
          <a:lstStyle/>
          <a:p>
            <a:r>
              <a:rPr lang="en-US" dirty="0"/>
              <a:t>Through pilot experiments (not all successful, but all providing </a:t>
            </a:r>
            <a:r>
              <a:rPr lang="en-US" dirty="0" smtClean="0"/>
              <a:t>valuable learning</a:t>
            </a:r>
            <a:r>
              <a:rPr lang="en-US" dirty="0"/>
              <a:t>), and dialogue with microfinance industry players, </a:t>
            </a:r>
            <a:r>
              <a:rPr lang="en-US" dirty="0" err="1"/>
              <a:t>Ananth</a:t>
            </a:r>
            <a:r>
              <a:rPr lang="en-US" dirty="0"/>
              <a:t> and </a:t>
            </a:r>
            <a:r>
              <a:rPr lang="en-US" dirty="0" err="1" smtClean="0"/>
              <a:t>Mor</a:t>
            </a:r>
            <a:r>
              <a:rPr lang="en-US" dirty="0" smtClean="0"/>
              <a:t> created </a:t>
            </a:r>
            <a:r>
              <a:rPr lang="en-US" dirty="0"/>
              <a:t>new ways of working with MFIs, which allowed ICICI to migrate </a:t>
            </a:r>
            <a:r>
              <a:rPr lang="en-US" dirty="0" smtClean="0"/>
              <a:t>its support </a:t>
            </a:r>
            <a:r>
              <a:rPr lang="en-US" dirty="0"/>
              <a:t>to microfinance beyond a small CSR-type unit and put several </a:t>
            </a:r>
            <a:r>
              <a:rPr lang="en-US" dirty="0" smtClean="0"/>
              <a:t>hundred million </a:t>
            </a:r>
            <a:r>
              <a:rPr lang="en-US" dirty="0"/>
              <a:t>dollars into the sector during the next few years. </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Champions of Inclusive Finance</a:t>
            </a:r>
            <a:endParaRPr lang="en-US" b="1" dirty="0"/>
          </a:p>
        </p:txBody>
      </p:sp>
      <p:sp>
        <p:nvSpPr>
          <p:cNvPr id="3" name="Content Placeholder 2"/>
          <p:cNvSpPr>
            <a:spLocks noGrp="1"/>
          </p:cNvSpPr>
          <p:nvPr>
            <p:ph idx="1"/>
          </p:nvPr>
        </p:nvSpPr>
        <p:spPr/>
        <p:txBody>
          <a:bodyPr>
            <a:normAutofit/>
          </a:bodyPr>
          <a:lstStyle/>
          <a:p>
            <a:r>
              <a:rPr lang="en-US" dirty="0" smtClean="0"/>
              <a:t>Innovations coming out of this effort included the ICICI partnership financing model, the Centre for Microfinance at the Institute for Financial Management Research, and FINO (a technology company serving MFIs), among other initiatives.</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Champions of Inclusive Finance</a:t>
            </a:r>
            <a:endParaRPr lang="en-US" b="1" dirty="0"/>
          </a:p>
        </p:txBody>
      </p:sp>
      <p:sp>
        <p:nvSpPr>
          <p:cNvPr id="3" name="Content Placeholder 2"/>
          <p:cNvSpPr>
            <a:spLocks noGrp="1"/>
          </p:cNvSpPr>
          <p:nvPr>
            <p:ph idx="1"/>
          </p:nvPr>
        </p:nvSpPr>
        <p:spPr/>
        <p:txBody>
          <a:bodyPr>
            <a:normAutofit/>
          </a:bodyPr>
          <a:lstStyle/>
          <a:p>
            <a:r>
              <a:rPr lang="en-US" dirty="0" err="1"/>
              <a:t>Annibale</a:t>
            </a:r>
            <a:r>
              <a:rPr lang="en-US" dirty="0"/>
              <a:t> and </a:t>
            </a:r>
            <a:r>
              <a:rPr lang="en-US" dirty="0" err="1"/>
              <a:t>Mor</a:t>
            </a:r>
            <a:r>
              <a:rPr lang="en-US" dirty="0"/>
              <a:t> had earned trust and political capital in successful </a:t>
            </a:r>
            <a:r>
              <a:rPr lang="en-US" dirty="0" smtClean="0"/>
              <a:t>mainstream operations</a:t>
            </a:r>
            <a:r>
              <a:rPr lang="en-US" dirty="0"/>
              <a:t>, and they knew how to work the cultural and </a:t>
            </a:r>
            <a:r>
              <a:rPr lang="en-US" dirty="0" smtClean="0"/>
              <a:t>political systems </a:t>
            </a:r>
            <a:r>
              <a:rPr lang="en-US" dirty="0"/>
              <a:t>in their organizations in order to win sponsorship and resources </a:t>
            </a:r>
            <a:r>
              <a:rPr lang="en-US" dirty="0" smtClean="0"/>
              <a:t>for their </a:t>
            </a:r>
            <a:r>
              <a:rPr lang="en-US" dirty="0"/>
              <a:t>projects.</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Strategic Questions</a:t>
            </a:r>
            <a:endParaRPr lang="en-US" b="1" dirty="0"/>
          </a:p>
        </p:txBody>
      </p:sp>
      <p:sp>
        <p:nvSpPr>
          <p:cNvPr id="3" name="Content Placeholder 2"/>
          <p:cNvSpPr>
            <a:spLocks noGrp="1"/>
          </p:cNvSpPr>
          <p:nvPr>
            <p:ph idx="1"/>
          </p:nvPr>
        </p:nvSpPr>
        <p:spPr/>
        <p:txBody>
          <a:bodyPr>
            <a:normAutofit/>
          </a:bodyPr>
          <a:lstStyle/>
          <a:p>
            <a:r>
              <a:rPr lang="en-US" dirty="0" smtClean="0"/>
              <a:t>Before </a:t>
            </a:r>
            <a:r>
              <a:rPr lang="en-US" dirty="0"/>
              <a:t>they set out to rally internal support, would-be corporate </a:t>
            </a:r>
            <a:r>
              <a:rPr lang="en-US" dirty="0" smtClean="0"/>
              <a:t>champions need </a:t>
            </a:r>
            <a:r>
              <a:rPr lang="en-US" dirty="0"/>
              <a:t>good answers to some of the many questions their colleagues are </a:t>
            </a:r>
            <a:r>
              <a:rPr lang="en-US" dirty="0" smtClean="0"/>
              <a:t>likely to </a:t>
            </a:r>
            <a:r>
              <a:rPr lang="en-US" dirty="0"/>
              <a:t>raise. In addition to questions about the market opportunity, which </a:t>
            </a:r>
            <a:r>
              <a:rPr lang="en-US" dirty="0" smtClean="0"/>
              <a:t>we treated </a:t>
            </a:r>
            <a:r>
              <a:rPr lang="en-US" dirty="0"/>
              <a:t>in earlier </a:t>
            </a:r>
            <a:r>
              <a:rPr lang="en-US" dirty="0" smtClean="0"/>
              <a:t>lectures</a:t>
            </a:r>
            <a:r>
              <a:rPr lang="en-US" dirty="0"/>
              <a:t>, </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Strategic Questions</a:t>
            </a:r>
            <a:endParaRPr lang="en-US" b="1" dirty="0"/>
          </a:p>
        </p:txBody>
      </p:sp>
      <p:sp>
        <p:nvSpPr>
          <p:cNvPr id="3" name="Content Placeholder 2"/>
          <p:cNvSpPr>
            <a:spLocks noGrp="1"/>
          </p:cNvSpPr>
          <p:nvPr>
            <p:ph idx="1"/>
          </p:nvPr>
        </p:nvSpPr>
        <p:spPr/>
        <p:txBody>
          <a:bodyPr>
            <a:normAutofit/>
          </a:bodyPr>
          <a:lstStyle/>
          <a:p>
            <a:r>
              <a:rPr lang="en-US" dirty="0" smtClean="0"/>
              <a:t>colleagues need to be convinced of the company’s </a:t>
            </a:r>
            <a:r>
              <a:rPr lang="en-US" dirty="0"/>
              <a:t>own relevant capabilities, and they need to see the outlines of a </a:t>
            </a:r>
            <a:r>
              <a:rPr lang="en-US" dirty="0" smtClean="0"/>
              <a:t>successful strategy</a:t>
            </a:r>
            <a:r>
              <a:rPr lang="en-US" dirty="0"/>
              <a:t>. Among the questions a corporate champion may have to </a:t>
            </a:r>
            <a:r>
              <a:rPr lang="en-US" dirty="0" smtClean="0"/>
              <a:t>answer are </a:t>
            </a:r>
            <a:r>
              <a:rPr lang="en-US" dirty="0"/>
              <a:t>these:</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Strategic Questions</a:t>
            </a:r>
            <a:endParaRPr lang="en-US" b="1" dirty="0"/>
          </a:p>
        </p:txBody>
      </p:sp>
      <p:sp>
        <p:nvSpPr>
          <p:cNvPr id="3" name="Content Placeholder 2"/>
          <p:cNvSpPr>
            <a:spLocks noGrp="1"/>
          </p:cNvSpPr>
          <p:nvPr>
            <p:ph idx="1"/>
          </p:nvPr>
        </p:nvSpPr>
        <p:spPr/>
        <p:txBody>
          <a:bodyPr>
            <a:normAutofit lnSpcReduction="10000"/>
          </a:bodyPr>
          <a:lstStyle/>
          <a:p>
            <a:r>
              <a:rPr lang="en-US" dirty="0"/>
              <a:t>1. Do we possess unique knowledge or infrastructure in the market </a:t>
            </a:r>
            <a:r>
              <a:rPr lang="en-US" dirty="0" smtClean="0"/>
              <a:t>that will </a:t>
            </a:r>
            <a:r>
              <a:rPr lang="en-US" dirty="0"/>
              <a:t>give us a competitive advantage?</a:t>
            </a:r>
          </a:p>
          <a:p>
            <a:r>
              <a:rPr lang="en-US" dirty="0"/>
              <a:t>2. Do we have the infrastructure and technology to reach </a:t>
            </a:r>
            <a:r>
              <a:rPr lang="en-US" dirty="0" smtClean="0"/>
              <a:t>clients directly</a:t>
            </a:r>
            <a:r>
              <a:rPr lang="en-US" dirty="0"/>
              <a:t>? If not, would we build it or would we use someone else’s?</a:t>
            </a:r>
          </a:p>
          <a:p>
            <a:r>
              <a:rPr lang="en-US" dirty="0"/>
              <a:t>3. Is reaching the BOP market compatible with our </a:t>
            </a:r>
            <a:r>
              <a:rPr lang="en-US" dirty="0" smtClean="0"/>
              <a:t>branding and </a:t>
            </a:r>
            <a:r>
              <a:rPr lang="en-US" dirty="0"/>
              <a:t>image</a:t>
            </a:r>
            <a:r>
              <a:rPr lang="en-US" dirty="0" smtClean="0"/>
              <a:t>?</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Strategic Questions</a:t>
            </a:r>
            <a:endParaRPr lang="en-US" b="1" dirty="0"/>
          </a:p>
        </p:txBody>
      </p:sp>
      <p:sp>
        <p:nvSpPr>
          <p:cNvPr id="3" name="Content Placeholder 2"/>
          <p:cNvSpPr>
            <a:spLocks noGrp="1"/>
          </p:cNvSpPr>
          <p:nvPr>
            <p:ph idx="1"/>
          </p:nvPr>
        </p:nvSpPr>
        <p:spPr/>
        <p:txBody>
          <a:bodyPr>
            <a:normAutofit/>
          </a:bodyPr>
          <a:lstStyle/>
          <a:p>
            <a:r>
              <a:rPr lang="en-US" dirty="0" smtClean="0"/>
              <a:t>4. Can the BOP market become part of our long-run client base?</a:t>
            </a:r>
          </a:p>
          <a:p>
            <a:r>
              <a:rPr lang="en-US" dirty="0" smtClean="0"/>
              <a:t>5. Does our internal corporate culture facilitate working with BOP clients?</a:t>
            </a:r>
          </a:p>
          <a:p>
            <a:r>
              <a:rPr lang="en-US" dirty="0" smtClean="0"/>
              <a:t>6. Can our cost structure support working with BOP clients and their small transactions?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Strategic Questions</a:t>
            </a:r>
            <a:endParaRPr lang="en-US" b="1" dirty="0"/>
          </a:p>
        </p:txBody>
      </p:sp>
      <p:sp>
        <p:nvSpPr>
          <p:cNvPr id="3" name="Content Placeholder 2"/>
          <p:cNvSpPr>
            <a:spLocks noGrp="1"/>
          </p:cNvSpPr>
          <p:nvPr>
            <p:ph idx="1"/>
          </p:nvPr>
        </p:nvSpPr>
        <p:spPr/>
        <p:txBody>
          <a:bodyPr>
            <a:normAutofit/>
          </a:bodyPr>
          <a:lstStyle/>
          <a:p>
            <a:r>
              <a:rPr lang="en-US" dirty="0" smtClean="0"/>
              <a:t>7. What will the regulatory environment allow us to do? What will it require us to do?</a:t>
            </a:r>
          </a:p>
          <a:p>
            <a:r>
              <a:rPr lang="en-US" dirty="0" smtClean="0"/>
              <a:t>8. How should we position this work with respect to corporate social responsibility? Will we do this for profit or citizenship or other reasons?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Strategic Questions</a:t>
            </a:r>
            <a:endParaRPr lang="en-US" b="1" dirty="0"/>
          </a:p>
        </p:txBody>
      </p:sp>
      <p:sp>
        <p:nvSpPr>
          <p:cNvPr id="3" name="Content Placeholder 2"/>
          <p:cNvSpPr>
            <a:spLocks noGrp="1"/>
          </p:cNvSpPr>
          <p:nvPr>
            <p:ph idx="1"/>
          </p:nvPr>
        </p:nvSpPr>
        <p:spPr/>
        <p:txBody>
          <a:bodyPr>
            <a:normAutofit/>
          </a:bodyPr>
          <a:lstStyle/>
          <a:p>
            <a:r>
              <a:rPr lang="en-US" dirty="0" smtClean="0"/>
              <a:t>9. Where will the income streams come from? Fee income? Any </a:t>
            </a:r>
            <a:r>
              <a:rPr lang="en-US" dirty="0" err="1" smtClean="0"/>
              <a:t>crossselling</a:t>
            </a:r>
            <a:r>
              <a:rPr lang="en-US" dirty="0" smtClean="0"/>
              <a:t> opportunities or increased customer traffic?</a:t>
            </a:r>
          </a:p>
          <a:p>
            <a:r>
              <a:rPr lang="en-US" dirty="0" smtClean="0"/>
              <a:t>10. Will this be profitable or financially sustainable?</a:t>
            </a:r>
          </a:p>
          <a:p>
            <a:r>
              <a:rPr lang="en-US" dirty="0" smtClean="0"/>
              <a:t>11. What are the risks? What are the unknowns?</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Strategic Questions</a:t>
            </a:r>
            <a:endParaRPr lang="en-US" b="1" dirty="0"/>
          </a:p>
        </p:txBody>
      </p:sp>
      <p:sp>
        <p:nvSpPr>
          <p:cNvPr id="3" name="Content Placeholder 2"/>
          <p:cNvSpPr>
            <a:spLocks noGrp="1"/>
          </p:cNvSpPr>
          <p:nvPr>
            <p:ph idx="1"/>
          </p:nvPr>
        </p:nvSpPr>
        <p:spPr/>
        <p:txBody>
          <a:bodyPr>
            <a:normAutofit/>
          </a:bodyPr>
          <a:lstStyle/>
          <a:p>
            <a:r>
              <a:rPr lang="en-US" dirty="0"/>
              <a:t>In short, what are we uniquely positioned to offer and how could we </a:t>
            </a:r>
            <a:r>
              <a:rPr lang="en-US" dirty="0" smtClean="0"/>
              <a:t>make this </a:t>
            </a:r>
            <a:r>
              <a:rPr lang="en-US" dirty="0"/>
              <a:t>a business success?</a:t>
            </a:r>
          </a:p>
          <a:p>
            <a:r>
              <a:rPr lang="en-US" dirty="0" err="1"/>
              <a:t>Mor</a:t>
            </a:r>
            <a:r>
              <a:rPr lang="en-US" dirty="0"/>
              <a:t>, </a:t>
            </a:r>
            <a:r>
              <a:rPr lang="en-US" dirty="0" err="1"/>
              <a:t>Ananth</a:t>
            </a:r>
            <a:r>
              <a:rPr lang="en-US" dirty="0"/>
              <a:t>, </a:t>
            </a:r>
            <a:r>
              <a:rPr lang="en-US" dirty="0" err="1"/>
              <a:t>Annibale</a:t>
            </a:r>
            <a:r>
              <a:rPr lang="en-US" dirty="0"/>
              <a:t>, and leaders in each of the 16 businesses </a:t>
            </a:r>
            <a:r>
              <a:rPr lang="en-US" dirty="0" smtClean="0"/>
              <a:t>profiled in </a:t>
            </a:r>
            <a:r>
              <a:rPr lang="en-US" dirty="0"/>
              <a:t>the cases answered these questions and made effective choices, though </a:t>
            </a:r>
            <a:r>
              <a:rPr lang="en-US" dirty="0" smtClean="0"/>
              <a:t>not without </a:t>
            </a:r>
            <a:r>
              <a:rPr lang="en-US" dirty="0"/>
              <a:t>a certain amount of trial and error.</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Strategic Questions</a:t>
            </a:r>
            <a:endParaRPr lang="en-US" b="1" dirty="0"/>
          </a:p>
        </p:txBody>
      </p:sp>
      <p:sp>
        <p:nvSpPr>
          <p:cNvPr id="3" name="Content Placeholder 2"/>
          <p:cNvSpPr>
            <a:spLocks noGrp="1"/>
          </p:cNvSpPr>
          <p:nvPr>
            <p:ph idx="1"/>
          </p:nvPr>
        </p:nvSpPr>
        <p:spPr/>
        <p:txBody>
          <a:bodyPr>
            <a:normAutofit/>
          </a:bodyPr>
          <a:lstStyle/>
          <a:p>
            <a:r>
              <a:rPr lang="en-US" dirty="0"/>
              <a:t>Although there are many strategic decisions to be made, we focus the </a:t>
            </a:r>
            <a:r>
              <a:rPr lang="en-US" dirty="0" smtClean="0"/>
              <a:t>rest of these lectures </a:t>
            </a:r>
            <a:r>
              <a:rPr lang="en-US" dirty="0"/>
              <a:t>on three critical choices that set the direction companies </a:t>
            </a:r>
            <a:r>
              <a:rPr lang="en-US" dirty="0" smtClean="0"/>
              <a:t>will take</a:t>
            </a:r>
            <a:r>
              <a:rPr lang="en-US" dirty="0"/>
              <a:t>: whether to engage the BOP sector as a service deliverer or as a </a:t>
            </a:r>
            <a:r>
              <a:rPr lang="en-US" dirty="0" smtClean="0"/>
              <a:t>financier, whether </a:t>
            </a:r>
            <a:r>
              <a:rPr lang="en-US" dirty="0"/>
              <a:t>and how to employ partnerships, and how to position </a:t>
            </a:r>
            <a:r>
              <a:rPr lang="en-US" dirty="0" smtClean="0"/>
              <a:t>financial inclusion </a:t>
            </a:r>
            <a:r>
              <a:rPr lang="en-US" dirty="0"/>
              <a:t>on the corporate social responsibility spectrum.</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Strategic Questions</a:t>
            </a:r>
            <a:endParaRPr lang="en-US" b="1" dirty="0"/>
          </a:p>
        </p:txBody>
      </p:sp>
      <p:sp>
        <p:nvSpPr>
          <p:cNvPr id="3" name="Content Placeholder 2"/>
          <p:cNvSpPr>
            <a:spLocks noGrp="1"/>
          </p:cNvSpPr>
          <p:nvPr>
            <p:ph idx="1"/>
          </p:nvPr>
        </p:nvSpPr>
        <p:spPr/>
        <p:txBody>
          <a:bodyPr>
            <a:normAutofit/>
          </a:bodyPr>
          <a:lstStyle/>
          <a:p>
            <a:r>
              <a:rPr lang="en-US" b="1" dirty="0"/>
              <a:t>Service Delivery vs. </a:t>
            </a:r>
            <a:r>
              <a:rPr lang="en-US" b="1" dirty="0" smtClean="0"/>
              <a:t>Financing</a:t>
            </a:r>
          </a:p>
          <a:p>
            <a:r>
              <a:rPr lang="en-US" b="1" dirty="0"/>
              <a:t>In-House vs. </a:t>
            </a:r>
            <a:r>
              <a:rPr lang="en-US" b="1" dirty="0" smtClean="0"/>
              <a:t>Partnerships</a:t>
            </a:r>
          </a:p>
          <a:p>
            <a:r>
              <a:rPr lang="en-US" b="1" dirty="0"/>
              <a:t>Social Responsibility Positioning</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Financiers</a:t>
            </a:r>
            <a:endParaRPr lang="en-US" b="1" dirty="0"/>
          </a:p>
        </p:txBody>
      </p:sp>
      <p:sp>
        <p:nvSpPr>
          <p:cNvPr id="3" name="Content Placeholder 2"/>
          <p:cNvSpPr>
            <a:spLocks noGrp="1"/>
          </p:cNvSpPr>
          <p:nvPr>
            <p:ph idx="1"/>
          </p:nvPr>
        </p:nvSpPr>
        <p:spPr/>
        <p:txBody>
          <a:bodyPr>
            <a:normAutofit/>
          </a:bodyPr>
          <a:lstStyle/>
          <a:p>
            <a:r>
              <a:rPr lang="en-US" dirty="0" smtClean="0"/>
              <a:t>For </a:t>
            </a:r>
            <a:r>
              <a:rPr lang="en-US" dirty="0"/>
              <a:t>organizations that lack any other direct contact with low-income </a:t>
            </a:r>
            <a:r>
              <a:rPr lang="en-US" dirty="0" smtClean="0"/>
              <a:t>clients, and </a:t>
            </a:r>
            <a:r>
              <a:rPr lang="en-US" dirty="0"/>
              <a:t>who do not have a deep understanding of the market, becoming a </a:t>
            </a:r>
            <a:r>
              <a:rPr lang="en-US" dirty="0" smtClean="0"/>
              <a:t>financier may </a:t>
            </a:r>
            <a:r>
              <a:rPr lang="en-US" dirty="0"/>
              <a:t>be the easiest—or only—choice. </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Financiers</a:t>
            </a:r>
            <a:endParaRPr lang="en-US" b="1" dirty="0"/>
          </a:p>
        </p:txBody>
      </p:sp>
      <p:sp>
        <p:nvSpPr>
          <p:cNvPr id="3" name="Content Placeholder 2"/>
          <p:cNvSpPr>
            <a:spLocks noGrp="1"/>
          </p:cNvSpPr>
          <p:nvPr>
            <p:ph idx="1"/>
          </p:nvPr>
        </p:nvSpPr>
        <p:spPr/>
        <p:txBody>
          <a:bodyPr>
            <a:normAutofit/>
          </a:bodyPr>
          <a:lstStyle/>
          <a:p>
            <a:r>
              <a:rPr lang="en-US" dirty="0" smtClean="0"/>
              <a:t>Financing microfinance requires little in the way of new capacities for large commercial and investment banks.</a:t>
            </a:r>
          </a:p>
          <a:p>
            <a:r>
              <a:rPr lang="en-US" dirty="0" smtClean="0"/>
              <a:t>They simply do what they already know how to do: finance successful businesses, in this case MFIs. Their main task will be to learn enough about MFIs to conduct due diligence with confidence.</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Financiers</a:t>
            </a:r>
            <a:endParaRPr lang="en-US" b="1" dirty="0"/>
          </a:p>
        </p:txBody>
      </p:sp>
      <p:sp>
        <p:nvSpPr>
          <p:cNvPr id="3" name="Content Placeholder 2"/>
          <p:cNvSpPr>
            <a:spLocks noGrp="1"/>
          </p:cNvSpPr>
          <p:nvPr>
            <p:ph idx="1"/>
          </p:nvPr>
        </p:nvSpPr>
        <p:spPr/>
        <p:txBody>
          <a:bodyPr>
            <a:normAutofit/>
          </a:bodyPr>
          <a:lstStyle/>
          <a:p>
            <a:r>
              <a:rPr lang="en-US" dirty="0"/>
              <a:t>Many large and especially international banks take this path. At ICICI, </a:t>
            </a:r>
            <a:r>
              <a:rPr lang="en-US" dirty="0" smtClean="0"/>
              <a:t>for example</a:t>
            </a:r>
            <a:r>
              <a:rPr lang="en-US" dirty="0"/>
              <a:t>, </a:t>
            </a:r>
            <a:r>
              <a:rPr lang="en-US" dirty="0" err="1"/>
              <a:t>Mor</a:t>
            </a:r>
            <a:r>
              <a:rPr lang="en-US" dirty="0"/>
              <a:t> recognized that his bank’s high-end and middle-class </a:t>
            </a:r>
            <a:r>
              <a:rPr lang="en-US" dirty="0" smtClean="0"/>
              <a:t>branch infrastructure </a:t>
            </a:r>
            <a:r>
              <a:rPr lang="en-US" dirty="0"/>
              <a:t>and product suite did not equip it to serve low-income </a:t>
            </a:r>
            <a:r>
              <a:rPr lang="en-US" dirty="0" smtClean="0"/>
              <a:t>clients. Instead </a:t>
            </a:r>
            <a:r>
              <a:rPr lang="en-US" dirty="0"/>
              <a:t>he got to know MFIs across India that operated at the grassroots </a:t>
            </a:r>
            <a:r>
              <a:rPr lang="en-US" dirty="0" smtClean="0"/>
              <a:t>and needed </a:t>
            </a:r>
            <a:r>
              <a:rPr lang="en-US" dirty="0"/>
              <a:t>a financial </a:t>
            </a:r>
            <a:r>
              <a:rPr lang="en-US" dirty="0" smtClean="0"/>
              <a:t>backer.</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Financiers</a:t>
            </a:r>
            <a:endParaRPr lang="en-US" b="1" dirty="0"/>
          </a:p>
        </p:txBody>
      </p:sp>
      <p:sp>
        <p:nvSpPr>
          <p:cNvPr id="3" name="Content Placeholder 2"/>
          <p:cNvSpPr>
            <a:spLocks noGrp="1"/>
          </p:cNvSpPr>
          <p:nvPr>
            <p:ph idx="1"/>
          </p:nvPr>
        </p:nvSpPr>
        <p:spPr/>
        <p:txBody>
          <a:bodyPr>
            <a:normAutofit/>
          </a:bodyPr>
          <a:lstStyle/>
          <a:p>
            <a:r>
              <a:rPr lang="en-US" dirty="0" err="1" smtClean="0"/>
              <a:t>Mor</a:t>
            </a:r>
            <a:r>
              <a:rPr lang="en-US" dirty="0" smtClean="0"/>
              <a:t> and </a:t>
            </a:r>
            <a:r>
              <a:rPr lang="en-US" dirty="0" err="1" smtClean="0"/>
              <a:t>Ananth</a:t>
            </a:r>
            <a:r>
              <a:rPr lang="en-US" dirty="0" smtClean="0"/>
              <a:t> developed the ICICI partnership model, which tweaked the standard strategy of private banks toward microfinance— lending to leading microfinance institutions</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Financiers</a:t>
            </a:r>
            <a:endParaRPr lang="en-US" b="1" dirty="0"/>
          </a:p>
        </p:txBody>
      </p:sp>
      <p:sp>
        <p:nvSpPr>
          <p:cNvPr id="3" name="Content Placeholder 2"/>
          <p:cNvSpPr>
            <a:spLocks noGrp="1"/>
          </p:cNvSpPr>
          <p:nvPr>
            <p:ph idx="1"/>
          </p:nvPr>
        </p:nvSpPr>
        <p:spPr/>
        <p:txBody>
          <a:bodyPr>
            <a:normAutofit/>
          </a:bodyPr>
          <a:lstStyle/>
          <a:p>
            <a:r>
              <a:rPr lang="en-US" dirty="0" smtClean="0"/>
              <a:t>—but still kept ICICI out of direct service delivery. Under the partnership model, the official lender to the client was ICICI, and MFIs were their service agents. Through this model, ICICI profitably financed inclusion at an unprecedented scale, allowing the leading MFIs in India to grow rapidly. </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Financiers</a:t>
            </a:r>
            <a:endParaRPr lang="en-US" b="1" dirty="0"/>
          </a:p>
        </p:txBody>
      </p:sp>
      <p:sp>
        <p:nvSpPr>
          <p:cNvPr id="3" name="Content Placeholder 2"/>
          <p:cNvSpPr>
            <a:spLocks noGrp="1"/>
          </p:cNvSpPr>
          <p:nvPr>
            <p:ph idx="1"/>
          </p:nvPr>
        </p:nvSpPr>
        <p:spPr/>
        <p:txBody>
          <a:bodyPr>
            <a:normAutofit/>
          </a:bodyPr>
          <a:lstStyle/>
          <a:p>
            <a:r>
              <a:rPr lang="en-US" dirty="0" smtClean="0"/>
              <a:t>The partnership model had tremendous influence on inclusive finance in India. It orchestrated new terms under which banks and MFIs interacted, until ICICI suspended the model over regulatory issues.</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In the </a:t>
            </a:r>
            <a:r>
              <a:rPr lang="en-US" b="1" dirty="0"/>
              <a:t>N</a:t>
            </a:r>
            <a:r>
              <a:rPr lang="en-US" b="1" dirty="0" smtClean="0"/>
              <a:t>ext Lecture</a:t>
            </a:r>
            <a:endParaRPr lang="en-US" b="1" dirty="0"/>
          </a:p>
        </p:txBody>
      </p:sp>
      <p:sp>
        <p:nvSpPr>
          <p:cNvPr id="3" name="Content Placeholder 2"/>
          <p:cNvSpPr>
            <a:spLocks noGrp="1"/>
          </p:cNvSpPr>
          <p:nvPr>
            <p:ph idx="1"/>
          </p:nvPr>
        </p:nvSpPr>
        <p:spPr/>
        <p:txBody>
          <a:bodyPr>
            <a:normAutofit/>
          </a:bodyPr>
          <a:lstStyle/>
          <a:p>
            <a:pPr>
              <a:buNone/>
            </a:pPr>
            <a:endParaRPr lang="en-US" b="1" dirty="0" smtClean="0"/>
          </a:p>
          <a:p>
            <a:r>
              <a:rPr lang="en-US" b="1" dirty="0" smtClean="0"/>
              <a:t>Service Delivery vs. Financing</a:t>
            </a:r>
          </a:p>
          <a:p>
            <a:r>
              <a:rPr lang="en-US" b="1" dirty="0" smtClean="0"/>
              <a:t>In-House vs. Partnerships</a:t>
            </a:r>
          </a:p>
          <a:p>
            <a:r>
              <a:rPr lang="en-US" b="1" dirty="0" smtClean="0"/>
              <a:t>Social Responsibility Positioning</a:t>
            </a:r>
            <a:endParaRPr lang="en-US" dirty="0" smtClean="0"/>
          </a:p>
          <a:p>
            <a:endParaRPr lang="en-US" b="1" dirty="0" smtClean="0"/>
          </a:p>
          <a:p>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endParaRPr lang="en-US" b="1" dirty="0"/>
          </a:p>
        </p:txBody>
      </p:sp>
      <p:sp>
        <p:nvSpPr>
          <p:cNvPr id="3" name="Content Placeholder 2"/>
          <p:cNvSpPr>
            <a:spLocks noGrp="1"/>
          </p:cNvSpPr>
          <p:nvPr>
            <p:ph idx="1"/>
          </p:nvPr>
        </p:nvSpPr>
        <p:spPr/>
        <p:txBody>
          <a:bodyPr>
            <a:normAutofit/>
          </a:bodyPr>
          <a:lstStyle/>
          <a:p>
            <a:pPr>
              <a:buNone/>
            </a:pPr>
            <a:r>
              <a:rPr lang="en-US" b="1" dirty="0"/>
              <a:t>	</a:t>
            </a:r>
            <a:r>
              <a:rPr lang="en-US" b="1" dirty="0" smtClean="0"/>
              <a:t>New Technology</a:t>
            </a:r>
          </a:p>
          <a:p>
            <a:pPr>
              <a:buNone/>
            </a:pPr>
            <a:endParaRPr lang="en-US" b="1" dirty="0"/>
          </a:p>
          <a:p>
            <a:pPr>
              <a:buNone/>
            </a:pPr>
            <a:r>
              <a:rPr lang="en-US" b="1" dirty="0" smtClean="0"/>
              <a:t>	</a:t>
            </a:r>
            <a:r>
              <a:rPr lang="en-US" b="1" smtClean="0"/>
              <a:t>Corporate Choices</a:t>
            </a:r>
            <a:r>
              <a:rPr lang="en-US" b="1" dirty="0" smtClean="0"/>
              <a:t/>
            </a:r>
            <a:br>
              <a:rPr lang="en-US" b="1" dirty="0" smtClean="0"/>
            </a:b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TotalTime>
  <Words>1773</Words>
  <Application>Microsoft Office PowerPoint</Application>
  <PresentationFormat>On-screen Show (4:3)</PresentationFormat>
  <Paragraphs>100</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Summary of the Last lecture</vt:lpstr>
      <vt:lpstr>MODELS AND CORPORATE CHOICES</vt:lpstr>
      <vt:lpstr>New Technology </vt:lpstr>
      <vt:lpstr>New Technology </vt:lpstr>
      <vt:lpstr>New Technology </vt:lpstr>
      <vt:lpstr>New Technology </vt:lpstr>
      <vt:lpstr>New Technology </vt:lpstr>
      <vt:lpstr>New Technology </vt:lpstr>
      <vt:lpstr>New Technology </vt:lpstr>
      <vt:lpstr>New Technology </vt:lpstr>
      <vt:lpstr>New Technology </vt:lpstr>
      <vt:lpstr>New Technology </vt:lpstr>
      <vt:lpstr>CORPORATE CHOICES</vt:lpstr>
      <vt:lpstr>CORPORATE CHOICES</vt:lpstr>
      <vt:lpstr>CORPORATE CHOICES</vt:lpstr>
      <vt:lpstr>CORPORATE CHOICES</vt:lpstr>
      <vt:lpstr>Champions of Inclusive Finance</vt:lpstr>
      <vt:lpstr>Champions of Inclusive Finance</vt:lpstr>
      <vt:lpstr>Champions of Inclusive Finance</vt:lpstr>
      <vt:lpstr>Champions of Inclusive Finance</vt:lpstr>
      <vt:lpstr>Champions of Inclusive Finance</vt:lpstr>
      <vt:lpstr>Champions of Inclusive Finance</vt:lpstr>
      <vt:lpstr>Champions of Inclusive Finance</vt:lpstr>
      <vt:lpstr>Champions of Inclusive Finance</vt:lpstr>
      <vt:lpstr>Champions of Inclusive Finance</vt:lpstr>
      <vt:lpstr>Strategic Questions</vt:lpstr>
      <vt:lpstr>Strategic Questions</vt:lpstr>
      <vt:lpstr>Strategic Questions</vt:lpstr>
      <vt:lpstr>Strategic Questions</vt:lpstr>
      <vt:lpstr>Strategic Questions</vt:lpstr>
      <vt:lpstr>Strategic Questions</vt:lpstr>
      <vt:lpstr>Strategic Questions</vt:lpstr>
      <vt:lpstr>Strategic Questions</vt:lpstr>
      <vt:lpstr>Strategic Questions</vt:lpstr>
      <vt:lpstr>Financiers</vt:lpstr>
      <vt:lpstr>Financiers</vt:lpstr>
      <vt:lpstr>Financiers</vt:lpstr>
      <vt:lpstr>Financiers</vt:lpstr>
      <vt:lpstr>Financiers</vt:lpstr>
      <vt:lpstr>Financiers</vt:lpstr>
      <vt:lpstr>In the Next Lecture</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Ammar</dc:creator>
  <cp:lastModifiedBy>Ammar</cp:lastModifiedBy>
  <cp:revision>24</cp:revision>
  <dcterms:created xsi:type="dcterms:W3CDTF">2014-07-13T09:20:44Z</dcterms:created>
  <dcterms:modified xsi:type="dcterms:W3CDTF">2014-07-13T09:43:54Z</dcterms:modified>
</cp:coreProperties>
</file>