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96" r:id="rId4"/>
    <p:sldId id="297" r:id="rId5"/>
    <p:sldId id="298" r:id="rId6"/>
    <p:sldId id="299" r:id="rId7"/>
    <p:sldId id="300" r:id="rId8"/>
    <p:sldId id="301" r:id="rId9"/>
    <p:sldId id="302" r:id="rId10"/>
    <p:sldId id="303" r:id="rId11"/>
    <p:sldId id="304"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8" autoAdjust="0"/>
    <p:restoredTop sz="94660"/>
  </p:normalViewPr>
  <p:slideViewPr>
    <p:cSldViewPr>
      <p:cViewPr varScale="1">
        <p:scale>
          <a:sx n="64" d="100"/>
          <a:sy n="64" d="100"/>
        </p:scale>
        <p:origin x="-148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106E17-64FF-4730-B1DB-BF4B9B6ADD3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06E17-64FF-4730-B1DB-BF4B9B6ADD3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106E17-64FF-4730-B1DB-BF4B9B6ADD3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106E17-64FF-4730-B1DB-BF4B9B6ADD39}"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106E17-64FF-4730-B1DB-BF4B9B6ADD39}" type="datetimeFigureOut">
              <a:rPr lang="en-US" smtClean="0"/>
              <a:pPr/>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106E17-64FF-4730-B1DB-BF4B9B6ADD39}" type="datetimeFigureOut">
              <a:rPr lang="en-US" smtClean="0"/>
              <a:pPr/>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06E17-64FF-4730-B1DB-BF4B9B6ADD39}" type="datetimeFigureOut">
              <a:rPr lang="en-US" smtClean="0"/>
              <a:pPr/>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06E17-64FF-4730-B1DB-BF4B9B6ADD39}"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06E17-64FF-4730-B1DB-BF4B9B6ADD39}"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06E17-64FF-4730-B1DB-BF4B9B6ADD3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06E17-64FF-4730-B1DB-BF4B9B6ADD3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2388D-019A-4B52-A4E6-769683AC48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06E17-64FF-4730-B1DB-BF4B9B6ADD39}" type="datetimeFigureOut">
              <a:rPr lang="en-US" smtClean="0"/>
              <a:pPr/>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2388D-019A-4B52-A4E6-769683AC48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THREE PRODUCTS: INSURANCE, HOUSING</a:t>
            </a:r>
            <a:br>
              <a:rPr lang="en-US" b="1" dirty="0" smtClean="0"/>
            </a:br>
            <a:r>
              <a:rPr lang="en-US" b="1" dirty="0" smtClean="0"/>
              <a:t>FINANCE, AND REMITTANCES</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THREE PRODUCTS: INSURANCE, HOUSING</a:t>
            </a:r>
            <a:br>
              <a:rPr lang="en-US" b="1" dirty="0" smtClean="0"/>
            </a:br>
            <a:r>
              <a:rPr lang="en-US" b="1" dirty="0" smtClean="0"/>
              <a:t>FINANCE, AND REMITTANCES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CEMEX </a:t>
            </a:r>
            <a:r>
              <a:rPr lang="en-US" b="1" dirty="0" err="1" smtClean="0"/>
              <a:t>Patrimonio</a:t>
            </a:r>
            <a:r>
              <a:rPr lang="en-US" b="1" dirty="0" smtClean="0"/>
              <a:t> Hoy (Equity Today) Program</a:t>
            </a:r>
          </a:p>
        </p:txBody>
      </p:sp>
      <p:sp>
        <p:nvSpPr>
          <p:cNvPr id="3" name="Content Placeholder 2"/>
          <p:cNvSpPr>
            <a:spLocks noGrp="1"/>
          </p:cNvSpPr>
          <p:nvPr>
            <p:ph idx="1"/>
          </p:nvPr>
        </p:nvSpPr>
        <p:spPr/>
        <p:txBody>
          <a:bodyPr>
            <a:normAutofit/>
          </a:bodyPr>
          <a:lstStyle/>
          <a:p>
            <a:r>
              <a:rPr lang="en-US" dirty="0" smtClean="0"/>
              <a:t>CEMEX’s housing microfinance </a:t>
            </a:r>
            <a:r>
              <a:rPr lang="en-US" dirty="0"/>
              <a:t>product uses similar principles. CEMEX is one of the </a:t>
            </a:r>
            <a:r>
              <a:rPr lang="en-US" dirty="0" smtClean="0"/>
              <a:t>largest cement </a:t>
            </a:r>
            <a:r>
              <a:rPr lang="en-US" dirty="0"/>
              <a:t>companies in the world but was faced with increasing competition </a:t>
            </a:r>
            <a:r>
              <a:rPr lang="en-US" dirty="0" smtClean="0"/>
              <a:t>in its </a:t>
            </a:r>
            <a:r>
              <a:rPr lang="en-US" dirty="0"/>
              <a:t>home country of Mexico.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CEMEX </a:t>
            </a:r>
            <a:r>
              <a:rPr lang="en-US" b="1" dirty="0" err="1" smtClean="0"/>
              <a:t>Patrimonio</a:t>
            </a:r>
            <a:r>
              <a:rPr lang="en-US" b="1" dirty="0" smtClean="0"/>
              <a:t> Hoy (Equity Today) Program</a:t>
            </a:r>
          </a:p>
        </p:txBody>
      </p:sp>
      <p:sp>
        <p:nvSpPr>
          <p:cNvPr id="3" name="Content Placeholder 2"/>
          <p:cNvSpPr>
            <a:spLocks noGrp="1"/>
          </p:cNvSpPr>
          <p:nvPr>
            <p:ph idx="1"/>
          </p:nvPr>
        </p:nvSpPr>
        <p:spPr/>
        <p:txBody>
          <a:bodyPr>
            <a:normAutofit/>
          </a:bodyPr>
          <a:lstStyle/>
          <a:p>
            <a:r>
              <a:rPr lang="en-US" dirty="0" smtClean="0"/>
              <a:t>The century-old, global building-materials supplier wanted to increase sales of cement to poor and lower-income Mexicans who improve their houses incrementally over years.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CEMEX </a:t>
            </a:r>
            <a:r>
              <a:rPr lang="en-US" b="1" dirty="0" err="1" smtClean="0"/>
              <a:t>Patrimonio</a:t>
            </a:r>
            <a:r>
              <a:rPr lang="en-US" b="1" dirty="0" smtClean="0"/>
              <a:t> Hoy (Equity Today) Program</a:t>
            </a:r>
          </a:p>
        </p:txBody>
      </p:sp>
      <p:sp>
        <p:nvSpPr>
          <p:cNvPr id="3" name="Content Placeholder 2"/>
          <p:cNvSpPr>
            <a:spLocks noGrp="1"/>
          </p:cNvSpPr>
          <p:nvPr>
            <p:ph idx="1"/>
          </p:nvPr>
        </p:nvSpPr>
        <p:spPr/>
        <p:txBody>
          <a:bodyPr>
            <a:normAutofit/>
          </a:bodyPr>
          <a:lstStyle/>
          <a:p>
            <a:r>
              <a:rPr lang="en-US" dirty="0" smtClean="0"/>
              <a:t>Admitting it knew little about the needs of this market, CEMEX researched home-building practices in local communities, especially the rotating savings and credit associations called </a:t>
            </a:r>
            <a:r>
              <a:rPr lang="en-US" dirty="0" err="1" smtClean="0"/>
              <a:t>tandas</a:t>
            </a: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CEMEX </a:t>
            </a:r>
            <a:r>
              <a:rPr lang="en-US" b="1" dirty="0" err="1" smtClean="0"/>
              <a:t>Patrimonio</a:t>
            </a:r>
            <a:r>
              <a:rPr lang="en-US" b="1" dirty="0" smtClean="0"/>
              <a:t> Hoy (Equity Today) Program</a:t>
            </a:r>
          </a:p>
        </p:txBody>
      </p:sp>
      <p:sp>
        <p:nvSpPr>
          <p:cNvPr id="3" name="Content Placeholder 2"/>
          <p:cNvSpPr>
            <a:spLocks noGrp="1"/>
          </p:cNvSpPr>
          <p:nvPr>
            <p:ph idx="1"/>
          </p:nvPr>
        </p:nvSpPr>
        <p:spPr/>
        <p:txBody>
          <a:bodyPr>
            <a:normAutofit/>
          </a:bodyPr>
          <a:lstStyle/>
          <a:p>
            <a:r>
              <a:rPr lang="en-US" dirty="0"/>
              <a:t>The results were heartening: sales of cement increased, housing </a:t>
            </a:r>
            <a:r>
              <a:rPr lang="en-US" dirty="0" smtClean="0"/>
              <a:t>improvements increased</a:t>
            </a:r>
            <a:r>
              <a:rPr lang="en-US" dirty="0"/>
              <a:t>, and brand recognition was strengthened. While </a:t>
            </a:r>
            <a:r>
              <a:rPr lang="en-US" dirty="0" smtClean="0"/>
              <a:t>initially designed </a:t>
            </a:r>
            <a:r>
              <a:rPr lang="en-US" dirty="0"/>
              <a:t>as a gesture of social responsibility, CEMEX gradually realized </a:t>
            </a:r>
            <a:r>
              <a:rPr lang="en-US" dirty="0" smtClean="0"/>
              <a:t>that helping </a:t>
            </a:r>
            <a:r>
              <a:rPr lang="en-US" dirty="0"/>
              <a:t>the poor could be achieved while making a profit.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CEMEX </a:t>
            </a:r>
            <a:r>
              <a:rPr lang="en-US" b="1" dirty="0" err="1" smtClean="0"/>
              <a:t>Patrimonio</a:t>
            </a:r>
            <a:r>
              <a:rPr lang="en-US" b="1" dirty="0" smtClean="0"/>
              <a:t> Hoy (Equity Today) Program</a:t>
            </a:r>
          </a:p>
        </p:txBody>
      </p:sp>
      <p:sp>
        <p:nvSpPr>
          <p:cNvPr id="3" name="Content Placeholder 2"/>
          <p:cNvSpPr>
            <a:spLocks noGrp="1"/>
          </p:cNvSpPr>
          <p:nvPr>
            <p:ph idx="1"/>
          </p:nvPr>
        </p:nvSpPr>
        <p:spPr/>
        <p:txBody>
          <a:bodyPr>
            <a:normAutofit/>
          </a:bodyPr>
          <a:lstStyle/>
          <a:p>
            <a:r>
              <a:rPr lang="en-US" dirty="0" smtClean="0"/>
              <a:t>This realization led to a greater rollout of </a:t>
            </a:r>
            <a:r>
              <a:rPr lang="en-US" dirty="0" err="1" smtClean="0"/>
              <a:t>Patrimonio</a:t>
            </a:r>
            <a:r>
              <a:rPr lang="en-US" dirty="0" smtClean="0"/>
              <a:t> Hoy, which has now helped 185,000 Mexican families build the equivalent of 95,000 ten-square-meter rooms.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ARGOZ’s Lease-Option Contracts</a:t>
            </a:r>
            <a:endParaRPr lang="en-US" b="1" dirty="0" smtClean="0"/>
          </a:p>
        </p:txBody>
      </p:sp>
      <p:sp>
        <p:nvSpPr>
          <p:cNvPr id="3" name="Content Placeholder 2"/>
          <p:cNvSpPr>
            <a:spLocks noGrp="1"/>
          </p:cNvSpPr>
          <p:nvPr>
            <p:ph idx="1"/>
          </p:nvPr>
        </p:nvSpPr>
        <p:spPr/>
        <p:txBody>
          <a:bodyPr>
            <a:normAutofit/>
          </a:bodyPr>
          <a:lstStyle/>
          <a:p>
            <a:r>
              <a:rPr lang="en-US" dirty="0" smtClean="0"/>
              <a:t>This example also highlights a nonbank source. In the absence of bank involvement, private land developers sometimes put their own financing packages together for low-income buyers.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ARGOZ’s Lease-Option Contracts</a:t>
            </a:r>
            <a:endParaRPr lang="en-US" b="1" dirty="0" smtClean="0"/>
          </a:p>
        </p:txBody>
      </p:sp>
      <p:sp>
        <p:nvSpPr>
          <p:cNvPr id="3" name="Content Placeholder 2"/>
          <p:cNvSpPr>
            <a:spLocks noGrp="1"/>
          </p:cNvSpPr>
          <p:nvPr>
            <p:ph idx="1"/>
          </p:nvPr>
        </p:nvSpPr>
        <p:spPr/>
        <p:txBody>
          <a:bodyPr>
            <a:normAutofit/>
          </a:bodyPr>
          <a:lstStyle/>
          <a:p>
            <a:r>
              <a:rPr lang="en-US" dirty="0" smtClean="0"/>
              <a:t>Developers like ARGOZ, El Salvador’s largest land developer, buy the land, put in roads and utility hookups, and build the homes. When target buyers can’t get loans, ARGOZ lends the money, too.</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ARGOZ’s Lease-Option Contracts</a:t>
            </a:r>
            <a:endParaRPr lang="en-US" b="1" dirty="0" smtClean="0"/>
          </a:p>
        </p:txBody>
      </p:sp>
      <p:sp>
        <p:nvSpPr>
          <p:cNvPr id="3" name="Content Placeholder 2"/>
          <p:cNvSpPr>
            <a:spLocks noGrp="1"/>
          </p:cNvSpPr>
          <p:nvPr>
            <p:ph idx="1"/>
          </p:nvPr>
        </p:nvSpPr>
        <p:spPr/>
        <p:txBody>
          <a:bodyPr>
            <a:normAutofit/>
          </a:bodyPr>
          <a:lstStyle/>
          <a:p>
            <a:r>
              <a:rPr lang="en-US" dirty="0" smtClean="0"/>
              <a:t>ARGOZ offers 10-year lease-options contracts for land purchases at rates similar to commercial bank rates for housing. Buyers legally own the land only after the final loan payment.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ARGOZ’s Lease-Option Contracts</a:t>
            </a:r>
            <a:endParaRPr lang="en-US" b="1" dirty="0" smtClean="0"/>
          </a:p>
        </p:txBody>
      </p:sp>
      <p:sp>
        <p:nvSpPr>
          <p:cNvPr id="3" name="Content Placeholder 2"/>
          <p:cNvSpPr>
            <a:spLocks noGrp="1"/>
          </p:cNvSpPr>
          <p:nvPr>
            <p:ph idx="1"/>
          </p:nvPr>
        </p:nvSpPr>
        <p:spPr/>
        <p:txBody>
          <a:bodyPr>
            <a:normAutofit/>
          </a:bodyPr>
          <a:lstStyle/>
          <a:p>
            <a:r>
              <a:rPr lang="en-US" dirty="0" smtClean="0"/>
              <a:t>ARGOZ does not require a down payment, and insurance is provided. After a family purchases a plot, the company continues to supply financing for construction or emergencies. ARGOZ is a highly profitable company, and low-end housing is one of its solidly profitable lines of business.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vs. Bank Financing</a:t>
            </a:r>
            <a:endParaRPr lang="en-US" dirty="0"/>
          </a:p>
        </p:txBody>
      </p:sp>
      <p:sp>
        <p:nvSpPr>
          <p:cNvPr id="3" name="Content Placeholder 2"/>
          <p:cNvSpPr>
            <a:spLocks noGrp="1"/>
          </p:cNvSpPr>
          <p:nvPr>
            <p:ph idx="1"/>
          </p:nvPr>
        </p:nvSpPr>
        <p:spPr/>
        <p:txBody>
          <a:bodyPr/>
          <a:lstStyle/>
          <a:p>
            <a:r>
              <a:rPr lang="en-US" dirty="0"/>
              <a:t>Although it is somewhat ironic that CEMEX and ARGOZ stepped in to </a:t>
            </a:r>
            <a:r>
              <a:rPr lang="en-US" dirty="0" smtClean="0"/>
              <a:t>provide financing </a:t>
            </a:r>
            <a:r>
              <a:rPr lang="en-US" dirty="0"/>
              <a:t>when no financial institutions would do so, we admit </a:t>
            </a:r>
            <a:r>
              <a:rPr lang="en-US" dirty="0" smtClean="0"/>
              <a:t>that banks </a:t>
            </a:r>
            <a:r>
              <a:rPr lang="en-US" dirty="0"/>
              <a:t>may have good reasons for avoiding the low-income housing market.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vs. Bank Financing</a:t>
            </a:r>
            <a:endParaRPr lang="en-US" dirty="0"/>
          </a:p>
        </p:txBody>
      </p:sp>
      <p:sp>
        <p:nvSpPr>
          <p:cNvPr id="3" name="Content Placeholder 2"/>
          <p:cNvSpPr>
            <a:spLocks noGrp="1"/>
          </p:cNvSpPr>
          <p:nvPr>
            <p:ph idx="1"/>
          </p:nvPr>
        </p:nvSpPr>
        <p:spPr/>
        <p:txBody>
          <a:bodyPr>
            <a:normAutofit/>
          </a:bodyPr>
          <a:lstStyle/>
          <a:p>
            <a:r>
              <a:rPr lang="en-US" dirty="0"/>
              <a:t>Construction-industry players have hooks that banks lack. CEMEX </a:t>
            </a:r>
            <a:r>
              <a:rPr lang="en-US" dirty="0" smtClean="0"/>
              <a:t>and ARGOZ </a:t>
            </a:r>
            <a:r>
              <a:rPr lang="en-US" dirty="0"/>
              <a:t>enjoy built-in risk control because the buyers rely on them for </a:t>
            </a:r>
            <a:r>
              <a:rPr lang="en-US" dirty="0" smtClean="0"/>
              <a:t>their access </a:t>
            </a:r>
            <a:r>
              <a:rPr lang="en-US" dirty="0"/>
              <a:t>to housing, while banks need some other way to get a legal </a:t>
            </a:r>
            <a:r>
              <a:rPr lang="en-US" dirty="0" smtClean="0"/>
              <a:t>hold—such as </a:t>
            </a:r>
            <a:r>
              <a:rPr lang="en-US" dirty="0"/>
              <a:t>a mortgage.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vs. Bank Financing</a:t>
            </a:r>
            <a:endParaRPr lang="en-US" dirty="0"/>
          </a:p>
        </p:txBody>
      </p:sp>
      <p:sp>
        <p:nvSpPr>
          <p:cNvPr id="3" name="Content Placeholder 2"/>
          <p:cNvSpPr>
            <a:spLocks noGrp="1"/>
          </p:cNvSpPr>
          <p:nvPr>
            <p:ph idx="1"/>
          </p:nvPr>
        </p:nvSpPr>
        <p:spPr/>
        <p:txBody>
          <a:bodyPr>
            <a:normAutofit/>
          </a:bodyPr>
          <a:lstStyle/>
          <a:p>
            <a:r>
              <a:rPr lang="en-US" dirty="0" smtClean="0"/>
              <a:t>Players like CEMEX and ARGOZ are now well-positioned to capture the enormous informal-sector housing finance market, an example of the kind of disruptive entry that can force all players to reset the terms of an industry.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vs. Bank Financing</a:t>
            </a:r>
            <a:endParaRPr lang="en-US" dirty="0"/>
          </a:p>
        </p:txBody>
      </p:sp>
      <p:sp>
        <p:nvSpPr>
          <p:cNvPr id="3" name="Content Placeholder 2"/>
          <p:cNvSpPr>
            <a:spLocks noGrp="1"/>
          </p:cNvSpPr>
          <p:nvPr>
            <p:ph idx="1"/>
          </p:nvPr>
        </p:nvSpPr>
        <p:spPr/>
        <p:txBody>
          <a:bodyPr>
            <a:normAutofit/>
          </a:bodyPr>
          <a:lstStyle/>
          <a:p>
            <a:r>
              <a:rPr lang="en-US" dirty="0" smtClean="0"/>
              <a:t>Until now, banks have conceded the low-income housing market to others, but perhaps with creativity they could make a stronger bid.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vs. Bank Financing</a:t>
            </a:r>
            <a:endParaRPr lang="en-US" dirty="0"/>
          </a:p>
        </p:txBody>
      </p:sp>
      <p:sp>
        <p:nvSpPr>
          <p:cNvPr id="3" name="Content Placeholder 2"/>
          <p:cNvSpPr>
            <a:spLocks noGrp="1"/>
          </p:cNvSpPr>
          <p:nvPr>
            <p:ph idx="1"/>
          </p:nvPr>
        </p:nvSpPr>
        <p:spPr/>
        <p:txBody>
          <a:bodyPr>
            <a:normAutofit/>
          </a:bodyPr>
          <a:lstStyle/>
          <a:p>
            <a:r>
              <a:rPr lang="en-US" dirty="0"/>
              <a:t>“If we changed our attitudes, unlearned our perceptions, and opened </a:t>
            </a:r>
            <a:r>
              <a:rPr lang="en-US" dirty="0" smtClean="0"/>
              <a:t>ourselves to </a:t>
            </a:r>
            <a:r>
              <a:rPr lang="en-US" dirty="0"/>
              <a:t>learning how our customers lived and worked, we could build </a:t>
            </a:r>
            <a:r>
              <a:rPr lang="en-US" dirty="0" smtClean="0"/>
              <a:t>a whole </a:t>
            </a:r>
            <a:r>
              <a:rPr lang="en-US" dirty="0"/>
              <a:t>new business model and carve out a market where it was thought </a:t>
            </a:r>
            <a:r>
              <a:rPr lang="en-US" dirty="0" smtClean="0"/>
              <a:t>there was </a:t>
            </a:r>
            <a:r>
              <a:rPr lang="en-US" dirty="0"/>
              <a:t>no business for us</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vs. Bank Financing</a:t>
            </a:r>
            <a:endParaRPr lang="en-US" dirty="0"/>
          </a:p>
        </p:txBody>
      </p:sp>
      <p:sp>
        <p:nvSpPr>
          <p:cNvPr id="3" name="Content Placeholder 2"/>
          <p:cNvSpPr>
            <a:spLocks noGrp="1"/>
          </p:cNvSpPr>
          <p:nvPr>
            <p:ph idx="1"/>
          </p:nvPr>
        </p:nvSpPr>
        <p:spPr/>
        <p:txBody>
          <a:bodyPr>
            <a:normAutofit/>
          </a:bodyPr>
          <a:lstStyle/>
          <a:p>
            <a:r>
              <a:rPr lang="en-US" dirty="0" smtClean="0"/>
              <a:t>says CEMEX’s Hector </a:t>
            </a:r>
            <a:r>
              <a:rPr lang="en-US" dirty="0" err="1" smtClean="0"/>
              <a:t>Ureta</a:t>
            </a:r>
            <a:r>
              <a:rPr lang="en-US" dirty="0" smtClean="0"/>
              <a:t>. Despite the apparent obstacles, perhaps it is time banks took his words to heart.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vs. Bank Financing</a:t>
            </a:r>
            <a:endParaRPr lang="en-US" dirty="0"/>
          </a:p>
        </p:txBody>
      </p:sp>
      <p:sp>
        <p:nvSpPr>
          <p:cNvPr id="3" name="Content Placeholder 2"/>
          <p:cNvSpPr>
            <a:spLocks noGrp="1"/>
          </p:cNvSpPr>
          <p:nvPr>
            <p:ph idx="1"/>
          </p:nvPr>
        </p:nvSpPr>
        <p:spPr/>
        <p:txBody>
          <a:bodyPr>
            <a:normAutofit/>
          </a:bodyPr>
          <a:lstStyle/>
          <a:p>
            <a:r>
              <a:rPr lang="en-US" dirty="0"/>
              <a:t>We turn now to another product in which both financial and </a:t>
            </a:r>
            <a:r>
              <a:rPr lang="en-US" dirty="0" smtClean="0"/>
              <a:t>nonfinancial players </a:t>
            </a:r>
            <a:r>
              <a:rPr lang="en-US" dirty="0"/>
              <a:t>compete for the low-income market. In this case, banks have </a:t>
            </a:r>
            <a:r>
              <a:rPr lang="en-US" dirty="0" smtClean="0"/>
              <a:t>recently become </a:t>
            </a:r>
            <a:r>
              <a:rPr lang="en-US" dirty="0"/>
              <a:t>more energetic in their attempts to capture market share.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a:t>Poverty and opportunity have always motivated people to migrate from </a:t>
            </a:r>
            <a:r>
              <a:rPr lang="en-US" dirty="0" smtClean="0"/>
              <a:t>place to </a:t>
            </a:r>
            <a:r>
              <a:rPr lang="en-US" dirty="0"/>
              <a:t>place. And, having found better livelihoods, many send money home. </a:t>
            </a:r>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In 2006, the International Fund for Agricultural Development estimated that close to $300 billion in remittances were sent to developing countries by 150 million migrants worldwide.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The World Bank believes that up to one-third of remittances may flow through informal channels. And these numbers are growing rapidly from year to year.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Needless to say, many financial-sector players seek to be the top choice of customers to facilitate these transfers.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a:t>Person-to-person remittance transfers are thought to be the second </a:t>
            </a:r>
            <a:r>
              <a:rPr lang="en-US" dirty="0" smtClean="0"/>
              <a:t>largest source </a:t>
            </a:r>
            <a:r>
              <a:rPr lang="en-US" dirty="0"/>
              <a:t>of external capital to developing countries, after direct foreign investment</a:t>
            </a:r>
            <a:r>
              <a:rPr lang="en-US" dirty="0" smtClean="0"/>
              <a: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As flows from the North to the South, remittances exceed official development assistance. In several countries they are greater than 10 percent of gross domestic product, and in a few extreme cases, such as El Salvador and Honduras, transfers approach and surpass 20 percent of GDP.</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a:t>The upper tier of remittance senders often uses banks. The well-off </a:t>
            </a:r>
            <a:r>
              <a:rPr lang="en-US" dirty="0" smtClean="0"/>
              <a:t>send money </a:t>
            </a:r>
            <a:r>
              <a:rPr lang="en-US" dirty="0"/>
              <a:t>from one bank account to another. As we move down the income </a:t>
            </a:r>
            <a:r>
              <a:rPr lang="en-US" dirty="0" smtClean="0"/>
              <a:t>pyramid, senders </a:t>
            </a:r>
            <a:r>
              <a:rPr lang="en-US" dirty="0"/>
              <a:t>increasingly use money-transfer companies and informal mechanisms</a:t>
            </a:r>
            <a:r>
              <a:rPr lang="en-US" dirty="0" smtClean="0"/>
              <a: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Although people often feel comfortable with informal senders who bring them news of the family back home, they might be surprised to learn </a:t>
            </a:r>
            <a:r>
              <a:rPr lang="en-US" dirty="0"/>
              <a:t>that these are the most expensive and least secure ways to send money. A </a:t>
            </a:r>
            <a:r>
              <a:rPr lang="en-US" dirty="0" smtClean="0"/>
              <a:t>very sizable </a:t>
            </a:r>
            <a:r>
              <a:rPr lang="en-US" dirty="0"/>
              <a:t>portion of the value sent informally is lost to fees, frauds, and mishaps.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a:t>The market opportunity related to remittances differs from that of </a:t>
            </a:r>
            <a:r>
              <a:rPr lang="en-US" dirty="0" smtClean="0"/>
              <a:t>insurance and </a:t>
            </a:r>
            <a:r>
              <a:rPr lang="en-US" dirty="0"/>
              <a:t>housing because it is already a full-blown competitive arena. </a:t>
            </a:r>
            <a:r>
              <a:rPr lang="en-US" dirty="0" smtClean="0"/>
              <a:t>For insurance </a:t>
            </a:r>
            <a:r>
              <a:rPr lang="en-US" dirty="0"/>
              <a:t>and housing, there is an opportunity to provide an entirely </a:t>
            </a:r>
            <a:r>
              <a:rPr lang="en-US" dirty="0" smtClean="0"/>
              <a:t>new service </a:t>
            </a:r>
            <a:r>
              <a:rPr lang="en-US" dirty="0"/>
              <a:t>that clients cannot now obtain.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In contrast, the market for remittances is already hotly contested, and few transfers are prevented because senders can’t find a way to move the money.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The opportunity in remittances is to woo customers from one channel to another by offering cheaper, faster, and more convenient service. For banks, the opportunity includes attracting a new customer segment using remittances as an entry product.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a:t>In this contest, money-transfer organizations (MTOs) have a strongly </a:t>
            </a:r>
            <a:r>
              <a:rPr lang="en-US" dirty="0" smtClean="0"/>
              <a:t>dominant position</a:t>
            </a:r>
            <a:r>
              <a:rPr lang="en-US" dirty="0"/>
              <a:t>. The clear market leader, Western Union, is in fact one of </a:t>
            </a:r>
            <a:r>
              <a:rPr lang="en-US" dirty="0" smtClean="0"/>
              <a:t>the most </a:t>
            </a:r>
            <a:r>
              <a:rPr lang="en-US" dirty="0"/>
              <a:t>successful examples of private-sector engagement with inclusive </a:t>
            </a:r>
            <a:r>
              <a:rPr lang="en-US" dirty="0" smtClean="0"/>
              <a:t>finance we </a:t>
            </a:r>
            <a:r>
              <a:rPr lang="en-US" dirty="0"/>
              <a:t>know.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Western Union earned approximately $1 billion in profits in 2006; a large part of this was due to its BOP remittance-sending customers.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Other top players include </a:t>
            </a:r>
            <a:r>
              <a:rPr lang="en-US" dirty="0" err="1" smtClean="0"/>
              <a:t>Eurogiro</a:t>
            </a:r>
            <a:r>
              <a:rPr lang="en-US" dirty="0" smtClean="0"/>
              <a:t> and </a:t>
            </a:r>
            <a:r>
              <a:rPr lang="en-US" dirty="0" err="1" smtClean="0"/>
              <a:t>MoneyGram</a:t>
            </a:r>
            <a:r>
              <a:rPr lang="en-US" dirty="0" smtClean="0"/>
              <a:t>. In addition, there are numerous smaller players, often specialized in a single remittance channel.</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a:t>Money-transfer companies have made it a point to get close to </a:t>
            </a:r>
            <a:r>
              <a:rPr lang="en-US" dirty="0" smtClean="0"/>
              <a:t>customers, both </a:t>
            </a:r>
            <a:r>
              <a:rPr lang="en-US" dirty="0"/>
              <a:t>physically and psychologically. They have made agents out of the </a:t>
            </a:r>
            <a:r>
              <a:rPr lang="en-US" dirty="0" smtClean="0"/>
              <a:t>proprietors of </a:t>
            </a:r>
            <a:r>
              <a:rPr lang="en-US" dirty="0"/>
              <a:t>every corner grocery store in every immigrant neighborhood.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The shops that handle MTO transactions give immigrants a taste of home—a chance to converse with someone from the home country, to buy favorite foods, and to find out about local, immigrant community events.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a:t>Delgado Travel, a rapidly growing MTO, initially specialized in </a:t>
            </a:r>
            <a:r>
              <a:rPr lang="en-US" dirty="0" smtClean="0"/>
              <a:t>connecting people </a:t>
            </a:r>
            <a:r>
              <a:rPr lang="en-US" dirty="0"/>
              <a:t>with their countries as a travel agency, and now does so </a:t>
            </a:r>
            <a:r>
              <a:rPr lang="en-US" dirty="0" smtClean="0"/>
              <a:t>also through </a:t>
            </a:r>
            <a:r>
              <a:rPr lang="en-US" dirty="0"/>
              <a:t>phone cards and money transfers.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Remittances</a:t>
            </a:r>
            <a:endParaRPr lang="en-US" dirty="0"/>
          </a:p>
        </p:txBody>
      </p:sp>
      <p:sp>
        <p:nvSpPr>
          <p:cNvPr id="3" name="Content Placeholder 2"/>
          <p:cNvSpPr>
            <a:spLocks noGrp="1"/>
          </p:cNvSpPr>
          <p:nvPr>
            <p:ph idx="1"/>
          </p:nvPr>
        </p:nvSpPr>
        <p:spPr/>
        <p:txBody>
          <a:bodyPr>
            <a:normAutofit/>
          </a:bodyPr>
          <a:lstStyle/>
          <a:p>
            <a:r>
              <a:rPr lang="en-US" dirty="0" smtClean="0"/>
              <a:t>Delgado Travel and others like it offer a lifeline to home. No wonder many customers prefer it to the anonymity of most bank branches. But the amounts of money involved in remittances are simply too large for Delgado Travel’s managers to relax if they wish to maintain their market position.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smtClean="0"/>
              <a:t>Commercial </a:t>
            </a:r>
            <a:r>
              <a:rPr lang="en-US" dirty="0"/>
              <a:t>banks have begun to make bids for the remittance market, </a:t>
            </a:r>
            <a:r>
              <a:rPr lang="en-US" dirty="0" smtClean="0"/>
              <a:t>and at </a:t>
            </a:r>
            <a:r>
              <a:rPr lang="en-US" dirty="0"/>
              <a:t>the same time MTOs are becoming more regional. Previously </a:t>
            </a:r>
            <a:r>
              <a:rPr lang="en-US" dirty="0" smtClean="0"/>
              <a:t>sleepy remittance </a:t>
            </a:r>
            <a:r>
              <a:rPr lang="en-US" dirty="0"/>
              <a:t>corridors have been invaded by competitors, causing prices to </a:t>
            </a:r>
            <a:r>
              <a:rPr lang="en-US" dirty="0" smtClean="0"/>
              <a:t>fall dramatically </a:t>
            </a:r>
            <a:r>
              <a:rPr lang="en-US" dirty="0"/>
              <a:t>over the past decade.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a:t>Banks have not yet made significant inroads, but the trend is </a:t>
            </a:r>
            <a:r>
              <a:rPr lang="en-US" dirty="0" smtClean="0"/>
              <a:t>sharply upward</a:t>
            </a:r>
            <a:r>
              <a:rPr lang="en-US" dirty="0"/>
              <a:t>. The Inter-American Dialogue notes that the percentage of </a:t>
            </a:r>
            <a:r>
              <a:rPr lang="en-US" dirty="0" smtClean="0"/>
              <a:t>Mexican immigrants </a:t>
            </a:r>
            <a:r>
              <a:rPr lang="en-US" dirty="0"/>
              <a:t>using banks to transfer remittances from the United States </a:t>
            </a:r>
            <a:r>
              <a:rPr lang="en-US" dirty="0" smtClean="0"/>
              <a:t>rose from </a:t>
            </a:r>
            <a:r>
              <a:rPr lang="en-US" dirty="0"/>
              <a:t>2 to 6 percent between 2004 and </a:t>
            </a:r>
            <a:r>
              <a:rPr lang="en-US" dirty="0" smtClean="0"/>
              <a:t>2006. </a:t>
            </a:r>
            <a:r>
              <a:rPr lang="en-US" dirty="0"/>
              <a:t>It’s still a low percentage, </a:t>
            </a:r>
            <a:r>
              <a:rPr lang="en-US" dirty="0" smtClean="0"/>
              <a:t>but one </a:t>
            </a:r>
            <a:r>
              <a:rPr lang="en-US" dirty="0"/>
              <a:t>that tripled in only two years.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a:t>One of the main questions concerning banks is the relationship </a:t>
            </a:r>
            <a:r>
              <a:rPr lang="en-US" dirty="0" smtClean="0"/>
              <a:t>between remittance </a:t>
            </a:r>
            <a:r>
              <a:rPr lang="en-US" dirty="0"/>
              <a:t>sending and bank accounts. The MTOs work on a </a:t>
            </a:r>
            <a:r>
              <a:rPr lang="en-US" dirty="0" smtClean="0"/>
              <a:t>cash-to-cash basis</a:t>
            </a:r>
            <a:r>
              <a:rPr lang="en-US" dirty="0"/>
              <a:t>, which allows people with no bank accounts to send and receive money</a:t>
            </a:r>
            <a:r>
              <a:rPr lang="en-US" dirty="0" smtClean="0"/>
              <a: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smtClean="0"/>
              <a:t>The banks want these clients to open bank accounts and transfer funds from account to account, keeping the funds in the financial system as long as possible.</a:t>
            </a:r>
          </a:p>
          <a:p>
            <a:r>
              <a:rPr lang="en-US" dirty="0" smtClean="0"/>
              <a:t>They also hope to turn remittance customers into profitable long-term banking customers through cross-selling.</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a:t>But the preference for cash among those sending remittances is </a:t>
            </a:r>
            <a:r>
              <a:rPr lang="en-US" dirty="0" smtClean="0"/>
              <a:t>persistent. Between </a:t>
            </a:r>
            <a:r>
              <a:rPr lang="en-US" dirty="0"/>
              <a:t>the United States and Latin America, 70 to 80 percent of </a:t>
            </a:r>
            <a:r>
              <a:rPr lang="en-US" dirty="0" err="1" smtClean="0"/>
              <a:t>crossborder</a:t>
            </a:r>
            <a:r>
              <a:rPr lang="en-US" dirty="0" smtClean="0"/>
              <a:t> remittances </a:t>
            </a:r>
            <a:r>
              <a:rPr lang="en-US" dirty="0"/>
              <a:t>were sent through money transfer intermediaries on a </a:t>
            </a:r>
            <a:r>
              <a:rPr lang="en-US" dirty="0" err="1" smtClean="0"/>
              <a:t>cashto</a:t>
            </a:r>
            <a:r>
              <a:rPr lang="en-US" dirty="0" smtClean="0"/>
              <a:t>- cash </a:t>
            </a:r>
            <a:r>
              <a:rPr lang="en-US" dirty="0"/>
              <a:t>basis.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smtClean="0"/>
              <a:t>Even for immigrants with bank accounts, only 5 to 19 percent use their banks for sending money. Convenience factors, such as brand recognition, hours, locations, and speed of transfer, carry more weight.</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a:t>Government policy makers also encourage remittances to move </a:t>
            </a:r>
            <a:r>
              <a:rPr lang="en-US" dirty="0" smtClean="0"/>
              <a:t>through banks</a:t>
            </a:r>
            <a:r>
              <a:rPr lang="en-US" dirty="0"/>
              <a:t>, in the interests of “banking the unbanked,” but this admirable goal </a:t>
            </a:r>
            <a:r>
              <a:rPr lang="en-US" dirty="0" smtClean="0"/>
              <a:t>is made </a:t>
            </a:r>
            <a:r>
              <a:rPr lang="en-US" dirty="0"/>
              <a:t>more difficult by the simultaneous emphasis on “know your customer</a:t>
            </a:r>
            <a:r>
              <a:rPr lang="en-US" dirty="0" smtClean="0"/>
              <a:t>,” fueled </a:t>
            </a:r>
            <a:r>
              <a:rPr lang="en-US" dirty="0"/>
              <a:t>by fears of terrorism and illegal activity.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smtClean="0"/>
              <a:t>Undocumented workers avoid banks because of strict identification requirements. The U.S. Patriot Act actually made it easier for immigrants to open bank accounts by allowing identification issued by foreign consulates, but many immigrants still feel that it’s risky to give too much personal information to a bank.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smtClean="0"/>
              <a:t>A similar challenge occurs at the receiving end, where relatives back home may be unfamiliar with or distrustful of banks. With long histories of poor treatment behind them, customers may see banks as institutions for the rich. In Mexico only 33 percent of remittance recipients have bank accounts; in Central America only 22 percent.</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a:t>Partnerships are especially critical in remittances: they link the sending </a:t>
            </a:r>
            <a:r>
              <a:rPr lang="en-US" dirty="0" smtClean="0"/>
              <a:t>and receiving </a:t>
            </a:r>
            <a:r>
              <a:rPr lang="en-US" dirty="0"/>
              <a:t>institutions. Citibank has been active in establishing </a:t>
            </a:r>
            <a:r>
              <a:rPr lang="en-US" dirty="0" smtClean="0"/>
              <a:t>partnerships with </a:t>
            </a:r>
            <a:r>
              <a:rPr lang="en-US" dirty="0"/>
              <a:t>recipient-side institutions, starting with </a:t>
            </a:r>
            <a:r>
              <a:rPr lang="en-US" dirty="0" err="1"/>
              <a:t>Banco</a:t>
            </a:r>
            <a:r>
              <a:rPr lang="en-US" dirty="0"/>
              <a:t> </a:t>
            </a:r>
            <a:r>
              <a:rPr lang="en-US" dirty="0" err="1"/>
              <a:t>Solidario</a:t>
            </a:r>
            <a:r>
              <a:rPr lang="en-US" dirty="0"/>
              <a:t> in Ecuador as </a:t>
            </a:r>
            <a:r>
              <a:rPr lang="en-US" dirty="0" smtClean="0"/>
              <a:t>a test </a:t>
            </a:r>
            <a:r>
              <a:rPr lang="en-US" dirty="0"/>
              <a:t>case, and moving on to BRAC, in Bangladesh, among others.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Entries</a:t>
            </a:r>
            <a:endParaRPr lang="en-US" b="1" dirty="0"/>
          </a:p>
        </p:txBody>
      </p:sp>
      <p:sp>
        <p:nvSpPr>
          <p:cNvPr id="3" name="Content Placeholder 2"/>
          <p:cNvSpPr>
            <a:spLocks noGrp="1"/>
          </p:cNvSpPr>
          <p:nvPr>
            <p:ph idx="1"/>
          </p:nvPr>
        </p:nvSpPr>
        <p:spPr/>
        <p:txBody>
          <a:bodyPr>
            <a:normAutofit/>
          </a:bodyPr>
          <a:lstStyle/>
          <a:p>
            <a:r>
              <a:rPr lang="en-US" dirty="0" smtClean="0"/>
              <a:t>Both these microfinance institutions have many branch outlets throughout their countries, making them attractive distributors of remittances. In the massive corridor between the United States and Mexico, Citibank customers can easily make account-to-account transfers with </a:t>
            </a:r>
            <a:r>
              <a:rPr lang="en-US" dirty="0" err="1" smtClean="0"/>
              <a:t>Banamex</a:t>
            </a:r>
            <a:r>
              <a:rPr lang="en-US" dirty="0" smtClean="0"/>
              <a:t>, </a:t>
            </a:r>
            <a:r>
              <a:rPr lang="en-US" dirty="0" err="1" smtClean="0"/>
              <a:t>Citi’s</a:t>
            </a:r>
            <a:r>
              <a:rPr lang="en-US" dirty="0" smtClean="0"/>
              <a:t> Mexican arm.</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Technology</a:t>
            </a:r>
            <a:endParaRPr lang="en-US" b="1" dirty="0"/>
          </a:p>
        </p:txBody>
      </p:sp>
      <p:sp>
        <p:nvSpPr>
          <p:cNvPr id="3" name="Content Placeholder 2"/>
          <p:cNvSpPr>
            <a:spLocks noGrp="1"/>
          </p:cNvSpPr>
          <p:nvPr>
            <p:ph idx="1"/>
          </p:nvPr>
        </p:nvSpPr>
        <p:spPr/>
        <p:txBody>
          <a:bodyPr>
            <a:normAutofit/>
          </a:bodyPr>
          <a:lstStyle/>
          <a:p>
            <a:r>
              <a:rPr lang="en-US" dirty="0" smtClean="0"/>
              <a:t>In the next Lecture</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Alternative vs. Bank Financing</a:t>
            </a:r>
          </a:p>
          <a:p>
            <a:r>
              <a:rPr lang="en-US" b="1" smtClean="0"/>
              <a:t>Remittances</a:t>
            </a:r>
            <a:endParaRPr lang="en-US" b="1"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1861</Words>
  <Application>Microsoft Office PowerPoint</Application>
  <PresentationFormat>On-screen Show (4:3)</PresentationFormat>
  <Paragraphs>99</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Summary of the Last Lecture</vt:lpstr>
      <vt:lpstr>THREE PRODUCTS: INSURANCE, HOUSING FINANCE, AND REMITTANCES</vt:lpstr>
      <vt:lpstr>CEMEX Patrimonio Hoy (Equity Today) Program</vt:lpstr>
      <vt:lpstr>CEMEX Patrimonio Hoy (Equity Today) Program</vt:lpstr>
      <vt:lpstr>CEMEX Patrimonio Hoy (Equity Today) Program</vt:lpstr>
      <vt:lpstr>CEMEX Patrimonio Hoy (Equity Today) Program</vt:lpstr>
      <vt:lpstr>CEMEX Patrimonio Hoy (Equity Today) Program</vt:lpstr>
      <vt:lpstr>ARGOZ’s Lease-Option Contracts</vt:lpstr>
      <vt:lpstr>ARGOZ’s Lease-Option Contracts</vt:lpstr>
      <vt:lpstr>ARGOZ’s Lease-Option Contracts</vt:lpstr>
      <vt:lpstr>ARGOZ’s Lease-Option Contracts</vt:lpstr>
      <vt:lpstr>Alternative vs. Bank Financing</vt:lpstr>
      <vt:lpstr>Alternative vs. Bank Financing</vt:lpstr>
      <vt:lpstr>Alternative vs. Bank Financing</vt:lpstr>
      <vt:lpstr>Alternative vs. Bank Financing</vt:lpstr>
      <vt:lpstr>Alternative vs. Bank Financing</vt:lpstr>
      <vt:lpstr>Alternative vs. Bank Financing</vt:lpstr>
      <vt:lpstr>Alternative vs. Bank Financing</vt:lpstr>
      <vt:lpstr>Remittances</vt:lpstr>
      <vt:lpstr>Remittances</vt:lpstr>
      <vt:lpstr>Remittances</vt:lpstr>
      <vt:lpstr>Remittances</vt:lpstr>
      <vt:lpstr>Remittances</vt:lpstr>
      <vt:lpstr>Remittances</vt:lpstr>
      <vt:lpstr>Remittances</vt:lpstr>
      <vt:lpstr>Remittances</vt:lpstr>
      <vt:lpstr>Remittances</vt:lpstr>
      <vt:lpstr>Remittances</vt:lpstr>
      <vt:lpstr>Remittances</vt:lpstr>
      <vt:lpstr>Remittances</vt:lpstr>
      <vt:lpstr>Remittances</vt:lpstr>
      <vt:lpstr>Remittances</vt:lpstr>
      <vt:lpstr>Remittances</vt:lpstr>
      <vt:lpstr>Remittances</vt:lpstr>
      <vt:lpstr>Remittances</vt:lpstr>
      <vt:lpstr>Remittances</vt:lpstr>
      <vt:lpstr>New Entries</vt:lpstr>
      <vt:lpstr>New Entries</vt:lpstr>
      <vt:lpstr>New Entries</vt:lpstr>
      <vt:lpstr>New Entries</vt:lpstr>
      <vt:lpstr>New Entries</vt:lpstr>
      <vt:lpstr>New Entries</vt:lpstr>
      <vt:lpstr>New Entries</vt:lpstr>
      <vt:lpstr>New Entries</vt:lpstr>
      <vt:lpstr>New Entries</vt:lpstr>
      <vt:lpstr>New Entries</vt:lpstr>
      <vt:lpstr>New Entries</vt:lpstr>
      <vt:lpstr>New Technology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27</cp:revision>
  <dcterms:created xsi:type="dcterms:W3CDTF">2014-07-13T08:58:00Z</dcterms:created>
  <dcterms:modified xsi:type="dcterms:W3CDTF">2014-07-13T18:05:57Z</dcterms:modified>
</cp:coreProperties>
</file>