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9"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33AE10-F22B-4572-BD73-0B80052B6DB9}"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C58D2-7D46-4A31-93C7-EB6DD099146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3AE10-F22B-4572-BD73-0B80052B6DB9}"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C58D2-7D46-4A31-93C7-EB6DD09914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33AE10-F22B-4572-BD73-0B80052B6DB9}"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C58D2-7D46-4A31-93C7-EB6DD09914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33AE10-F22B-4572-BD73-0B80052B6DB9}" type="datetimeFigureOut">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C58D2-7D46-4A31-93C7-EB6DD09914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33AE10-F22B-4572-BD73-0B80052B6DB9}" type="datetimeFigureOut">
              <a:rPr lang="en-US" smtClean="0"/>
              <a:pPr/>
              <a:t>7/13/2014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EC58D2-7D46-4A31-93C7-EB6DD099146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33AE10-F22B-4572-BD73-0B80052B6DB9}" type="datetimeFigureOut">
              <a:rPr lang="en-US" smtClean="0"/>
              <a:pPr/>
              <a:t>7/13/2014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EC58D2-7D46-4A31-93C7-EB6DD099146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33AE10-F22B-4572-BD73-0B80052B6DB9}" type="datetimeFigureOut">
              <a:rPr lang="en-US" smtClean="0"/>
              <a:pPr/>
              <a:t>7/13/2014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EC58D2-7D46-4A31-93C7-EB6DD099146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33AE10-F22B-4572-BD73-0B80052B6DB9}" type="datetimeFigureOut">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C58D2-7D46-4A31-93C7-EB6DD099146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33AE10-F22B-4572-BD73-0B80052B6DB9}" type="datetimeFigureOut">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EC58D2-7D46-4A31-93C7-EB6DD099146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3AE10-F22B-4572-BD73-0B80052B6DB9}"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C58D2-7D46-4A31-93C7-EB6DD099146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3AE10-F22B-4572-BD73-0B80052B6DB9}" type="datetimeFigureOut">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EC58D2-7D46-4A31-93C7-EB6DD099146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33AE10-F22B-4572-BD73-0B80052B6DB9}" type="datetimeFigureOut">
              <a:rPr lang="en-US" smtClean="0"/>
              <a:pPr/>
              <a:t>7/13/2014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EC58D2-7D46-4A31-93C7-EB6DD09914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THREE PRODUCTS: INSURANCE, HOUSING</a:t>
            </a:r>
            <a:br>
              <a:rPr lang="en-US" b="1" dirty="0" smtClean="0"/>
            </a:br>
            <a:r>
              <a:rPr lang="en-US" b="1" dirty="0" smtClean="0"/>
              <a:t>FINANCE, AND REMITTANCES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THREE PRODUCTS: INSURANCE, HOUSING</a:t>
            </a:r>
            <a:br>
              <a:rPr lang="en-US" b="1" dirty="0" smtClean="0"/>
            </a:br>
            <a:r>
              <a:rPr lang="en-US" b="1" dirty="0" smtClean="0"/>
              <a:t>FINANCE, AND REMITTANCES</a:t>
            </a:r>
            <a:r>
              <a:rPr lang="en-US" dirty="0" smtClean="0"/>
              <a:t/>
            </a:r>
            <a:br>
              <a:rPr lang="en-US" dirty="0" smtClean="0"/>
            </a:b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we left last time</a:t>
            </a:r>
            <a:endParaRPr lang="en-US" dirty="0"/>
          </a:p>
        </p:txBody>
      </p:sp>
      <p:sp>
        <p:nvSpPr>
          <p:cNvPr id="3" name="Content Placeholder 2"/>
          <p:cNvSpPr>
            <a:spLocks noGrp="1"/>
          </p:cNvSpPr>
          <p:nvPr>
            <p:ph idx="1"/>
          </p:nvPr>
        </p:nvSpPr>
        <p:spPr/>
        <p:txBody>
          <a:bodyPr/>
          <a:lstStyle/>
          <a:p>
            <a:r>
              <a:rPr lang="en-US" dirty="0"/>
              <a:t>Let’s examine some of these successful cases that exemplify the principles </a:t>
            </a:r>
            <a:r>
              <a:rPr lang="en-US" dirty="0" smtClean="0"/>
              <a:t>of good </a:t>
            </a:r>
            <a:r>
              <a:rPr lang="en-US" dirty="0"/>
              <a:t>product design.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Insurance</a:t>
            </a:r>
          </a:p>
        </p:txBody>
      </p:sp>
      <p:sp>
        <p:nvSpPr>
          <p:cNvPr id="3" name="Content Placeholder 2"/>
          <p:cNvSpPr>
            <a:spLocks noGrp="1"/>
          </p:cNvSpPr>
          <p:nvPr>
            <p:ph idx="1"/>
          </p:nvPr>
        </p:nvSpPr>
        <p:spPr/>
        <p:txBody>
          <a:bodyPr>
            <a:normAutofit/>
          </a:bodyPr>
          <a:lstStyle/>
          <a:p>
            <a:r>
              <a:rPr lang="en-US" dirty="0" smtClean="0"/>
              <a:t>Around the world, an estimated 1.3 billion people lack access to health care.  Poverty makes it difficult for millions more to afford good quality treatment.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Insurance</a:t>
            </a:r>
          </a:p>
        </p:txBody>
      </p:sp>
      <p:sp>
        <p:nvSpPr>
          <p:cNvPr id="3" name="Content Placeholder 2"/>
          <p:cNvSpPr>
            <a:spLocks noGrp="1"/>
          </p:cNvSpPr>
          <p:nvPr>
            <p:ph idx="1"/>
          </p:nvPr>
        </p:nvSpPr>
        <p:spPr/>
        <p:txBody>
          <a:bodyPr>
            <a:normAutofit/>
          </a:bodyPr>
          <a:lstStyle/>
          <a:p>
            <a:r>
              <a:rPr lang="en-US" dirty="0" smtClean="0"/>
              <a:t>The cost of treatment, together with lost income during an illness, can send a working poor family back into severe poverty.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Insurance</a:t>
            </a:r>
          </a:p>
        </p:txBody>
      </p:sp>
      <p:sp>
        <p:nvSpPr>
          <p:cNvPr id="3" name="Content Placeholder 2"/>
          <p:cNvSpPr>
            <a:spLocks noGrp="1"/>
          </p:cNvSpPr>
          <p:nvPr>
            <p:ph idx="1"/>
          </p:nvPr>
        </p:nvSpPr>
        <p:spPr/>
        <p:txBody>
          <a:bodyPr>
            <a:normAutofit/>
          </a:bodyPr>
          <a:lstStyle/>
          <a:p>
            <a:r>
              <a:rPr lang="en-US" dirty="0" smtClean="0"/>
              <a:t>The World Heath Organization estimates that every year another 100 million individuals are pushed into poverty by medical costs. Health insurance has great potential to transform lives and economies, if it can be scaled up commercially.</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Zurich FSG and </a:t>
            </a:r>
            <a:r>
              <a:rPr lang="en-US" b="1" dirty="0" err="1" smtClean="0"/>
              <a:t>BancoSol</a:t>
            </a:r>
            <a:r>
              <a:rPr lang="en-US" b="1" dirty="0" smtClean="0"/>
              <a:t>.</a:t>
            </a:r>
          </a:p>
        </p:txBody>
      </p:sp>
      <p:sp>
        <p:nvSpPr>
          <p:cNvPr id="3" name="Content Placeholder 2"/>
          <p:cNvSpPr>
            <a:spLocks noGrp="1"/>
          </p:cNvSpPr>
          <p:nvPr>
            <p:ph idx="1"/>
          </p:nvPr>
        </p:nvSpPr>
        <p:spPr/>
        <p:txBody>
          <a:bodyPr>
            <a:normAutofit/>
          </a:bodyPr>
          <a:lstStyle/>
          <a:p>
            <a:r>
              <a:rPr lang="en-US" dirty="0" smtClean="0"/>
              <a:t>Zurich Financial Services Group has found a way to provide health insurance to low-income Bolivians for only $4 per month. The antecedents to this product lie in the relationship between Zurich and </a:t>
            </a:r>
            <a:r>
              <a:rPr lang="en-US" dirty="0" err="1" smtClean="0"/>
              <a:t>BancoSol</a:t>
            </a:r>
            <a:r>
              <a:rPr lang="en-US" dirty="0" smtClean="0"/>
              <a:t>, a commercial bank specialized in microfinance.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Zurich FSG and </a:t>
            </a:r>
            <a:r>
              <a:rPr lang="en-US" b="1" dirty="0" err="1" smtClean="0"/>
              <a:t>BancoSol</a:t>
            </a:r>
            <a:r>
              <a:rPr lang="en-US" b="1" dirty="0" smtClean="0"/>
              <a:t>.</a:t>
            </a:r>
          </a:p>
        </p:txBody>
      </p:sp>
      <p:sp>
        <p:nvSpPr>
          <p:cNvPr id="3" name="Content Placeholder 2"/>
          <p:cNvSpPr>
            <a:spLocks noGrp="1"/>
          </p:cNvSpPr>
          <p:nvPr>
            <p:ph idx="1"/>
          </p:nvPr>
        </p:nvSpPr>
        <p:spPr/>
        <p:txBody>
          <a:bodyPr>
            <a:normAutofit/>
          </a:bodyPr>
          <a:lstStyle/>
          <a:p>
            <a:r>
              <a:rPr lang="en-US" dirty="0" smtClean="0"/>
              <a:t>Zurich provides </a:t>
            </a:r>
            <a:r>
              <a:rPr lang="en-US" dirty="0" err="1" smtClean="0"/>
              <a:t>BancoSol’s</a:t>
            </a:r>
            <a:r>
              <a:rPr lang="en-US" dirty="0" smtClean="0"/>
              <a:t> savers with life insurance policies for less than $1 per month.  Once developed, Zurich began offering this life insurance product through multiple financial institutions—mutual housing finance companies, microfinance companies, and mainstream banks.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Zurich FSG and </a:t>
            </a:r>
            <a:r>
              <a:rPr lang="en-US" b="1" dirty="0" err="1" smtClean="0"/>
              <a:t>BancoSol</a:t>
            </a:r>
            <a:r>
              <a:rPr lang="en-US" b="1" dirty="0" smtClean="0"/>
              <a:t>.</a:t>
            </a:r>
          </a:p>
        </p:txBody>
      </p:sp>
      <p:sp>
        <p:nvSpPr>
          <p:cNvPr id="3" name="Content Placeholder 2"/>
          <p:cNvSpPr>
            <a:spLocks noGrp="1"/>
          </p:cNvSpPr>
          <p:nvPr>
            <p:ph idx="1"/>
          </p:nvPr>
        </p:nvSpPr>
        <p:spPr/>
        <p:txBody>
          <a:bodyPr>
            <a:normAutofit/>
          </a:bodyPr>
          <a:lstStyle/>
          <a:p>
            <a:r>
              <a:rPr lang="en-US" dirty="0" smtClean="0"/>
              <a:t>By 2007, these policies reached 83,000 clients. This experience provided a base of market and operational knowledge that served as starting points for creating a health insurance program with </a:t>
            </a:r>
            <a:r>
              <a:rPr lang="en-US" dirty="0" err="1" smtClean="0"/>
              <a:t>BancoSol</a:t>
            </a:r>
            <a:r>
              <a:rPr lang="en-US" dirty="0" smtClean="0"/>
              <a: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Zurich FSG and </a:t>
            </a:r>
            <a:r>
              <a:rPr lang="en-US" b="1" dirty="0" err="1" smtClean="0"/>
              <a:t>BancoSol</a:t>
            </a:r>
            <a:r>
              <a:rPr lang="en-US" b="1" dirty="0" smtClean="0"/>
              <a:t>.</a:t>
            </a:r>
          </a:p>
        </p:txBody>
      </p:sp>
      <p:sp>
        <p:nvSpPr>
          <p:cNvPr id="3" name="Content Placeholder 2"/>
          <p:cNvSpPr>
            <a:spLocks noGrp="1"/>
          </p:cNvSpPr>
          <p:nvPr>
            <p:ph idx="1"/>
          </p:nvPr>
        </p:nvSpPr>
        <p:spPr/>
        <p:txBody>
          <a:bodyPr>
            <a:normAutofit/>
          </a:bodyPr>
          <a:lstStyle/>
          <a:p>
            <a:r>
              <a:rPr lang="en-US" dirty="0" smtClean="0"/>
              <a:t>The program covers all doctor visits and most hospitalization costs. With 10,000 families participating, the program remains small, but plans are under way to scale it up and offer it through additional institutions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ICICI Lombard, SKDRDP, and </a:t>
            </a:r>
            <a:r>
              <a:rPr lang="en-US" b="1" dirty="0" err="1" smtClean="0"/>
              <a:t>Grameen</a:t>
            </a:r>
            <a:r>
              <a:rPr lang="en-US" b="1" dirty="0" smtClean="0"/>
              <a:t> </a:t>
            </a:r>
            <a:r>
              <a:rPr lang="en-US" b="1" dirty="0" err="1" smtClean="0"/>
              <a:t>Koota</a:t>
            </a:r>
            <a:endParaRPr lang="en-US" b="1" dirty="0" smtClean="0"/>
          </a:p>
        </p:txBody>
      </p:sp>
      <p:sp>
        <p:nvSpPr>
          <p:cNvPr id="3" name="Content Placeholder 2"/>
          <p:cNvSpPr>
            <a:spLocks noGrp="1"/>
          </p:cNvSpPr>
          <p:nvPr>
            <p:ph idx="1"/>
          </p:nvPr>
        </p:nvSpPr>
        <p:spPr/>
        <p:txBody>
          <a:bodyPr>
            <a:normAutofit/>
          </a:bodyPr>
          <a:lstStyle/>
          <a:p>
            <a:r>
              <a:rPr lang="en-US" dirty="0" smtClean="0"/>
              <a:t>A </a:t>
            </a:r>
            <a:r>
              <a:rPr lang="en-US" dirty="0"/>
              <a:t>real challenge in </a:t>
            </a:r>
            <a:r>
              <a:rPr lang="en-US" dirty="0" smtClean="0"/>
              <a:t>health insurance </a:t>
            </a:r>
            <a:r>
              <a:rPr lang="en-US" dirty="0"/>
              <a:t>at the grassroots is to structure and maintain a good relationship </a:t>
            </a:r>
            <a:r>
              <a:rPr lang="en-US" dirty="0" smtClean="0"/>
              <a:t>with the hospitals and clinics that treat patients.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ICICI Lombard, SKDRDP, and </a:t>
            </a:r>
            <a:r>
              <a:rPr lang="en-US" b="1" dirty="0" err="1" smtClean="0"/>
              <a:t>Grameen</a:t>
            </a:r>
            <a:r>
              <a:rPr lang="en-US" b="1" dirty="0" smtClean="0"/>
              <a:t> </a:t>
            </a:r>
            <a:r>
              <a:rPr lang="en-US" b="1" dirty="0" err="1" smtClean="0"/>
              <a:t>Koota</a:t>
            </a:r>
            <a:endParaRPr lang="en-US" b="1" dirty="0" smtClean="0"/>
          </a:p>
        </p:txBody>
      </p:sp>
      <p:sp>
        <p:nvSpPr>
          <p:cNvPr id="3" name="Content Placeholder 2"/>
          <p:cNvSpPr>
            <a:spLocks noGrp="1"/>
          </p:cNvSpPr>
          <p:nvPr>
            <p:ph idx="1"/>
          </p:nvPr>
        </p:nvSpPr>
        <p:spPr/>
        <p:txBody>
          <a:bodyPr>
            <a:normAutofit/>
          </a:bodyPr>
          <a:lstStyle/>
          <a:p>
            <a:r>
              <a:rPr lang="en-US" dirty="0" smtClean="0"/>
              <a:t>ICICI Lombard underwrote health insurance for the clients of </a:t>
            </a:r>
            <a:r>
              <a:rPr lang="en-US" dirty="0" err="1" smtClean="0"/>
              <a:t>Grameen</a:t>
            </a:r>
            <a:r>
              <a:rPr lang="en-US" dirty="0" smtClean="0"/>
              <a:t> </a:t>
            </a:r>
            <a:r>
              <a:rPr lang="en-US" dirty="0" err="1" smtClean="0"/>
              <a:t>Koota</a:t>
            </a:r>
            <a:r>
              <a:rPr lang="en-US" dirty="0" smtClean="0"/>
              <a:t>, an award-winning microfinance nongovernmental organization (NGO) in Karnataka, India.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ICICI Lombard, SKDRDP, and </a:t>
            </a:r>
            <a:r>
              <a:rPr lang="en-US" b="1" dirty="0" err="1" smtClean="0"/>
              <a:t>Grameen</a:t>
            </a:r>
            <a:r>
              <a:rPr lang="en-US" b="1" dirty="0" smtClean="0"/>
              <a:t> </a:t>
            </a:r>
            <a:r>
              <a:rPr lang="en-US" b="1" dirty="0" err="1" smtClean="0"/>
              <a:t>Koota</a:t>
            </a:r>
            <a:endParaRPr lang="en-US" b="1" dirty="0" smtClean="0"/>
          </a:p>
        </p:txBody>
      </p:sp>
      <p:sp>
        <p:nvSpPr>
          <p:cNvPr id="3" name="Content Placeholder 2"/>
          <p:cNvSpPr>
            <a:spLocks noGrp="1"/>
          </p:cNvSpPr>
          <p:nvPr>
            <p:ph idx="1"/>
          </p:nvPr>
        </p:nvSpPr>
        <p:spPr/>
        <p:txBody>
          <a:bodyPr>
            <a:normAutofit/>
          </a:bodyPr>
          <a:lstStyle/>
          <a:p>
            <a:r>
              <a:rPr lang="en-US" dirty="0" smtClean="0"/>
              <a:t>The initial pilot made everyone unhappy. The </a:t>
            </a:r>
            <a:r>
              <a:rPr lang="en-US" dirty="0" err="1" smtClean="0"/>
              <a:t>Grameen</a:t>
            </a:r>
            <a:r>
              <a:rPr lang="en-US" dirty="0" smtClean="0"/>
              <a:t> </a:t>
            </a:r>
            <a:r>
              <a:rPr lang="en-US" dirty="0" err="1" smtClean="0"/>
              <a:t>Koota</a:t>
            </a:r>
            <a:r>
              <a:rPr lang="en-US" dirty="0" smtClean="0"/>
              <a:t> staff did not know how to guide clients on the proper use of the scheme. Clients could </a:t>
            </a:r>
            <a:r>
              <a:rPr lang="en-US" smtClean="0"/>
              <a:t>not  understand </a:t>
            </a:r>
            <a:r>
              <a:rPr lang="en-US" dirty="0" smtClean="0"/>
              <a:t>how the scheme worked and filed grievances when they were denied benefits they (erroneously) expected.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ICICI Lombard, SKDRDP, and </a:t>
            </a:r>
            <a:r>
              <a:rPr lang="en-US" b="1" dirty="0" err="1" smtClean="0"/>
              <a:t>Grameen</a:t>
            </a:r>
            <a:r>
              <a:rPr lang="en-US" b="1" dirty="0" smtClean="0"/>
              <a:t> </a:t>
            </a:r>
            <a:r>
              <a:rPr lang="en-US" b="1" dirty="0" err="1" smtClean="0"/>
              <a:t>Koota</a:t>
            </a:r>
            <a:endParaRPr lang="en-US" b="1" dirty="0" smtClean="0"/>
          </a:p>
        </p:txBody>
      </p:sp>
      <p:sp>
        <p:nvSpPr>
          <p:cNvPr id="3" name="Content Placeholder 2"/>
          <p:cNvSpPr>
            <a:spLocks noGrp="1"/>
          </p:cNvSpPr>
          <p:nvPr>
            <p:ph idx="1"/>
          </p:nvPr>
        </p:nvSpPr>
        <p:spPr/>
        <p:txBody>
          <a:bodyPr>
            <a:normAutofit/>
          </a:bodyPr>
          <a:lstStyle/>
          <a:p>
            <a:r>
              <a:rPr lang="en-US" dirty="0" smtClean="0"/>
              <a:t>Hospitals were unable to handle the flood of clients that suddenly appeared seeking treatment. And ICICI Lombard did not see any prospects for turning this scheme into a scalable and profitable operation. It was ended after a year.</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ICICI Lombard, SKDRDP, and </a:t>
            </a:r>
            <a:r>
              <a:rPr lang="en-US" b="1" dirty="0" err="1" smtClean="0"/>
              <a:t>Grameen</a:t>
            </a:r>
            <a:r>
              <a:rPr lang="en-US" b="1" dirty="0" smtClean="0"/>
              <a:t> </a:t>
            </a:r>
            <a:r>
              <a:rPr lang="en-US" b="1" dirty="0" err="1" smtClean="0"/>
              <a:t>Koota</a:t>
            </a:r>
            <a:endParaRPr lang="en-US" b="1" dirty="0" smtClean="0"/>
          </a:p>
        </p:txBody>
      </p:sp>
      <p:sp>
        <p:nvSpPr>
          <p:cNvPr id="3" name="Content Placeholder 2"/>
          <p:cNvSpPr>
            <a:spLocks noGrp="1"/>
          </p:cNvSpPr>
          <p:nvPr>
            <p:ph idx="1"/>
          </p:nvPr>
        </p:nvSpPr>
        <p:spPr/>
        <p:txBody>
          <a:bodyPr>
            <a:normAutofit/>
          </a:bodyPr>
          <a:lstStyle/>
          <a:p>
            <a:r>
              <a:rPr lang="en-US" dirty="0"/>
              <a:t>An alternative solution presented itself with the help of an NGO, the </a:t>
            </a:r>
            <a:r>
              <a:rPr lang="en-US" dirty="0" smtClean="0"/>
              <a:t>Shree </a:t>
            </a:r>
            <a:r>
              <a:rPr lang="en-US" dirty="0" err="1" smtClean="0"/>
              <a:t>Kshethra</a:t>
            </a:r>
            <a:r>
              <a:rPr lang="en-US" dirty="0" smtClean="0"/>
              <a:t> </a:t>
            </a:r>
            <a:r>
              <a:rPr lang="en-US" dirty="0" err="1"/>
              <a:t>Dharmasthala</a:t>
            </a:r>
            <a:r>
              <a:rPr lang="en-US" dirty="0"/>
              <a:t> Rural Development Project (SKDRDP), </a:t>
            </a:r>
            <a:r>
              <a:rPr lang="en-US" dirty="0" smtClean="0"/>
              <a:t>which developed </a:t>
            </a:r>
            <a:r>
              <a:rPr lang="en-US" dirty="0"/>
              <a:t>answers to the very list of problems the initial project encountered</a:t>
            </a:r>
            <a:r>
              <a:rPr lang="en-US"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ICICI Lombard, SKDRDP, and </a:t>
            </a:r>
            <a:r>
              <a:rPr lang="en-US" b="1" dirty="0" err="1" smtClean="0"/>
              <a:t>Grameen</a:t>
            </a:r>
            <a:r>
              <a:rPr lang="en-US" b="1" dirty="0" smtClean="0"/>
              <a:t> </a:t>
            </a:r>
            <a:r>
              <a:rPr lang="en-US" b="1" dirty="0" err="1" smtClean="0"/>
              <a:t>Koota</a:t>
            </a:r>
            <a:endParaRPr lang="en-US" b="1" dirty="0" smtClean="0"/>
          </a:p>
        </p:txBody>
      </p:sp>
      <p:sp>
        <p:nvSpPr>
          <p:cNvPr id="3" name="Content Placeholder 2"/>
          <p:cNvSpPr>
            <a:spLocks noGrp="1"/>
          </p:cNvSpPr>
          <p:nvPr>
            <p:ph idx="1"/>
          </p:nvPr>
        </p:nvSpPr>
        <p:spPr/>
        <p:txBody>
          <a:bodyPr>
            <a:normAutofit/>
          </a:bodyPr>
          <a:lstStyle/>
          <a:p>
            <a:r>
              <a:rPr lang="en-US" dirty="0" smtClean="0"/>
              <a:t>SKDRDP carefully negotiated network relationships with a large number of hospitals, increasing convenient options for clients and making it easier to accommodate large numbers of new clients, who would overwhelm a single institution.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ICICI Lombard, SKDRDP, and </a:t>
            </a:r>
            <a:r>
              <a:rPr lang="en-US" b="1" dirty="0" err="1" smtClean="0"/>
              <a:t>Grameen</a:t>
            </a:r>
            <a:r>
              <a:rPr lang="en-US" b="1" dirty="0" smtClean="0"/>
              <a:t> </a:t>
            </a:r>
            <a:r>
              <a:rPr lang="en-US" b="1" dirty="0" err="1" smtClean="0"/>
              <a:t>Koota</a:t>
            </a:r>
            <a:endParaRPr lang="en-US" b="1" dirty="0" smtClean="0"/>
          </a:p>
        </p:txBody>
      </p:sp>
      <p:sp>
        <p:nvSpPr>
          <p:cNvPr id="3" name="Content Placeholder 2"/>
          <p:cNvSpPr>
            <a:spLocks noGrp="1"/>
          </p:cNvSpPr>
          <p:nvPr>
            <p:ph idx="1"/>
          </p:nvPr>
        </p:nvSpPr>
        <p:spPr/>
        <p:txBody>
          <a:bodyPr>
            <a:normAutofit/>
          </a:bodyPr>
          <a:lstStyle/>
          <a:p>
            <a:r>
              <a:rPr lang="en-US" dirty="0" smtClean="0"/>
              <a:t>It set up a department responsible for training all the program participants and managing the interface with clients. This project was made possible by SKDRDP’s existing knowledge of and relationship to clients.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ICICI Lombard, SKDRDP, and </a:t>
            </a:r>
            <a:r>
              <a:rPr lang="en-US" b="1" dirty="0" err="1" smtClean="0"/>
              <a:t>Grameen</a:t>
            </a:r>
            <a:r>
              <a:rPr lang="en-US" b="1" dirty="0" smtClean="0"/>
              <a:t> </a:t>
            </a:r>
            <a:r>
              <a:rPr lang="en-US" b="1" dirty="0" err="1" smtClean="0"/>
              <a:t>Koota</a:t>
            </a:r>
            <a:endParaRPr lang="en-US" b="1" dirty="0" smtClean="0"/>
          </a:p>
        </p:txBody>
      </p:sp>
      <p:sp>
        <p:nvSpPr>
          <p:cNvPr id="3" name="Content Placeholder 2"/>
          <p:cNvSpPr>
            <a:spLocks noGrp="1"/>
          </p:cNvSpPr>
          <p:nvPr>
            <p:ph idx="1"/>
          </p:nvPr>
        </p:nvSpPr>
        <p:spPr/>
        <p:txBody>
          <a:bodyPr>
            <a:normAutofit/>
          </a:bodyPr>
          <a:lstStyle/>
          <a:p>
            <a:r>
              <a:rPr lang="en-US" dirty="0" smtClean="0"/>
              <a:t>Particularly in the early stages, this program was profitable for ICICI Lombard only because these training and administrative activities were carried out inexpensively (and with some start-up subsidy) by the nonprofit SKDRDP.</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ICICI Lombard, SKDRDP, and </a:t>
            </a:r>
            <a:r>
              <a:rPr lang="en-US" b="1" dirty="0" err="1" smtClean="0"/>
              <a:t>Grameen</a:t>
            </a:r>
            <a:r>
              <a:rPr lang="en-US" b="1" dirty="0" smtClean="0"/>
              <a:t> </a:t>
            </a:r>
            <a:r>
              <a:rPr lang="en-US" b="1" dirty="0" err="1" smtClean="0"/>
              <a:t>Koota</a:t>
            </a:r>
            <a:endParaRPr lang="en-US" b="1" dirty="0" smtClean="0"/>
          </a:p>
        </p:txBody>
      </p:sp>
      <p:sp>
        <p:nvSpPr>
          <p:cNvPr id="3" name="Content Placeholder 2"/>
          <p:cNvSpPr>
            <a:spLocks noGrp="1"/>
          </p:cNvSpPr>
          <p:nvPr>
            <p:ph idx="1"/>
          </p:nvPr>
        </p:nvSpPr>
        <p:spPr/>
        <p:txBody>
          <a:bodyPr>
            <a:normAutofit/>
          </a:bodyPr>
          <a:lstStyle/>
          <a:p>
            <a:r>
              <a:rPr lang="en-US" dirty="0" smtClean="0"/>
              <a:t>While this model may not sound fully commercial, given its use of a subsidy and the role of regulation in driving the insurance company to work in this market, the sponsors do expect it to be sustainable over time.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Housing Finance</a:t>
            </a:r>
          </a:p>
        </p:txBody>
      </p:sp>
      <p:sp>
        <p:nvSpPr>
          <p:cNvPr id="3" name="Content Placeholder 2"/>
          <p:cNvSpPr>
            <a:spLocks noGrp="1"/>
          </p:cNvSpPr>
          <p:nvPr>
            <p:ph idx="1"/>
          </p:nvPr>
        </p:nvSpPr>
        <p:spPr/>
        <p:txBody>
          <a:bodyPr>
            <a:normAutofit/>
          </a:bodyPr>
          <a:lstStyle/>
          <a:p>
            <a:r>
              <a:rPr lang="en-US" dirty="0" smtClean="0"/>
              <a:t>At the bottom of the economic pyramid, millions of families across the world live in conditions whose squalor would shame middle-class residents of rich countries.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Housing Finance</a:t>
            </a:r>
          </a:p>
        </p:txBody>
      </p:sp>
      <p:sp>
        <p:nvSpPr>
          <p:cNvPr id="3" name="Content Placeholder 2"/>
          <p:cNvSpPr>
            <a:spLocks noGrp="1"/>
          </p:cNvSpPr>
          <p:nvPr>
            <p:ph idx="1"/>
          </p:nvPr>
        </p:nvSpPr>
        <p:spPr/>
        <p:txBody>
          <a:bodyPr>
            <a:normAutofit/>
          </a:bodyPr>
          <a:lstStyle/>
          <a:p>
            <a:r>
              <a:rPr lang="en-US" dirty="0" smtClean="0"/>
              <a:t>Dirt floors, leaky roofs, outdoor plumbing, and overcrowding are only a few of the facts of life for a huge proportion of the next billion people. It’s no wonder that dreams of a better house hold such emotional power.</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Housing Finance</a:t>
            </a:r>
          </a:p>
        </p:txBody>
      </p:sp>
      <p:sp>
        <p:nvSpPr>
          <p:cNvPr id="3" name="Content Placeholder 2"/>
          <p:cNvSpPr>
            <a:spLocks noGrp="1"/>
          </p:cNvSpPr>
          <p:nvPr>
            <p:ph idx="1"/>
          </p:nvPr>
        </p:nvSpPr>
        <p:spPr/>
        <p:txBody>
          <a:bodyPr>
            <a:normAutofit/>
          </a:bodyPr>
          <a:lstStyle/>
          <a:p>
            <a:r>
              <a:rPr lang="en-US" dirty="0"/>
              <a:t>We noted how the subprime fallacy causes product designers to equate </a:t>
            </a:r>
            <a:r>
              <a:rPr lang="en-US" dirty="0" smtClean="0"/>
              <a:t>housing finance </a:t>
            </a:r>
            <a:r>
              <a:rPr lang="en-US" dirty="0"/>
              <a:t>with traditional mortgages and to conclude that they cannot </a:t>
            </a:r>
            <a:r>
              <a:rPr lang="en-US" dirty="0" smtClean="0"/>
              <a:t>serve the </a:t>
            </a:r>
            <a:r>
              <a:rPr lang="en-US" dirty="0"/>
              <a:t>base of the pyramid.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Housing Finance</a:t>
            </a:r>
          </a:p>
        </p:txBody>
      </p:sp>
      <p:sp>
        <p:nvSpPr>
          <p:cNvPr id="3" name="Content Placeholder 2"/>
          <p:cNvSpPr>
            <a:spLocks noGrp="1"/>
          </p:cNvSpPr>
          <p:nvPr>
            <p:ph idx="1"/>
          </p:nvPr>
        </p:nvSpPr>
        <p:spPr/>
        <p:txBody>
          <a:bodyPr>
            <a:normAutofit/>
          </a:bodyPr>
          <a:lstStyle/>
          <a:p>
            <a:r>
              <a:rPr lang="en-US" dirty="0" smtClean="0"/>
              <a:t>Banks face other obstacles to providing low-end housing finance, too. Without secondary markets to purchase bundled housing loans, the loans tie up liquidity and cause a term mismatch on balance sheets.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Housing Finance</a:t>
            </a:r>
          </a:p>
        </p:txBody>
      </p:sp>
      <p:sp>
        <p:nvSpPr>
          <p:cNvPr id="3" name="Content Placeholder 2"/>
          <p:cNvSpPr>
            <a:spLocks noGrp="1"/>
          </p:cNvSpPr>
          <p:nvPr>
            <p:ph idx="1"/>
          </p:nvPr>
        </p:nvSpPr>
        <p:spPr/>
        <p:txBody>
          <a:bodyPr>
            <a:normAutofit/>
          </a:bodyPr>
          <a:lstStyle/>
          <a:p>
            <a:r>
              <a:rPr lang="en-US" dirty="0" smtClean="0"/>
              <a:t>Longer loan terms would make loans more affordable and suit borrowers, but this leaves lenders vulnerable to interest-rate fluctuations.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Housing Finance</a:t>
            </a:r>
          </a:p>
        </p:txBody>
      </p:sp>
      <p:sp>
        <p:nvSpPr>
          <p:cNvPr id="3" name="Content Placeholder 2"/>
          <p:cNvSpPr>
            <a:spLocks noGrp="1"/>
          </p:cNvSpPr>
          <p:nvPr>
            <p:ph idx="1"/>
          </p:nvPr>
        </p:nvSpPr>
        <p:spPr/>
        <p:txBody>
          <a:bodyPr>
            <a:normAutofit/>
          </a:bodyPr>
          <a:lstStyle/>
          <a:p>
            <a:r>
              <a:rPr lang="en-US" dirty="0" smtClean="0"/>
              <a:t>A major constraint is the cost of new home construction, which requires long amortization if purchase is to be financed affordably. Governments could also work faster to help residents turn their informal squatters’ rights into legal title.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Housing Finance</a:t>
            </a:r>
          </a:p>
        </p:txBody>
      </p:sp>
      <p:sp>
        <p:nvSpPr>
          <p:cNvPr id="3" name="Content Placeholder 2"/>
          <p:cNvSpPr>
            <a:spLocks noGrp="1"/>
          </p:cNvSpPr>
          <p:nvPr>
            <p:ph idx="1"/>
          </p:nvPr>
        </p:nvSpPr>
        <p:spPr/>
        <p:txBody>
          <a:bodyPr>
            <a:normAutofit/>
          </a:bodyPr>
          <a:lstStyle/>
          <a:p>
            <a:r>
              <a:rPr lang="en-US" dirty="0" smtClean="0"/>
              <a:t>On the other hand, there are clear advantages to making low-income housing loans. Repayment rates are even higher than for microenterprise loans, because housing is a top priority for borrowers.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Housing Finance</a:t>
            </a:r>
          </a:p>
        </p:txBody>
      </p:sp>
      <p:sp>
        <p:nvSpPr>
          <p:cNvPr id="3" name="Content Placeholder 2"/>
          <p:cNvSpPr>
            <a:spLocks noGrp="1"/>
          </p:cNvSpPr>
          <p:nvPr>
            <p:ph idx="1"/>
          </p:nvPr>
        </p:nvSpPr>
        <p:spPr/>
        <p:txBody>
          <a:bodyPr>
            <a:normAutofit/>
          </a:bodyPr>
          <a:lstStyle/>
          <a:p>
            <a:r>
              <a:rPr lang="en-US" dirty="0" smtClean="0"/>
              <a:t>This makes housing loan portfolios very stable and good for client loyalty. Operational costs are lower, because loans are longer term than business or personal loans. And there is little competition in most countries, with a huge market for early entrants.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Some Creative Approaches</a:t>
            </a:r>
          </a:p>
        </p:txBody>
      </p:sp>
      <p:sp>
        <p:nvSpPr>
          <p:cNvPr id="3" name="Content Placeholder 2"/>
          <p:cNvSpPr>
            <a:spLocks noGrp="1"/>
          </p:cNvSpPr>
          <p:nvPr>
            <p:ph idx="1"/>
          </p:nvPr>
        </p:nvSpPr>
        <p:spPr/>
        <p:txBody>
          <a:bodyPr>
            <a:normAutofit/>
          </a:bodyPr>
          <a:lstStyle/>
          <a:p>
            <a:r>
              <a:rPr lang="en-US" dirty="0" smtClean="0"/>
              <a:t>Consider the examples of creative product design of the </a:t>
            </a:r>
            <a:r>
              <a:rPr lang="en-US" dirty="0" err="1" smtClean="0"/>
              <a:t>Micasa</a:t>
            </a:r>
            <a:r>
              <a:rPr lang="en-US" dirty="0" smtClean="0"/>
              <a:t> housing microfinance product of </a:t>
            </a:r>
            <a:r>
              <a:rPr lang="en-US" dirty="0" err="1" smtClean="0"/>
              <a:t>Mibanco</a:t>
            </a:r>
            <a:r>
              <a:rPr lang="en-US" dirty="0" smtClean="0"/>
              <a:t> and the </a:t>
            </a:r>
            <a:r>
              <a:rPr lang="en-US" dirty="0" err="1" smtClean="0"/>
              <a:t>Patrimonio</a:t>
            </a:r>
            <a:r>
              <a:rPr lang="en-US" dirty="0" smtClean="0"/>
              <a:t> Hoy program of CEMEX. They illustrate the key design principle of a good fit to local patterns.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Some Creative Approaches</a:t>
            </a:r>
          </a:p>
        </p:txBody>
      </p:sp>
      <p:sp>
        <p:nvSpPr>
          <p:cNvPr id="3" name="Content Placeholder 2"/>
          <p:cNvSpPr>
            <a:spLocks noGrp="1"/>
          </p:cNvSpPr>
          <p:nvPr>
            <p:ph idx="1"/>
          </p:nvPr>
        </p:nvSpPr>
        <p:spPr/>
        <p:txBody>
          <a:bodyPr>
            <a:normAutofit/>
          </a:bodyPr>
          <a:lstStyle/>
          <a:p>
            <a:r>
              <a:rPr lang="en-US" dirty="0" smtClean="0"/>
              <a:t>In both these programs, the choice to supply housing microfinance for home improvement rather than whole house finance works for Latin Americans in the informal sector, since they often expect to build their houses incrementally.</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Some Creative Approaches</a:t>
            </a:r>
          </a:p>
        </p:txBody>
      </p:sp>
      <p:sp>
        <p:nvSpPr>
          <p:cNvPr id="3" name="Content Placeholder 2"/>
          <p:cNvSpPr>
            <a:spLocks noGrp="1"/>
          </p:cNvSpPr>
          <p:nvPr>
            <p:ph idx="1"/>
          </p:nvPr>
        </p:nvSpPr>
        <p:spPr/>
        <p:txBody>
          <a:bodyPr>
            <a:normAutofit/>
          </a:bodyPr>
          <a:lstStyle/>
          <a:p>
            <a:r>
              <a:rPr lang="en-US" dirty="0" smtClean="0"/>
              <a:t>Home-improvement loans also tap into the enormous quality gap in housing, where the number of people living in homes needing basic improvements is at least as large as the demand for new homes. At the same time it sidesteps the difficulty of making long-term mortgages in informal areas.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Mibanco</a:t>
            </a:r>
            <a:r>
              <a:rPr lang="en-US" b="1" dirty="0" smtClean="0"/>
              <a:t> Housing Finance Loans</a:t>
            </a:r>
          </a:p>
        </p:txBody>
      </p:sp>
      <p:sp>
        <p:nvSpPr>
          <p:cNvPr id="3" name="Content Placeholder 2"/>
          <p:cNvSpPr>
            <a:spLocks noGrp="1"/>
          </p:cNvSpPr>
          <p:nvPr>
            <p:ph idx="1"/>
          </p:nvPr>
        </p:nvSpPr>
        <p:spPr/>
        <p:txBody>
          <a:bodyPr>
            <a:normAutofit/>
          </a:bodyPr>
          <a:lstStyle/>
          <a:p>
            <a:r>
              <a:rPr lang="en-US" dirty="0" smtClean="0"/>
              <a:t>Housing microfinance looks more like microcredit than like home mortgages: loans are small, generally ranging in term from one to three years, backed by nontraditional collateral.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Mibanco</a:t>
            </a:r>
            <a:r>
              <a:rPr lang="en-US" b="1" dirty="0" smtClean="0"/>
              <a:t> Housing Finance Loans</a:t>
            </a:r>
          </a:p>
        </p:txBody>
      </p:sp>
      <p:sp>
        <p:nvSpPr>
          <p:cNvPr id="3" name="Content Placeholder 2"/>
          <p:cNvSpPr>
            <a:spLocks noGrp="1"/>
          </p:cNvSpPr>
          <p:nvPr>
            <p:ph idx="1"/>
          </p:nvPr>
        </p:nvSpPr>
        <p:spPr/>
        <p:txBody>
          <a:bodyPr>
            <a:normAutofit/>
          </a:bodyPr>
          <a:lstStyle/>
          <a:p>
            <a:r>
              <a:rPr lang="en-US" dirty="0" smtClean="0"/>
              <a:t>At </a:t>
            </a:r>
            <a:r>
              <a:rPr lang="en-US" dirty="0" err="1" smtClean="0"/>
              <a:t>Mibanco</a:t>
            </a:r>
            <a:r>
              <a:rPr lang="en-US" dirty="0" smtClean="0"/>
              <a:t>, housing microfinance loans are secured in the same way microenterprise loans are secured: with personal and business assets.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Mibanco</a:t>
            </a:r>
            <a:r>
              <a:rPr lang="en-US" b="1" dirty="0" smtClean="0"/>
              <a:t> Housing Finance Loans</a:t>
            </a:r>
          </a:p>
        </p:txBody>
      </p:sp>
      <p:sp>
        <p:nvSpPr>
          <p:cNvPr id="3" name="Content Placeholder 2"/>
          <p:cNvSpPr>
            <a:spLocks noGrp="1"/>
          </p:cNvSpPr>
          <p:nvPr>
            <p:ph idx="1"/>
          </p:nvPr>
        </p:nvSpPr>
        <p:spPr/>
        <p:txBody>
          <a:bodyPr>
            <a:normAutofit/>
          </a:bodyPr>
          <a:lstStyle/>
          <a:p>
            <a:r>
              <a:rPr lang="en-US" dirty="0" smtClean="0"/>
              <a:t>Since the homes of the poor are not readily bought and sold, the housing market and asset price cannot be the foundations for loan repayment.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Mibanco</a:t>
            </a:r>
            <a:r>
              <a:rPr lang="en-US" b="1" dirty="0" smtClean="0"/>
              <a:t> Housing Finance Loans</a:t>
            </a:r>
          </a:p>
        </p:txBody>
      </p:sp>
      <p:sp>
        <p:nvSpPr>
          <p:cNvPr id="3" name="Content Placeholder 2"/>
          <p:cNvSpPr>
            <a:spLocks noGrp="1"/>
          </p:cNvSpPr>
          <p:nvPr>
            <p:ph idx="1"/>
          </p:nvPr>
        </p:nvSpPr>
        <p:spPr/>
        <p:txBody>
          <a:bodyPr>
            <a:normAutofit/>
          </a:bodyPr>
          <a:lstStyle/>
          <a:p>
            <a:r>
              <a:rPr lang="en-US" dirty="0" smtClean="0"/>
              <a:t>An assessment of repayment capacity based on income and cash flow predicts loan quality more effectively than house value—a lesson U.S. subprime lenders failed to heed.</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Summary</a:t>
            </a:r>
            <a:endParaRPr lang="en-US" b="1" dirty="0" smtClean="0"/>
          </a:p>
        </p:txBody>
      </p:sp>
      <p:sp>
        <p:nvSpPr>
          <p:cNvPr id="3" name="Content Placeholder 2"/>
          <p:cNvSpPr>
            <a:spLocks noGrp="1"/>
          </p:cNvSpPr>
          <p:nvPr>
            <p:ph idx="1"/>
          </p:nvPr>
        </p:nvSpPr>
        <p:spPr/>
        <p:txBody>
          <a:bodyPr>
            <a:normAutofit/>
          </a:bodyPr>
          <a:lstStyle/>
          <a:p>
            <a:r>
              <a:rPr lang="en-US" b="1" smtClean="0"/>
              <a:t>THREE PRODUCTS: INSURANCE, HOUSING</a:t>
            </a:r>
            <a:br>
              <a:rPr lang="en-US" b="1" smtClean="0"/>
            </a:br>
            <a:r>
              <a:rPr lang="en-US" b="1" smtClean="0"/>
              <a:t>FINANCE, AND REMITTANCES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TotalTime>
  <Words>1262</Words>
  <Application>Microsoft Office PowerPoint</Application>
  <PresentationFormat>On-screen Show (4:3)</PresentationFormat>
  <Paragraphs>69</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Summary of Last Lecture</vt:lpstr>
      <vt:lpstr>THREE PRODUCTS: INSURANCE, HOUSING FINANCE, AND REMITTANCES </vt:lpstr>
      <vt:lpstr>Where we left last time</vt:lpstr>
      <vt:lpstr>Health Insurance</vt:lpstr>
      <vt:lpstr>Health Insurance</vt:lpstr>
      <vt:lpstr>Health Insurance</vt:lpstr>
      <vt:lpstr>Zurich FSG and BancoSol.</vt:lpstr>
      <vt:lpstr>Zurich FSG and BancoSol.</vt:lpstr>
      <vt:lpstr>Zurich FSG and BancoSol.</vt:lpstr>
      <vt:lpstr>Zurich FSG and BancoSol.</vt:lpstr>
      <vt:lpstr>ICICI Lombard, SKDRDP, and Grameen Koota</vt:lpstr>
      <vt:lpstr>ICICI Lombard, SKDRDP, and Grameen Koota</vt:lpstr>
      <vt:lpstr>ICICI Lombard, SKDRDP, and Grameen Koota</vt:lpstr>
      <vt:lpstr>ICICI Lombard, SKDRDP, and Grameen Koota</vt:lpstr>
      <vt:lpstr>ICICI Lombard, SKDRDP, and Grameen Koota</vt:lpstr>
      <vt:lpstr>ICICI Lombard, SKDRDP, and Grameen Koota</vt:lpstr>
      <vt:lpstr>ICICI Lombard, SKDRDP, and Grameen Koota</vt:lpstr>
      <vt:lpstr>ICICI Lombard, SKDRDP, and Grameen Koota</vt:lpstr>
      <vt:lpstr>ICICI Lombard, SKDRDP, and Grameen Koota</vt:lpstr>
      <vt:lpstr>Housing Finance</vt:lpstr>
      <vt:lpstr>Housing Finance</vt:lpstr>
      <vt:lpstr>Housing Finance</vt:lpstr>
      <vt:lpstr>Housing Finance</vt:lpstr>
      <vt:lpstr>Housing Finance</vt:lpstr>
      <vt:lpstr>Housing Finance</vt:lpstr>
      <vt:lpstr>Housing Finance</vt:lpstr>
      <vt:lpstr>Housing Finance</vt:lpstr>
      <vt:lpstr>Some Creative Approaches</vt:lpstr>
      <vt:lpstr>Some Creative Approaches</vt:lpstr>
      <vt:lpstr>Some Creative Approaches</vt:lpstr>
      <vt:lpstr>Mibanco Housing Finance Loans</vt:lpstr>
      <vt:lpstr>Mibanco Housing Finance Loans</vt:lpstr>
      <vt:lpstr>Mibanco Housing Finance Loans</vt:lpstr>
      <vt:lpstr>Mibanco Housing Finance Loans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PRODUCTS: INSURANCE, HOUSING FINANCE, AND REMITTANCES </dc:title>
  <dc:creator>Ammar</dc:creator>
  <cp:lastModifiedBy>NTS</cp:lastModifiedBy>
  <cp:revision>19</cp:revision>
  <dcterms:created xsi:type="dcterms:W3CDTF">2014-06-26T18:25:19Z</dcterms:created>
  <dcterms:modified xsi:type="dcterms:W3CDTF">2014-07-13T17:01:20Z</dcterms:modified>
</cp:coreProperties>
</file>