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3" r:id="rId7"/>
    <p:sldId id="264" r:id="rId8"/>
    <p:sldId id="261" r:id="rId9"/>
    <p:sldId id="262" r:id="rId10"/>
    <p:sldId id="265" r:id="rId11"/>
    <p:sldId id="266" r:id="rId12"/>
    <p:sldId id="270" r:id="rId13"/>
    <p:sldId id="267" r:id="rId14"/>
    <p:sldId id="271" r:id="rId15"/>
    <p:sldId id="272" r:id="rId16"/>
    <p:sldId id="269" r:id="rId17"/>
    <p:sldId id="268"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3A5DA9-68C5-4D05-88FF-0849BFADF69E}"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3A5DA9-68C5-4D05-88FF-0849BFADF69E}"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3A5DA9-68C5-4D05-88FF-0849BFADF69E}"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3A5DA9-68C5-4D05-88FF-0849BFADF69E}"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3A5DA9-68C5-4D05-88FF-0849BFADF69E}" type="datetimeFigureOut">
              <a:rPr lang="en-US" smtClean="0"/>
              <a:pPr/>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3A5DA9-68C5-4D05-88FF-0849BFADF69E}" type="datetimeFigureOut">
              <a:rPr lang="en-US" smtClean="0"/>
              <a:pPr/>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A5DA9-68C5-4D05-88FF-0849BFADF69E}" type="datetimeFigureOut">
              <a:rPr lang="en-US" smtClean="0"/>
              <a:pPr/>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3A5DA9-68C5-4D05-88FF-0849BFADF69E}"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3A5DA9-68C5-4D05-88FF-0849BFADF69E}"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3A5DA9-68C5-4D05-88FF-0849BFADF69E}"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3A5DA9-68C5-4D05-88FF-0849BFADF69E}"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E31D2-7799-4025-8294-51DE20085C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A5DA9-68C5-4D05-88FF-0849BFADF69E}" type="datetimeFigureOut">
              <a:rPr lang="en-US" smtClean="0"/>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1E31D2-7799-4025-8294-51DE20085C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PRODUCTS FOR THE BOP MARKET</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THREE PRODUCTS:</a:t>
            </a:r>
            <a:br>
              <a:rPr lang="en-US" b="1" dirty="0"/>
            </a:br>
            <a:r>
              <a:rPr lang="en-US" b="1" dirty="0"/>
              <a:t>INSURANCE, HOUSING</a:t>
            </a:r>
            <a:br>
              <a:rPr lang="en-US" b="1" dirty="0"/>
            </a:br>
            <a:r>
              <a:rPr lang="en-US" b="1" dirty="0"/>
              <a:t>FINANCE, AND</a:t>
            </a:r>
            <a:br>
              <a:rPr lang="en-US" b="1" dirty="0"/>
            </a:br>
            <a:r>
              <a:rPr lang="en-US" b="1" dirty="0"/>
              <a:t>REMITTANCES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In </a:t>
            </a:r>
            <a:r>
              <a:rPr lang="en-US"/>
              <a:t>this </a:t>
            </a:r>
            <a:r>
              <a:rPr lang="en-US" smtClean="0"/>
              <a:t>lecture</a:t>
            </a:r>
            <a:r>
              <a:rPr lang="en-US" smtClean="0"/>
              <a:t> </a:t>
            </a:r>
            <a:r>
              <a:rPr lang="en-US" dirty="0"/>
              <a:t>we take a close look at three products: insurance, </a:t>
            </a:r>
            <a:r>
              <a:rPr lang="en-US" dirty="0" smtClean="0"/>
              <a:t>housing finance</a:t>
            </a:r>
            <a:r>
              <a:rPr lang="en-US" dirty="0"/>
              <a:t>, and remittance transfers. We selected these products because </a:t>
            </a:r>
            <a:r>
              <a:rPr lang="en-US" dirty="0" smtClean="0"/>
              <a:t>they have </a:t>
            </a:r>
            <a:r>
              <a:rPr lang="en-US" dirty="0"/>
              <a:t>strong growth potential and are well enough developed that best </a:t>
            </a:r>
            <a:r>
              <a:rPr lang="en-US" dirty="0" smtClean="0"/>
              <a:t>practices are </a:t>
            </a:r>
            <a:r>
              <a:rPr lang="en-US" dirty="0"/>
              <a:t>emerging and growth is under way.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Yet the field is still wide-open in each area. Vast numbers of clients would be thrilled to have these financial needs served well for the first time in their lives.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The sale of used fleece outerwear is a thriving business for micro entrepreneurs in Kenya’s chilly highlands.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Dozens of vendors in </a:t>
            </a:r>
            <a:r>
              <a:rPr lang="en-US" dirty="0" err="1" smtClean="0"/>
              <a:t>Karatina</a:t>
            </a:r>
            <a:r>
              <a:rPr lang="en-US" dirty="0" smtClean="0"/>
              <a:t> Market, the largest open-air market in East Africa, borrow working capital from Equity Bank and other lenders to purchase clothing bundles from wholesalers in the city.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If a fire rips through a section of the market, as it did a few years back in neighboring Kampala, Uganda, a vendor faces a loss that can take months or years to recover.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However, vendors in </a:t>
            </a:r>
            <a:r>
              <a:rPr lang="en-US" dirty="0" err="1" smtClean="0"/>
              <a:t>Karatina</a:t>
            </a:r>
            <a:r>
              <a:rPr lang="en-US" dirty="0" smtClean="0"/>
              <a:t> have no place to store their inventory overnight except in their open stalls beside the railroad tracks.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This is just one illustration of the vulnerability that is an ever-present threat in the lives of low-income people.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Without insurance, any shock—flood, accident, death, or illness—can send a family into a downward economic spiral. Uninsured shocks can also turn a good borrower into a defaulter, so lenders have a special interest in seeing that their clients are insured.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a:t>When entering this market, private-sector insurance providers typically </a:t>
            </a:r>
            <a:r>
              <a:rPr lang="en-US" dirty="0" smtClean="0"/>
              <a:t>start with </a:t>
            </a:r>
            <a:r>
              <a:rPr lang="en-US" dirty="0"/>
              <a:t>the easiest product—credit life insurance—and gradually introduce </a:t>
            </a:r>
            <a:r>
              <a:rPr lang="en-US" dirty="0" smtClean="0"/>
              <a:t>more complex </a:t>
            </a:r>
            <a:r>
              <a:rPr lang="en-US" dirty="0"/>
              <a:t>products that are also more valuable to clients.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a:t>Globally, </a:t>
            </a:r>
            <a:r>
              <a:rPr lang="en-US" dirty="0" err="1"/>
              <a:t>microinsurance</a:t>
            </a:r>
            <a:r>
              <a:rPr lang="en-US" dirty="0"/>
              <a:t> programs have come a long way, but </a:t>
            </a:r>
            <a:r>
              <a:rPr lang="en-US" dirty="0" smtClean="0"/>
              <a:t>compared with </a:t>
            </a:r>
            <a:r>
              <a:rPr lang="en-US" dirty="0"/>
              <a:t>the potential market, they are still small, and their experience still </a:t>
            </a:r>
            <a:r>
              <a:rPr lang="en-US" dirty="0" smtClean="0"/>
              <a:t>relatively new</a:t>
            </a: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In a 2007 review the International Labor Organization (ILO) found vast regional disparities in </a:t>
            </a:r>
            <a:r>
              <a:rPr lang="en-US" dirty="0" err="1" smtClean="0"/>
              <a:t>microinsurance</a:t>
            </a:r>
            <a:r>
              <a:rPr lang="en-US" dirty="0" smtClean="0"/>
              <a:t> among the world’s poorest countries.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a:t>Health </a:t>
            </a:r>
            <a:r>
              <a:rPr lang="en-US" dirty="0" err="1"/>
              <a:t>microinsurance</a:t>
            </a:r>
            <a:r>
              <a:rPr lang="en-US" dirty="0"/>
              <a:t> is more common in West and </a:t>
            </a:r>
            <a:r>
              <a:rPr lang="en-US" dirty="0" smtClean="0"/>
              <a:t>Central Africa</a:t>
            </a:r>
            <a:r>
              <a:rPr lang="en-US" dirty="0"/>
              <a:t>, while there is still almost no </a:t>
            </a:r>
            <a:r>
              <a:rPr lang="en-US" dirty="0" err="1"/>
              <a:t>microinsurance</a:t>
            </a:r>
            <a:r>
              <a:rPr lang="en-US" dirty="0"/>
              <a:t> in North Africa and </a:t>
            </a:r>
            <a:r>
              <a:rPr lang="en-US" dirty="0" smtClean="0"/>
              <a:t>the Middle </a:t>
            </a:r>
            <a:r>
              <a:rPr lang="en-US" dirty="0"/>
              <a:t>East. Rural coverage in India has expanded to 30 million </a:t>
            </a:r>
            <a:r>
              <a:rPr lang="en-US" dirty="0" smtClean="0"/>
              <a:t>low-income people</a:t>
            </a:r>
            <a:r>
              <a:rPr lang="en-US" dirty="0"/>
              <a:t>, mainly due to quotas set by government regulation.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smtClean="0"/>
              <a:t>Overall, however, the ILO found a thriving, evolving industry, with 246 </a:t>
            </a:r>
            <a:r>
              <a:rPr lang="en-US" dirty="0" err="1" smtClean="0"/>
              <a:t>microinsurers</a:t>
            </a:r>
            <a:r>
              <a:rPr lang="en-US" dirty="0" smtClean="0"/>
              <a:t>, 357 </a:t>
            </a:r>
            <a:r>
              <a:rPr lang="en-US" dirty="0" err="1" smtClean="0"/>
              <a:t>microinsurance</a:t>
            </a:r>
            <a:r>
              <a:rPr lang="en-US" dirty="0" smtClean="0"/>
              <a:t> products (separate from government social security schemes), and 78 million people with some kind of </a:t>
            </a:r>
            <a:r>
              <a:rPr lang="en-US" dirty="0" err="1" smtClean="0"/>
              <a:t>microinsurance</a:t>
            </a:r>
            <a:r>
              <a:rPr lang="en-US" dirty="0" smtClean="0"/>
              <a:t> coverage.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a:t>Prior to 2002, only a small fraction of this coverage existed. </a:t>
            </a:r>
            <a:r>
              <a:rPr lang="en-US" dirty="0" smtClean="0"/>
              <a:t>While government-owned </a:t>
            </a:r>
            <a:r>
              <a:rPr lang="en-US" dirty="0"/>
              <a:t>insurance companies serve much of this market, </a:t>
            </a:r>
            <a:r>
              <a:rPr lang="en-US" dirty="0" smtClean="0"/>
              <a:t>private insurers </a:t>
            </a:r>
            <a:r>
              <a:rPr lang="en-US" dirty="0"/>
              <a:t>account for the fastest recent growth.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Insurance</a:t>
            </a:r>
            <a:endParaRPr lang="en-US" b="1" dirty="0"/>
          </a:p>
        </p:txBody>
      </p:sp>
      <p:sp>
        <p:nvSpPr>
          <p:cNvPr id="3" name="Content Placeholder 2"/>
          <p:cNvSpPr>
            <a:spLocks noGrp="1"/>
          </p:cNvSpPr>
          <p:nvPr>
            <p:ph idx="1"/>
          </p:nvPr>
        </p:nvSpPr>
        <p:spPr/>
        <p:txBody>
          <a:bodyPr>
            <a:normAutofit/>
          </a:bodyPr>
          <a:lstStyle/>
          <a:p>
            <a:r>
              <a:rPr lang="en-US" dirty="0"/>
              <a:t>With a large uninsured </a:t>
            </a:r>
            <a:r>
              <a:rPr lang="en-US" dirty="0" smtClean="0"/>
              <a:t>population worldwide</a:t>
            </a:r>
            <a:r>
              <a:rPr lang="en-US" dirty="0"/>
              <a:t>, the study enthusiastically predicts the market will </a:t>
            </a:r>
            <a:r>
              <a:rPr lang="en-US" dirty="0" smtClean="0"/>
              <a:t>double within </a:t>
            </a:r>
            <a:r>
              <a:rPr lang="en-US" dirty="0"/>
              <a:t>five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Designing </a:t>
            </a:r>
            <a:r>
              <a:rPr lang="en-US" b="1" dirty="0" err="1" smtClean="0"/>
              <a:t>Microinsurance</a:t>
            </a:r>
            <a:r>
              <a:rPr lang="en-US" b="1" dirty="0" smtClean="0"/>
              <a:t> Products and Services</a:t>
            </a:r>
            <a:endParaRPr lang="en-US" b="1" dirty="0"/>
          </a:p>
        </p:txBody>
      </p:sp>
      <p:sp>
        <p:nvSpPr>
          <p:cNvPr id="3" name="Content Placeholder 2"/>
          <p:cNvSpPr>
            <a:spLocks noGrp="1"/>
          </p:cNvSpPr>
          <p:nvPr>
            <p:ph idx="1"/>
          </p:nvPr>
        </p:nvSpPr>
        <p:spPr/>
        <p:txBody>
          <a:bodyPr>
            <a:normAutofit/>
          </a:bodyPr>
          <a:lstStyle/>
          <a:p>
            <a:r>
              <a:rPr lang="en-US" dirty="0" smtClean="0"/>
              <a:t> </a:t>
            </a:r>
            <a:r>
              <a:rPr lang="en-US" dirty="0" err="1" smtClean="0"/>
              <a:t>Microinsurance</a:t>
            </a:r>
            <a:r>
              <a:rPr lang="en-US" dirty="0" smtClean="0"/>
              <a:t> </a:t>
            </a:r>
            <a:r>
              <a:rPr lang="en-US" dirty="0"/>
              <a:t>product designers face exactly the same kinds of </a:t>
            </a:r>
            <a:r>
              <a:rPr lang="en-US" dirty="0" smtClean="0"/>
              <a:t>challenges that </a:t>
            </a:r>
            <a:r>
              <a:rPr lang="en-US" dirty="0"/>
              <a:t>microcredit pioneers once faced. They must overcome the subprime </a:t>
            </a:r>
            <a:r>
              <a:rPr lang="en-US" dirty="0" smtClean="0"/>
              <a:t>fallacy by </a:t>
            </a:r>
            <a:r>
              <a:rPr lang="en-US" dirty="0"/>
              <a:t>fitting their products to local customs, and at the same time lower </a:t>
            </a:r>
            <a:r>
              <a:rPr lang="en-US" dirty="0" smtClean="0"/>
              <a:t>cost by </a:t>
            </a:r>
            <a:r>
              <a:rPr lang="en-US" dirty="0"/>
              <a:t>simplifying products and developing efficient delivery channels.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Designing </a:t>
            </a:r>
            <a:r>
              <a:rPr lang="en-US" b="1" dirty="0" err="1" smtClean="0"/>
              <a:t>Microinsurance</a:t>
            </a:r>
            <a:r>
              <a:rPr lang="en-US" b="1" dirty="0" smtClean="0"/>
              <a:t> Products and Services</a:t>
            </a:r>
            <a:endParaRPr lang="en-US" b="1" dirty="0"/>
          </a:p>
        </p:txBody>
      </p:sp>
      <p:sp>
        <p:nvSpPr>
          <p:cNvPr id="3" name="Content Placeholder 2"/>
          <p:cNvSpPr>
            <a:spLocks noGrp="1"/>
          </p:cNvSpPr>
          <p:nvPr>
            <p:ph idx="1"/>
          </p:nvPr>
        </p:nvSpPr>
        <p:spPr/>
        <p:txBody>
          <a:bodyPr>
            <a:normAutofit/>
          </a:bodyPr>
          <a:lstStyle/>
          <a:p>
            <a:r>
              <a:rPr lang="en-US" dirty="0" smtClean="0"/>
              <a:t>They need to assess risk and set premiums accurately, even though the actuarial risks in bottom-of-the-pyramid populations are not yet well understood and often assumed to be excessive.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Designing </a:t>
            </a:r>
            <a:r>
              <a:rPr lang="en-US" b="1" dirty="0" err="1" smtClean="0"/>
              <a:t>Microinsurance</a:t>
            </a:r>
            <a:r>
              <a:rPr lang="en-US" b="1" dirty="0" smtClean="0"/>
              <a:t> Products and Services</a:t>
            </a:r>
            <a:endParaRPr lang="en-US" b="1" dirty="0"/>
          </a:p>
        </p:txBody>
      </p:sp>
      <p:sp>
        <p:nvSpPr>
          <p:cNvPr id="3" name="Content Placeholder 2"/>
          <p:cNvSpPr>
            <a:spLocks noGrp="1"/>
          </p:cNvSpPr>
          <p:nvPr>
            <p:ph idx="1"/>
          </p:nvPr>
        </p:nvSpPr>
        <p:spPr/>
        <p:txBody>
          <a:bodyPr>
            <a:normAutofit/>
          </a:bodyPr>
          <a:lstStyle/>
          <a:p>
            <a:r>
              <a:rPr lang="en-US" dirty="0" smtClean="0"/>
              <a:t>The microcredit pioneers gradually overcame such challenges and misperceptions, and we are starting to see the same kind of experimentation demonstrating the viability of </a:t>
            </a:r>
            <a:r>
              <a:rPr lang="en-US" dirty="0" err="1" smtClean="0"/>
              <a:t>microinsurance</a:t>
            </a:r>
            <a:r>
              <a:rPr lang="en-US" dirty="0" smtClean="0"/>
              <a:t>. Let’s look more closely at the strategies successful </a:t>
            </a:r>
            <a:r>
              <a:rPr lang="en-US" dirty="0" err="1" smtClean="0"/>
              <a:t>microinsurers</a:t>
            </a:r>
            <a:r>
              <a:rPr lang="en-US" dirty="0" smtClean="0"/>
              <a:t> use.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Fitting Products to Local Customs and Cultures.</a:t>
            </a:r>
            <a:endParaRPr lang="en-US" b="1" dirty="0"/>
          </a:p>
        </p:txBody>
      </p:sp>
      <p:sp>
        <p:nvSpPr>
          <p:cNvPr id="3" name="Content Placeholder 2"/>
          <p:cNvSpPr>
            <a:spLocks noGrp="1"/>
          </p:cNvSpPr>
          <p:nvPr>
            <p:ph idx="1"/>
          </p:nvPr>
        </p:nvSpPr>
        <p:spPr/>
        <p:txBody>
          <a:bodyPr>
            <a:normAutofit/>
          </a:bodyPr>
          <a:lstStyle/>
          <a:p>
            <a:r>
              <a:rPr lang="en-US" dirty="0" smtClean="0"/>
              <a:t>A </a:t>
            </a:r>
            <a:r>
              <a:rPr lang="en-US" dirty="0"/>
              <a:t>poignant example </a:t>
            </a:r>
            <a:r>
              <a:rPr lang="en-US" dirty="0" smtClean="0"/>
              <a:t>of the </a:t>
            </a:r>
            <a:r>
              <a:rPr lang="en-US" dirty="0"/>
              <a:t>need for cultural sensitivity is the preference low-income women in </a:t>
            </a:r>
            <a:r>
              <a:rPr lang="en-US" dirty="0" smtClean="0"/>
              <a:t>South Asia </a:t>
            </a:r>
            <a:r>
              <a:rPr lang="en-US" dirty="0"/>
              <a:t>show for insuring their husbands’ lives rather than their own.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Fitting Products to Local Customs and Cultures.</a:t>
            </a:r>
            <a:endParaRPr lang="en-US" b="1" dirty="0"/>
          </a:p>
        </p:txBody>
      </p:sp>
      <p:sp>
        <p:nvSpPr>
          <p:cNvPr id="3" name="Content Placeholder 2"/>
          <p:cNvSpPr>
            <a:spLocks noGrp="1"/>
          </p:cNvSpPr>
          <p:nvPr>
            <p:ph idx="1"/>
          </p:nvPr>
        </p:nvSpPr>
        <p:spPr/>
        <p:txBody>
          <a:bodyPr>
            <a:normAutofit/>
          </a:bodyPr>
          <a:lstStyle/>
          <a:p>
            <a:r>
              <a:rPr lang="en-US" dirty="0" smtClean="0"/>
              <a:t>In settings where women have a lesser claim to their husbands’ assets than other family members (such as the husband’s brothers), an insurance policy on the husband’s life protects a wife from becoming destitute after his death.</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Simplifying.</a:t>
            </a:r>
            <a:endParaRPr lang="en-US" b="1" dirty="0"/>
          </a:p>
        </p:txBody>
      </p:sp>
      <p:sp>
        <p:nvSpPr>
          <p:cNvPr id="3" name="Content Placeholder 2"/>
          <p:cNvSpPr>
            <a:spLocks noGrp="1"/>
          </p:cNvSpPr>
          <p:nvPr>
            <p:ph idx="1"/>
          </p:nvPr>
        </p:nvSpPr>
        <p:spPr/>
        <p:txBody>
          <a:bodyPr>
            <a:normAutofit/>
          </a:bodyPr>
          <a:lstStyle/>
          <a:p>
            <a:r>
              <a:rPr lang="en-US" dirty="0" smtClean="0"/>
              <a:t>Insurance </a:t>
            </a:r>
            <a:r>
              <a:rPr lang="en-US" dirty="0"/>
              <a:t>is notoriously complicated, even for </a:t>
            </a:r>
            <a:r>
              <a:rPr lang="en-US" dirty="0" smtClean="0"/>
              <a:t>mainstream clients</a:t>
            </a:r>
            <a:r>
              <a:rPr lang="en-US" dirty="0"/>
              <a:t>, so there is much room for radical simplification. The pages of fine </a:t>
            </a:r>
            <a:r>
              <a:rPr lang="en-US" dirty="0" smtClean="0"/>
              <a:t>print in </a:t>
            </a:r>
            <a:r>
              <a:rPr lang="en-US" dirty="0"/>
              <a:t>an insurance policy may be thrown out, and instead the client receives </a:t>
            </a:r>
            <a:r>
              <a:rPr lang="en-US" dirty="0" smtClean="0"/>
              <a:t>a one-page </a:t>
            </a:r>
            <a:r>
              <a:rPr lang="en-US" dirty="0"/>
              <a:t>certificate in clear language.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Simplifying.</a:t>
            </a:r>
            <a:endParaRPr lang="en-US" b="1" dirty="0"/>
          </a:p>
        </p:txBody>
      </p:sp>
      <p:sp>
        <p:nvSpPr>
          <p:cNvPr id="3" name="Content Placeholder 2"/>
          <p:cNvSpPr>
            <a:spLocks noGrp="1"/>
          </p:cNvSpPr>
          <p:nvPr>
            <p:ph idx="1"/>
          </p:nvPr>
        </p:nvSpPr>
        <p:spPr/>
        <p:txBody>
          <a:bodyPr>
            <a:normAutofit/>
          </a:bodyPr>
          <a:lstStyle/>
          <a:p>
            <a:r>
              <a:rPr lang="en-US" dirty="0" smtClean="0"/>
              <a:t>Where clients lack birth certificates, insurers can find other ways to verify their birth dates and identities. Perhaps most important, </a:t>
            </a:r>
            <a:r>
              <a:rPr lang="en-US" dirty="0" err="1" smtClean="0"/>
              <a:t>microinsurers</a:t>
            </a:r>
            <a:r>
              <a:rPr lang="en-US" dirty="0" smtClean="0"/>
              <a:t> do away with the kinds of exclusions that complicate insurance policies for the middle class.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Simplifying.</a:t>
            </a:r>
            <a:endParaRPr lang="en-US" b="1" dirty="0"/>
          </a:p>
        </p:txBody>
      </p:sp>
      <p:sp>
        <p:nvSpPr>
          <p:cNvPr id="3" name="Content Placeholder 2"/>
          <p:cNvSpPr>
            <a:spLocks noGrp="1"/>
          </p:cNvSpPr>
          <p:nvPr>
            <p:ph idx="1"/>
          </p:nvPr>
        </p:nvSpPr>
        <p:spPr/>
        <p:txBody>
          <a:bodyPr>
            <a:normAutofit/>
          </a:bodyPr>
          <a:lstStyle/>
          <a:p>
            <a:r>
              <a:rPr lang="en-US" dirty="0" smtClean="0"/>
              <a:t>The exclusions are too difficult to explain to clients who are barely familiar with the concept of insurance in the first place, and the absence of exclusions makes claims straightforward, which increases client trust while reducing processing costs.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Building the Market.</a:t>
            </a:r>
            <a:endParaRPr lang="en-US" b="1" dirty="0"/>
          </a:p>
        </p:txBody>
      </p:sp>
      <p:sp>
        <p:nvSpPr>
          <p:cNvPr id="3" name="Content Placeholder 2"/>
          <p:cNvSpPr>
            <a:spLocks noGrp="1"/>
          </p:cNvSpPr>
          <p:nvPr>
            <p:ph idx="1"/>
          </p:nvPr>
        </p:nvSpPr>
        <p:spPr/>
        <p:txBody>
          <a:bodyPr>
            <a:normAutofit/>
          </a:bodyPr>
          <a:lstStyle/>
          <a:p>
            <a:r>
              <a:rPr lang="en-US" dirty="0" smtClean="0"/>
              <a:t>For </a:t>
            </a:r>
            <a:r>
              <a:rPr lang="en-US" dirty="0"/>
              <a:t>most BOP clients, insurance is a strange </a:t>
            </a:r>
            <a:r>
              <a:rPr lang="en-US" dirty="0" smtClean="0"/>
              <a:t>new idea</a:t>
            </a:r>
            <a:r>
              <a:rPr lang="en-US" dirty="0"/>
              <a:t>. They need providers to explain what insurance is and how it </a:t>
            </a:r>
            <a:r>
              <a:rPr lang="en-US" dirty="0" smtClean="0"/>
              <a:t>works. Thus</a:t>
            </a:r>
            <a:r>
              <a:rPr lang="en-US" dirty="0"/>
              <a:t>, in new markets, intensive and ongoing client education is a must.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Building the Market.</a:t>
            </a:r>
            <a:endParaRPr lang="en-US" b="1" dirty="0"/>
          </a:p>
        </p:txBody>
      </p:sp>
      <p:sp>
        <p:nvSpPr>
          <p:cNvPr id="3" name="Content Placeholder 2"/>
          <p:cNvSpPr>
            <a:spLocks noGrp="1"/>
          </p:cNvSpPr>
          <p:nvPr>
            <p:ph idx="1"/>
          </p:nvPr>
        </p:nvSpPr>
        <p:spPr/>
        <p:txBody>
          <a:bodyPr>
            <a:normAutofit/>
          </a:bodyPr>
          <a:lstStyle/>
          <a:p>
            <a:r>
              <a:rPr lang="en-US" dirty="0" smtClean="0"/>
              <a:t>For informal-sector clients, many of whom are wary of any formal institution, trust takes time to establish. Information clarity and rapid payout of claims are two essentials for creating that trust.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Covering the Last Mile</a:t>
            </a:r>
            <a:endParaRPr lang="en-US" b="1" dirty="0"/>
          </a:p>
        </p:txBody>
      </p:sp>
      <p:sp>
        <p:nvSpPr>
          <p:cNvPr id="3" name="Content Placeholder 2"/>
          <p:cNvSpPr>
            <a:spLocks noGrp="1"/>
          </p:cNvSpPr>
          <p:nvPr>
            <p:ph idx="1"/>
          </p:nvPr>
        </p:nvSpPr>
        <p:spPr/>
        <p:txBody>
          <a:bodyPr>
            <a:normAutofit/>
          </a:bodyPr>
          <a:lstStyle/>
          <a:p>
            <a:r>
              <a:rPr lang="en-US" dirty="0" smtClean="0"/>
              <a:t>Finding the right delivery channel may be the greatest challenge of micro insurance. The channel must be inexpensive to operate so that premiums remain affordable, and at the same time it must be sensitive to the costs of travel and time borne by clients.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Covering the Last Mile</a:t>
            </a:r>
            <a:endParaRPr lang="en-US" b="1" dirty="0"/>
          </a:p>
        </p:txBody>
      </p:sp>
      <p:sp>
        <p:nvSpPr>
          <p:cNvPr id="3" name="Content Placeholder 2"/>
          <p:cNvSpPr>
            <a:spLocks noGrp="1"/>
          </p:cNvSpPr>
          <p:nvPr>
            <p:ph idx="1"/>
          </p:nvPr>
        </p:nvSpPr>
        <p:spPr/>
        <p:txBody>
          <a:bodyPr>
            <a:normAutofit/>
          </a:bodyPr>
          <a:lstStyle/>
          <a:p>
            <a:r>
              <a:rPr lang="en-US" dirty="0" smtClean="0"/>
              <a:t>A trip to an insurance office that costs a client bus fares and lost work time may be a trip not taken. Agents for Delta in Bangladesh and Tata-AIG in India market their products door-to-door because women there rarely leave their homes.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Covering the Last Mile</a:t>
            </a:r>
            <a:endParaRPr lang="en-US" b="1" dirty="0"/>
          </a:p>
        </p:txBody>
      </p:sp>
      <p:sp>
        <p:nvSpPr>
          <p:cNvPr id="3" name="Content Placeholder 2"/>
          <p:cNvSpPr>
            <a:spLocks noGrp="1"/>
          </p:cNvSpPr>
          <p:nvPr>
            <p:ph idx="1"/>
          </p:nvPr>
        </p:nvSpPr>
        <p:spPr/>
        <p:txBody>
          <a:bodyPr>
            <a:normAutofit/>
          </a:bodyPr>
          <a:lstStyle/>
          <a:p>
            <a:r>
              <a:rPr lang="en-US" dirty="0" smtClean="0"/>
              <a:t>The search for successful channels leads insurers to partner with organizations that already have regular contact with clients, such as microfinance institutions. We will examine several such models in a moment.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Credit life insurance, by far the most widespread </a:t>
            </a:r>
            <a:r>
              <a:rPr lang="en-US" dirty="0" err="1" smtClean="0"/>
              <a:t>microinsurance</a:t>
            </a:r>
            <a:r>
              <a:rPr lang="en-US" dirty="0" smtClean="0"/>
              <a:t> product today, reimburses lenders for the amount of a loan that remains outstanding upon a client’s death.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This product is easy to provide and beneficial for the lender, which explains why it is so common. However, credit life is only moderately helpful for the client’s family.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Companies that seriously pursue </a:t>
            </a:r>
            <a:r>
              <a:rPr lang="en-US" dirty="0" err="1" smtClean="0"/>
              <a:t>microinsurance</a:t>
            </a:r>
            <a:r>
              <a:rPr lang="en-US" dirty="0" smtClean="0"/>
              <a:t> move up the ladder of complexity to straight life insurance with a cash benefit, accident and disability, and finally to health insurance.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Property and crop insurance are still less common, and many such experiments still require subsidy.</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Health insurance has become a hot area for innovation. It addresses a fundamental social and economic problem, and client demand is great.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However, because health insurance requires health-care providers as partners, and because of serious moral hazard and adverse selection challenges, it is by far the most complex product to put in place. A few successful examples are starting to emerge.</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Products That Matter.</a:t>
            </a:r>
            <a:endParaRPr lang="en-US" b="1" dirty="0"/>
          </a:p>
        </p:txBody>
      </p:sp>
      <p:sp>
        <p:nvSpPr>
          <p:cNvPr id="3" name="Content Placeholder 2"/>
          <p:cNvSpPr>
            <a:spLocks noGrp="1"/>
          </p:cNvSpPr>
          <p:nvPr>
            <p:ph idx="1"/>
          </p:nvPr>
        </p:nvSpPr>
        <p:spPr/>
        <p:txBody>
          <a:bodyPr>
            <a:normAutofit/>
          </a:bodyPr>
          <a:lstStyle/>
          <a:p>
            <a:r>
              <a:rPr lang="en-US" dirty="0" smtClean="0"/>
              <a:t>In the next lecture we will </a:t>
            </a:r>
            <a:r>
              <a:rPr lang="en-US" dirty="0"/>
              <a:t>examine some of these successful cases that exemplify the principles </a:t>
            </a:r>
            <a:r>
              <a:rPr lang="en-US" dirty="0" smtClean="0"/>
              <a:t>of good </a:t>
            </a:r>
            <a:r>
              <a:rPr lang="en-US" dirty="0"/>
              <a:t>product design.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THREE PRODUCTS: INSURANCE, HOUSING</a:t>
            </a:r>
            <a:br>
              <a:rPr lang="en-US" b="1" dirty="0" smtClean="0"/>
            </a:br>
            <a:r>
              <a:rPr lang="en-US" b="1" dirty="0" smtClean="0"/>
              <a:t>FINANCE, AND REMITTANCES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1306</Words>
  <Application>Microsoft Office PowerPoint</Application>
  <PresentationFormat>On-screen Show (4:3)</PresentationFormat>
  <Paragraphs>75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Summary of Last Lecture</vt:lpstr>
      <vt:lpstr>THREE PRODUCTS: INSURANCE, HOUSING FINANCE, AND REMITTANCES</vt:lpstr>
      <vt:lpstr>Introduction</vt:lpstr>
      <vt:lpstr>Introduction</vt:lpstr>
      <vt:lpstr>Insurance</vt:lpstr>
      <vt:lpstr>Insurance</vt:lpstr>
      <vt:lpstr>Insurance</vt:lpstr>
      <vt:lpstr>Insurance</vt:lpstr>
      <vt:lpstr>Insurance</vt:lpstr>
      <vt:lpstr>Insurance</vt:lpstr>
      <vt:lpstr>Insurance</vt:lpstr>
      <vt:lpstr>Insurance</vt:lpstr>
      <vt:lpstr>Insurance</vt:lpstr>
      <vt:lpstr>Insurance</vt:lpstr>
      <vt:lpstr>Insurance</vt:lpstr>
      <vt:lpstr>Insurance</vt:lpstr>
      <vt:lpstr>Insurance</vt:lpstr>
      <vt:lpstr>Designing Microinsurance Products and Services</vt:lpstr>
      <vt:lpstr>Designing Microinsurance Products and Services</vt:lpstr>
      <vt:lpstr>Designing Microinsurance Products and Services</vt:lpstr>
      <vt:lpstr>Fitting Products to Local Customs and Cultures.</vt:lpstr>
      <vt:lpstr>Fitting Products to Local Customs and Cultures.</vt:lpstr>
      <vt:lpstr>Simplifying.</vt:lpstr>
      <vt:lpstr>Simplifying.</vt:lpstr>
      <vt:lpstr>Simplifying.</vt:lpstr>
      <vt:lpstr>Building the Market.</vt:lpstr>
      <vt:lpstr>Building the Market.</vt:lpstr>
      <vt:lpstr>Covering the Last Mile</vt:lpstr>
      <vt:lpstr>Covering the Last Mile</vt:lpstr>
      <vt:lpstr>Covering the Last Mile</vt:lpstr>
      <vt:lpstr>Products That Matter.</vt:lpstr>
      <vt:lpstr>Products That Matter.</vt:lpstr>
      <vt:lpstr>Products That Matter.</vt:lpstr>
      <vt:lpstr>Products That Matter.</vt:lpstr>
      <vt:lpstr>Products That Matter.</vt:lpstr>
      <vt:lpstr>Products That Matter.</vt:lpstr>
      <vt:lpstr>Products That Matter.</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PRODUCTS: INSURANCE, HOUSING FINANCE, AND REMITTANCES</dc:title>
  <dc:creator>Ammar</dc:creator>
  <cp:lastModifiedBy>stdc_lp</cp:lastModifiedBy>
  <cp:revision>15</cp:revision>
  <dcterms:created xsi:type="dcterms:W3CDTF">2014-06-26T16:07:37Z</dcterms:created>
  <dcterms:modified xsi:type="dcterms:W3CDTF">2014-06-27T18:29:16Z</dcterms:modified>
</cp:coreProperties>
</file>