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737670-9FD3-4DAC-AE09-0F33168CAC30}"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737670-9FD3-4DAC-AE09-0F33168CAC30}"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737670-9FD3-4DAC-AE09-0F33168CAC30}"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737670-9FD3-4DAC-AE09-0F33168CAC30}"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737670-9FD3-4DAC-AE09-0F33168CAC30}" type="datetimeFigureOut">
              <a:rPr lang="en-US" smtClean="0"/>
              <a:pPr/>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737670-9FD3-4DAC-AE09-0F33168CAC30}" type="datetimeFigureOut">
              <a:rPr lang="en-US" smtClean="0"/>
              <a:pPr/>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737670-9FD3-4DAC-AE09-0F33168CAC30}" type="datetimeFigureOut">
              <a:rPr lang="en-US" smtClean="0"/>
              <a:pPr/>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37670-9FD3-4DAC-AE09-0F33168CAC30}"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737670-9FD3-4DAC-AE09-0F33168CAC30}" type="datetimeFigureOut">
              <a:rPr lang="en-US" smtClean="0"/>
              <a:pPr/>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737670-9FD3-4DAC-AE09-0F33168CAC30}"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737670-9FD3-4DAC-AE09-0F33168CAC30}" type="datetimeFigureOut">
              <a:rPr lang="en-US" smtClean="0"/>
              <a:pPr/>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DE0060-9474-43AF-9CAE-25793714116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737670-9FD3-4DAC-AE09-0F33168CAC30}" type="datetimeFigureOut">
              <a:rPr lang="en-US" smtClean="0"/>
              <a:pPr/>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DE0060-9474-43AF-9CAE-25793714116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Designing Effective Products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PRODUCTS FOR THE</a:t>
            </a:r>
            <a:br>
              <a:rPr lang="en-US" b="1" dirty="0" smtClean="0"/>
            </a:br>
            <a:r>
              <a:rPr lang="en-US" b="1" dirty="0" smtClean="0"/>
              <a:t>BOP MARKET</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Warning: Disruptive Entrants</a:t>
            </a:r>
            <a:endParaRPr lang="en-US" b="1" dirty="0"/>
          </a:p>
        </p:txBody>
      </p:sp>
      <p:sp>
        <p:nvSpPr>
          <p:cNvPr id="3" name="Content Placeholder 2"/>
          <p:cNvSpPr>
            <a:spLocks noGrp="1"/>
          </p:cNvSpPr>
          <p:nvPr>
            <p:ph idx="1"/>
          </p:nvPr>
        </p:nvSpPr>
        <p:spPr/>
        <p:txBody>
          <a:bodyPr/>
          <a:lstStyle/>
          <a:p>
            <a:r>
              <a:rPr lang="en-US" dirty="0" smtClean="0"/>
              <a:t>When </a:t>
            </a:r>
            <a:r>
              <a:rPr lang="en-US" dirty="0"/>
              <a:t>mainstream financial-services providers ignore large markets, they </a:t>
            </a:r>
            <a:r>
              <a:rPr lang="en-US" dirty="0" smtClean="0"/>
              <a:t>provide an </a:t>
            </a:r>
            <a:r>
              <a:rPr lang="en-US" dirty="0"/>
              <a:t>opening for other players. “Disruptive” entrants from the </a:t>
            </a:r>
            <a:r>
              <a:rPr lang="en-US" dirty="0" smtClean="0"/>
              <a:t>nonfinancial world </a:t>
            </a:r>
            <a:r>
              <a:rPr lang="en-US" dirty="0"/>
              <a:t>may step in because they need to ensure that their customers </a:t>
            </a:r>
            <a:r>
              <a:rPr lang="en-US" dirty="0" smtClean="0"/>
              <a:t>have access to finance for their products.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Warning: Disruptive Entrants</a:t>
            </a:r>
            <a:endParaRPr lang="en-US" b="1" dirty="0"/>
          </a:p>
        </p:txBody>
      </p:sp>
      <p:sp>
        <p:nvSpPr>
          <p:cNvPr id="3" name="Content Placeholder 2"/>
          <p:cNvSpPr>
            <a:spLocks noGrp="1"/>
          </p:cNvSpPr>
          <p:nvPr>
            <p:ph idx="1"/>
          </p:nvPr>
        </p:nvSpPr>
        <p:spPr/>
        <p:txBody>
          <a:bodyPr>
            <a:normAutofit/>
          </a:bodyPr>
          <a:lstStyle/>
          <a:p>
            <a:r>
              <a:rPr lang="en-US" dirty="0" smtClean="0"/>
              <a:t>Consumer </a:t>
            </a:r>
            <a:r>
              <a:rPr lang="en-US" dirty="0"/>
              <a:t>goods retailers are a </a:t>
            </a:r>
            <a:r>
              <a:rPr lang="en-US" dirty="0" smtClean="0"/>
              <a:t>classic example</a:t>
            </a:r>
            <a:r>
              <a:rPr lang="en-US" dirty="0"/>
              <a:t>, and in the </a:t>
            </a:r>
            <a:r>
              <a:rPr lang="en-US"/>
              <a:t>next </a:t>
            </a:r>
            <a:r>
              <a:rPr lang="en-US" smtClean="0"/>
              <a:t>lecture</a:t>
            </a:r>
            <a:r>
              <a:rPr lang="en-US" smtClean="0"/>
              <a:t> </a:t>
            </a:r>
            <a:r>
              <a:rPr lang="en-US" dirty="0"/>
              <a:t>we will see a cement company (</a:t>
            </a:r>
            <a:r>
              <a:rPr lang="en-US" dirty="0" smtClean="0"/>
              <a:t>CEMEX) and </a:t>
            </a:r>
            <a:r>
              <a:rPr lang="en-US" dirty="0"/>
              <a:t>a land developer (ARGOZ) involved in finance for this </a:t>
            </a:r>
            <a:r>
              <a:rPr lang="en-US" dirty="0" smtClean="0"/>
              <a:t>reason.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 Warning: Disruptive Entrants</a:t>
            </a:r>
            <a:endParaRPr lang="en-US" b="1" dirty="0"/>
          </a:p>
        </p:txBody>
      </p:sp>
      <p:sp>
        <p:nvSpPr>
          <p:cNvPr id="3" name="Content Placeholder 2"/>
          <p:cNvSpPr>
            <a:spLocks noGrp="1"/>
          </p:cNvSpPr>
          <p:nvPr>
            <p:ph idx="1"/>
          </p:nvPr>
        </p:nvSpPr>
        <p:spPr/>
        <p:txBody>
          <a:bodyPr>
            <a:normAutofit/>
          </a:bodyPr>
          <a:lstStyle/>
          <a:p>
            <a:r>
              <a:rPr lang="en-US" dirty="0" smtClean="0"/>
              <a:t>Nonfinancial companies may enter because they are already dealing with customers and can turn their infrastructure, customer knowledge, and brand name into a significant market advantage.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Innovation Premium</a:t>
            </a:r>
            <a:endParaRPr lang="en-US" b="1" dirty="0"/>
          </a:p>
        </p:txBody>
      </p:sp>
      <p:sp>
        <p:nvSpPr>
          <p:cNvPr id="3" name="Content Placeholder 2"/>
          <p:cNvSpPr>
            <a:spLocks noGrp="1"/>
          </p:cNvSpPr>
          <p:nvPr>
            <p:ph idx="1"/>
          </p:nvPr>
        </p:nvSpPr>
        <p:spPr/>
        <p:txBody>
          <a:bodyPr>
            <a:normAutofit/>
          </a:bodyPr>
          <a:lstStyle/>
          <a:p>
            <a:r>
              <a:rPr lang="en-US" dirty="0" smtClean="0"/>
              <a:t>To </a:t>
            </a:r>
            <a:r>
              <a:rPr lang="en-US" dirty="0"/>
              <a:t>offset the added cost of designing and delivering products and services </a:t>
            </a:r>
            <a:r>
              <a:rPr lang="en-US" dirty="0" smtClean="0"/>
              <a:t>for the </a:t>
            </a:r>
            <a:r>
              <a:rPr lang="en-US" dirty="0"/>
              <a:t>grassroots, many are saying that the process stimulates out-of-the-box </a:t>
            </a:r>
            <a:r>
              <a:rPr lang="en-US" dirty="0" smtClean="0"/>
              <a:t>thinking in </a:t>
            </a:r>
            <a:r>
              <a:rPr lang="en-US" dirty="0"/>
              <a:t>stagnant industries—innovation that trickles </a:t>
            </a:r>
            <a:r>
              <a:rPr lang="en-US" dirty="0" err="1"/>
              <a:t>upmarket</a:t>
            </a:r>
            <a:r>
              <a:rPr lang="en-US" dirty="0"/>
              <a:t>, even if </a:t>
            </a:r>
            <a:r>
              <a:rPr lang="en-US" dirty="0" smtClean="0"/>
              <a:t>the specific </a:t>
            </a:r>
            <a:r>
              <a:rPr lang="en-US" dirty="0"/>
              <a:t>innovations themselves have limited applicability beyond the BOP</a:t>
            </a:r>
            <a:r>
              <a:rPr lang="en-US"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Innovation Premium</a:t>
            </a:r>
            <a:endParaRPr lang="en-US" b="1" dirty="0"/>
          </a:p>
        </p:txBody>
      </p:sp>
      <p:sp>
        <p:nvSpPr>
          <p:cNvPr id="3" name="Content Placeholder 2"/>
          <p:cNvSpPr>
            <a:spLocks noGrp="1"/>
          </p:cNvSpPr>
          <p:nvPr>
            <p:ph idx="1"/>
          </p:nvPr>
        </p:nvSpPr>
        <p:spPr/>
        <p:txBody>
          <a:bodyPr>
            <a:normAutofit/>
          </a:bodyPr>
          <a:lstStyle/>
          <a:p>
            <a:r>
              <a:rPr lang="en-US" dirty="0" smtClean="0"/>
              <a:t>As Christopher </a:t>
            </a:r>
            <a:r>
              <a:rPr lang="en-US" dirty="0" err="1" smtClean="0"/>
              <a:t>Beshouri</a:t>
            </a:r>
            <a:r>
              <a:rPr lang="en-US" dirty="0" smtClean="0"/>
              <a:t>, writing in </a:t>
            </a:r>
            <a:r>
              <a:rPr lang="en-US" i="1" dirty="0" smtClean="0"/>
              <a:t>McKinsey Quarterly, points out, “Some </a:t>
            </a:r>
            <a:r>
              <a:rPr lang="en-US" dirty="0" smtClean="0"/>
              <a:t>of the factors that raise the cost of serving poor consumers are actually acute forms of challenges that businesses confront across all consumer segments.”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New </a:t>
            </a:r>
            <a:r>
              <a:rPr lang="en-US" dirty="0"/>
              <a:t>ideas for BOP product design come from identifying the service </a:t>
            </a:r>
            <a:r>
              <a:rPr lang="en-US" dirty="0" smtClean="0"/>
              <a:t>gaps. According </a:t>
            </a:r>
            <a:r>
              <a:rPr lang="en-US" dirty="0"/>
              <a:t>to statistics on access to financial services, the vast majority </a:t>
            </a:r>
            <a:r>
              <a:rPr lang="en-US" dirty="0" smtClean="0"/>
              <a:t>of people </a:t>
            </a:r>
            <a:r>
              <a:rPr lang="en-US" dirty="0"/>
              <a:t>enjoy very limited choices: a rigid group loan or a single </a:t>
            </a:r>
            <a:r>
              <a:rPr lang="en-US" dirty="0" smtClean="0"/>
              <a:t>savings account</a:t>
            </a:r>
            <a:r>
              <a:rPr lang="en-US" dirty="0"/>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Consumer lending and microfinance have historically focused on credit. Microfinance typically measures its success by counting borrowers, and, in this respect, its 60 to 130 million worldwide borrowers represent an important achievement. But for other financial services the access gap is breathtaking.</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a:t>Neither consumer lending nor microfinance is strong in savings, one </a:t>
            </a:r>
            <a:r>
              <a:rPr lang="en-US" dirty="0" smtClean="0"/>
              <a:t>reason the </a:t>
            </a:r>
            <a:r>
              <a:rPr lang="en-US" dirty="0"/>
              <a:t>Gates Foundation has launched a major campaign to increase </a:t>
            </a:r>
            <a:r>
              <a:rPr lang="en-US" dirty="0" smtClean="0"/>
              <a:t>savings services </a:t>
            </a:r>
            <a:r>
              <a:rPr lang="en-US" dirty="0"/>
              <a:t>for the poor.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Frequently, consumer lenders and microfinance institutions work under regulatory frameworks that prohibit savings mobilization outside of commercial banks.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As a result, most of the low-income savings accounts around the world are offered by public-sector institutions, especially post office savings banks.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These </a:t>
            </a:r>
            <a:r>
              <a:rPr lang="en-US" dirty="0"/>
              <a:t>institutions have been notorious for poor </a:t>
            </a:r>
            <a:r>
              <a:rPr lang="en-US" dirty="0" smtClean="0"/>
              <a:t>service. When </a:t>
            </a:r>
            <a:r>
              <a:rPr lang="en-US" dirty="0"/>
              <a:t>interviewing clients of </a:t>
            </a:r>
            <a:r>
              <a:rPr lang="en-US" dirty="0" smtClean="0"/>
              <a:t>Indian public-sector </a:t>
            </a:r>
            <a:r>
              <a:rPr lang="en-US" dirty="0"/>
              <a:t>banks in the 1990s and hearing repeatedly about bribes they </a:t>
            </a:r>
            <a:r>
              <a:rPr lang="en-US" dirty="0" smtClean="0"/>
              <a:t>had to </a:t>
            </a:r>
            <a:r>
              <a:rPr lang="en-US" dirty="0"/>
              <a:t>pay for the most basic services.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For these clients, payouts to corrupt petty clerks were a fact of life. While post office savings banks usually safeguard savings, they have provided few other services.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The best of such institutions have reformed and improved, but the generally poor quality of these banks offers a gaping opportunity to companies prepared to offer better service.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a:t>The remittances market—expatriate workers sending money home—is </a:t>
            </a:r>
            <a:r>
              <a:rPr lang="en-US" dirty="0" smtClean="0"/>
              <a:t>large and </a:t>
            </a:r>
            <a:r>
              <a:rPr lang="en-US" dirty="0"/>
              <a:t>growing, at $300 billion or more per year</a:t>
            </a:r>
            <a:r>
              <a:rPr lang="en-US" dirty="0" smtClean="0"/>
              <a:t>. </a:t>
            </a:r>
            <a:r>
              <a:rPr lang="en-US" dirty="0"/>
              <a:t>The majority of these </a:t>
            </a:r>
            <a:r>
              <a:rPr lang="en-US" dirty="0" smtClean="0"/>
              <a:t>transfers take </a:t>
            </a:r>
            <a:r>
              <a:rPr lang="en-US" dirty="0"/>
              <a:t>place between BOP participants.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Although customers may feel comfortable with traditional informal channels, they may actually be better off switching to formal money-transfer services. They will spend less as a proportion of the amount sent, and their hard-earned money will be safer, too.</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a:t>BOP customers typically use money-transfer organizations, such </a:t>
            </a:r>
            <a:r>
              <a:rPr lang="en-US" dirty="0" smtClean="0"/>
              <a:t>as Western </a:t>
            </a:r>
            <a:r>
              <a:rPr lang="en-US" dirty="0"/>
              <a:t>Union and </a:t>
            </a:r>
            <a:r>
              <a:rPr lang="en-US" dirty="0" err="1"/>
              <a:t>MoneyGram</a:t>
            </a:r>
            <a:r>
              <a:rPr lang="en-US" dirty="0"/>
              <a:t>, as well as smaller specialized </a:t>
            </a:r>
            <a:r>
              <a:rPr lang="en-US" dirty="0" smtClean="0"/>
              <a:t>companies, rather </a:t>
            </a:r>
            <a:r>
              <a:rPr lang="en-US" dirty="0"/>
              <a:t>than banks.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The remittances corridors between the United States and Latin America are almost completely dominated by money-transfer companies, even though the enormous scale of remittance flows attracts the attention of major banks.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Banks have potential cost advantages over money-transfer companies, but have not yet changed established customer behavior patterns on a large scale.</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a:t>Insurance companies are beginning to wake up to the BOP market as </a:t>
            </a:r>
            <a:r>
              <a:rPr lang="en-US" dirty="0" smtClean="0"/>
              <a:t>well. While </a:t>
            </a:r>
            <a:r>
              <a:rPr lang="en-US" dirty="0"/>
              <a:t>the numbers of insured are rising fast, at 78 million people in </a:t>
            </a:r>
            <a:r>
              <a:rPr lang="en-US" dirty="0" smtClean="0"/>
              <a:t>the </a:t>
            </a:r>
            <a:r>
              <a:rPr lang="en-US" dirty="0" err="1" smtClean="0"/>
              <a:t>microinsurance</a:t>
            </a:r>
            <a:r>
              <a:rPr lang="en-US" dirty="0" smtClean="0"/>
              <a:t> </a:t>
            </a:r>
            <a:r>
              <a:rPr lang="en-US" dirty="0"/>
              <a:t>arena, only a fraction of BOP market households have </a:t>
            </a:r>
            <a:r>
              <a:rPr lang="en-US" dirty="0" smtClean="0"/>
              <a:t>meaningful insurance </a:t>
            </a:r>
            <a:r>
              <a:rPr lang="en-US" dirty="0"/>
              <a:t>coverage today</a:t>
            </a:r>
            <a:r>
              <a:rPr lang="en-US" dirty="0" smtClean="0"/>
              <a: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Other services have hardly penetrated the BOP market at all. Their potential value to millions of families means that they represent tremendous opportunities in the hands of the right players.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Mind the Gap: Services That Are Not</a:t>
            </a:r>
            <a:br>
              <a:rPr lang="en-US" b="1" dirty="0" smtClean="0"/>
            </a:br>
            <a:r>
              <a:rPr lang="en-US" b="1" dirty="0" smtClean="0"/>
              <a:t>Being Provided</a:t>
            </a:r>
            <a:endParaRPr lang="en-US" b="1" dirty="0"/>
          </a:p>
        </p:txBody>
      </p:sp>
      <p:sp>
        <p:nvSpPr>
          <p:cNvPr id="3" name="Content Placeholder 2"/>
          <p:cNvSpPr>
            <a:spLocks noGrp="1"/>
          </p:cNvSpPr>
          <p:nvPr>
            <p:ph idx="1"/>
          </p:nvPr>
        </p:nvSpPr>
        <p:spPr/>
        <p:txBody>
          <a:bodyPr>
            <a:normAutofit/>
          </a:bodyPr>
          <a:lstStyle/>
          <a:p>
            <a:r>
              <a:rPr lang="en-US" dirty="0" smtClean="0"/>
              <a:t>Consider the following financial services that could help make low-income people better off while furnishing providers with profitable lines of business.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Renewable Energy Loans</a:t>
            </a:r>
            <a:endParaRPr lang="en-US" b="1" dirty="0"/>
          </a:p>
        </p:txBody>
      </p:sp>
      <p:sp>
        <p:nvSpPr>
          <p:cNvPr id="3" name="Content Placeholder 2"/>
          <p:cNvSpPr>
            <a:spLocks noGrp="1"/>
          </p:cNvSpPr>
          <p:nvPr>
            <p:ph idx="1"/>
          </p:nvPr>
        </p:nvSpPr>
        <p:spPr/>
        <p:txBody>
          <a:bodyPr>
            <a:normAutofit/>
          </a:bodyPr>
          <a:lstStyle/>
          <a:p>
            <a:r>
              <a:rPr lang="en-US" dirty="0" smtClean="0"/>
              <a:t>Inclusive </a:t>
            </a:r>
            <a:r>
              <a:rPr lang="en-US" dirty="0"/>
              <a:t>finance can play a small but </a:t>
            </a:r>
            <a:r>
              <a:rPr lang="en-US" dirty="0" smtClean="0"/>
              <a:t>important role </a:t>
            </a:r>
            <a:r>
              <a:rPr lang="en-US" dirty="0"/>
              <a:t>in combating climate change. Developing countries can </a:t>
            </a:r>
            <a:r>
              <a:rPr lang="en-US" dirty="0" smtClean="0"/>
              <a:t>move toward </a:t>
            </a:r>
            <a:r>
              <a:rPr lang="en-US" dirty="0"/>
              <a:t>a low-carbon development path if they bring renewable energy </a:t>
            </a:r>
            <a:r>
              <a:rPr lang="en-US" dirty="0" smtClean="0"/>
              <a:t>to clients </a:t>
            </a:r>
            <a:r>
              <a:rPr lang="en-US" dirty="0"/>
              <a:t>who have previously had no energy or used kerosene, charcoal, or </a:t>
            </a:r>
            <a:r>
              <a:rPr lang="en-US" dirty="0" smtClean="0"/>
              <a:t>other environmentally </a:t>
            </a:r>
            <a:r>
              <a:rPr lang="en-US" dirty="0"/>
              <a:t>destructive sources.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Renewable Energy Loans</a:t>
            </a:r>
            <a:endParaRPr lang="en-US" b="1" dirty="0"/>
          </a:p>
        </p:txBody>
      </p:sp>
      <p:sp>
        <p:nvSpPr>
          <p:cNvPr id="3" name="Content Placeholder 2"/>
          <p:cNvSpPr>
            <a:spLocks noGrp="1"/>
          </p:cNvSpPr>
          <p:nvPr>
            <p:ph idx="1"/>
          </p:nvPr>
        </p:nvSpPr>
        <p:spPr/>
        <p:txBody>
          <a:bodyPr>
            <a:normAutofit/>
          </a:bodyPr>
          <a:lstStyle/>
          <a:p>
            <a:r>
              <a:rPr lang="en-US" dirty="0" smtClean="0"/>
              <a:t>The up-front cost of a solar home lighting system is too high for most people to buy it all at once, making financing a necessity.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Renewable Energy Loans</a:t>
            </a:r>
            <a:endParaRPr lang="en-US" b="1" dirty="0"/>
          </a:p>
        </p:txBody>
      </p:sp>
      <p:sp>
        <p:nvSpPr>
          <p:cNvPr id="3" name="Content Placeholder 2"/>
          <p:cNvSpPr>
            <a:spLocks noGrp="1"/>
          </p:cNvSpPr>
          <p:nvPr>
            <p:ph idx="1"/>
          </p:nvPr>
        </p:nvSpPr>
        <p:spPr/>
        <p:txBody>
          <a:bodyPr>
            <a:normAutofit/>
          </a:bodyPr>
          <a:lstStyle/>
          <a:p>
            <a:r>
              <a:rPr lang="en-US" dirty="0" smtClean="0"/>
              <a:t>Solar </a:t>
            </a:r>
            <a:r>
              <a:rPr lang="en-US" dirty="0"/>
              <a:t>Electric Light Company (SELCO), a solar energy </a:t>
            </a:r>
            <a:r>
              <a:rPr lang="en-US" dirty="0" smtClean="0"/>
              <a:t>supplier in </a:t>
            </a:r>
            <a:r>
              <a:rPr lang="en-US" dirty="0"/>
              <a:t>India, arranges for banks to make loans that finance its products. Most </a:t>
            </a:r>
            <a:r>
              <a:rPr lang="en-US" dirty="0" smtClean="0"/>
              <a:t>of SELCO’s </a:t>
            </a:r>
            <a:r>
              <a:rPr lang="en-US" dirty="0"/>
              <a:t>100,000 or so customers financed this way gained access to </a:t>
            </a:r>
            <a:r>
              <a:rPr lang="en-US" dirty="0" smtClean="0"/>
              <a:t>electricity for </a:t>
            </a:r>
            <a:r>
              <a:rPr lang="en-US" dirty="0"/>
              <a:t>the first time.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Renewable Energy Loans</a:t>
            </a:r>
            <a:endParaRPr lang="en-US" b="1" dirty="0"/>
          </a:p>
        </p:txBody>
      </p:sp>
      <p:sp>
        <p:nvSpPr>
          <p:cNvPr id="3" name="Content Placeholder 2"/>
          <p:cNvSpPr>
            <a:spLocks noGrp="1"/>
          </p:cNvSpPr>
          <p:nvPr>
            <p:ph idx="1"/>
          </p:nvPr>
        </p:nvSpPr>
        <p:spPr/>
        <p:txBody>
          <a:bodyPr>
            <a:normAutofit/>
          </a:bodyPr>
          <a:lstStyle/>
          <a:p>
            <a:r>
              <a:rPr lang="en-US" dirty="0" smtClean="0"/>
              <a:t>Many small energy companies seek partnerships with financial institutions to help finance their clients’ acquisitions, but so far SELCO is one of the few companies to have brought such arrangements to scale.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Education Loans</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poor communities children are an asset because </a:t>
            </a:r>
            <a:r>
              <a:rPr lang="en-US" dirty="0" smtClean="0"/>
              <a:t>of the </a:t>
            </a:r>
            <a:r>
              <a:rPr lang="en-US" dirty="0"/>
              <a:t>future support they will provide to the family, and education </a:t>
            </a:r>
            <a:r>
              <a:rPr lang="en-US" dirty="0" smtClean="0"/>
              <a:t>improves their </a:t>
            </a:r>
            <a:r>
              <a:rPr lang="en-US" dirty="0"/>
              <a:t>income-generating potential.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Education Loans</a:t>
            </a:r>
            <a:endParaRPr lang="en-US" b="1" dirty="0"/>
          </a:p>
        </p:txBody>
      </p:sp>
      <p:sp>
        <p:nvSpPr>
          <p:cNvPr id="3" name="Content Placeholder 2"/>
          <p:cNvSpPr>
            <a:spLocks noGrp="1"/>
          </p:cNvSpPr>
          <p:nvPr>
            <p:ph idx="1"/>
          </p:nvPr>
        </p:nvSpPr>
        <p:spPr/>
        <p:txBody>
          <a:bodyPr>
            <a:normAutofit/>
          </a:bodyPr>
          <a:lstStyle/>
          <a:p>
            <a:r>
              <a:rPr lang="en-US" dirty="0" smtClean="0"/>
              <a:t>School loans help families pay what for them are large lump sums when fees come due. In Kenya, Equity Bank’s education loans allow families to keep children in school and improve their future standard of living. </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Pensions and Mutual Funds.</a:t>
            </a:r>
            <a:endParaRPr lang="en-US" b="1" dirty="0"/>
          </a:p>
        </p:txBody>
      </p:sp>
      <p:sp>
        <p:nvSpPr>
          <p:cNvPr id="3" name="Content Placeholder 2"/>
          <p:cNvSpPr>
            <a:spLocks noGrp="1"/>
          </p:cNvSpPr>
          <p:nvPr>
            <p:ph idx="1"/>
          </p:nvPr>
        </p:nvSpPr>
        <p:spPr/>
        <p:txBody>
          <a:bodyPr>
            <a:normAutofit/>
          </a:bodyPr>
          <a:lstStyle/>
          <a:p>
            <a:r>
              <a:rPr lang="en-US" dirty="0" smtClean="0"/>
              <a:t>Low-income </a:t>
            </a:r>
            <a:r>
              <a:rPr lang="en-US" dirty="0"/>
              <a:t>families need pension benefits </a:t>
            </a:r>
            <a:r>
              <a:rPr lang="en-US" dirty="0" smtClean="0"/>
              <a:t>to protect </a:t>
            </a:r>
            <a:r>
              <a:rPr lang="en-US" dirty="0"/>
              <a:t>them from destitution during old age or disability, but in many </a:t>
            </a:r>
            <a:r>
              <a:rPr lang="en-US" dirty="0" smtClean="0"/>
              <a:t>countries, government </a:t>
            </a:r>
            <a:r>
              <a:rPr lang="en-US" dirty="0"/>
              <a:t>provides no old-age safety net.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Pensions and Mutual Funds.</a:t>
            </a:r>
            <a:endParaRPr lang="en-US" b="1" dirty="0"/>
          </a:p>
        </p:txBody>
      </p:sp>
      <p:sp>
        <p:nvSpPr>
          <p:cNvPr id="3" name="Content Placeholder 2"/>
          <p:cNvSpPr>
            <a:spLocks noGrp="1"/>
          </p:cNvSpPr>
          <p:nvPr>
            <p:ph idx="1"/>
          </p:nvPr>
        </p:nvSpPr>
        <p:spPr/>
        <p:txBody>
          <a:bodyPr>
            <a:normAutofit/>
          </a:bodyPr>
          <a:lstStyle/>
          <a:p>
            <a:r>
              <a:rPr lang="en-US" dirty="0" smtClean="0"/>
              <a:t>In 2006 the Self-Employed Women’s Association (SEWA) Bank, a specialized microfinance bank, launched India’s first </a:t>
            </a:r>
            <a:r>
              <a:rPr lang="en-US" dirty="0" err="1" smtClean="0"/>
              <a:t>micropension</a:t>
            </a:r>
            <a:r>
              <a:rPr lang="en-US" dirty="0" smtClean="0"/>
              <a:t> scheme as a joint venture with the Unit Trust of India’s (UTI) asset management company.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Pensions and Mutual Funds.</a:t>
            </a:r>
            <a:endParaRPr lang="en-US" b="1" dirty="0"/>
          </a:p>
        </p:txBody>
      </p:sp>
      <p:sp>
        <p:nvSpPr>
          <p:cNvPr id="3" name="Content Placeholder 2"/>
          <p:cNvSpPr>
            <a:spLocks noGrp="1"/>
          </p:cNvSpPr>
          <p:nvPr>
            <p:ph idx="1"/>
          </p:nvPr>
        </p:nvSpPr>
        <p:spPr/>
        <p:txBody>
          <a:bodyPr>
            <a:normAutofit/>
          </a:bodyPr>
          <a:lstStyle/>
          <a:p>
            <a:r>
              <a:rPr lang="en-US" dirty="0" smtClean="0"/>
              <a:t>As distributor, SEWA Bank collects regular contributions as low as 50 rupees ($1.20) and forwards them to UTI for a 3 percent commission. UTI opens individual retirement accounts, through which customers can invest in the Indian stock or bond markets.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Pensions and Mutual Funds.</a:t>
            </a:r>
            <a:endParaRPr lang="en-US" b="1" dirty="0"/>
          </a:p>
        </p:txBody>
      </p:sp>
      <p:sp>
        <p:nvSpPr>
          <p:cNvPr id="3" name="Content Placeholder 2"/>
          <p:cNvSpPr>
            <a:spLocks noGrp="1"/>
          </p:cNvSpPr>
          <p:nvPr>
            <p:ph idx="1"/>
          </p:nvPr>
        </p:nvSpPr>
        <p:spPr/>
        <p:txBody>
          <a:bodyPr>
            <a:normAutofit/>
          </a:bodyPr>
          <a:lstStyle/>
          <a:p>
            <a:r>
              <a:rPr lang="en-US" dirty="0"/>
              <a:t>Most of these products are at an early stage of development, but the </a:t>
            </a:r>
            <a:r>
              <a:rPr lang="en-US" dirty="0" smtClean="0"/>
              <a:t>needs they </a:t>
            </a:r>
            <a:r>
              <a:rPr lang="en-US" dirty="0"/>
              <a:t>address—energy, education, and old-age security—are </a:t>
            </a:r>
            <a:r>
              <a:rPr lang="en-US" dirty="0" smtClean="0"/>
              <a:t>fundamental. Products </a:t>
            </a:r>
            <a:r>
              <a:rPr lang="en-US" dirty="0"/>
              <a:t>like these offer a next generation of opportunities for first movers.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Pensions and Mutual Funds.</a:t>
            </a:r>
            <a:endParaRPr lang="en-US" b="1" dirty="0"/>
          </a:p>
        </p:txBody>
      </p:sp>
      <p:sp>
        <p:nvSpPr>
          <p:cNvPr id="3" name="Content Placeholder 2"/>
          <p:cNvSpPr>
            <a:spLocks noGrp="1"/>
          </p:cNvSpPr>
          <p:nvPr>
            <p:ph idx="1"/>
          </p:nvPr>
        </p:nvSpPr>
        <p:spPr/>
        <p:txBody>
          <a:bodyPr>
            <a:normAutofit/>
          </a:bodyPr>
          <a:lstStyle/>
          <a:p>
            <a:r>
              <a:rPr lang="en-US" dirty="0"/>
              <a:t>Most of these products are at an early stage of development, but the </a:t>
            </a:r>
            <a:r>
              <a:rPr lang="en-US" dirty="0" smtClean="0"/>
              <a:t>needs they </a:t>
            </a:r>
            <a:r>
              <a:rPr lang="en-US" dirty="0"/>
              <a:t>address—energy, education, and old-age security—are </a:t>
            </a:r>
            <a:r>
              <a:rPr lang="en-US" dirty="0" smtClean="0"/>
              <a:t>fundamental. Products </a:t>
            </a:r>
            <a:r>
              <a:rPr lang="en-US" dirty="0"/>
              <a:t>like these offer a next generation of opportunities for first movers.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PRODUCTS FOR THE BOP MARKET</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Next Lecture</a:t>
            </a:r>
            <a:endParaRPr lang="en-US" b="1" dirty="0"/>
          </a:p>
        </p:txBody>
      </p:sp>
      <p:sp>
        <p:nvSpPr>
          <p:cNvPr id="3" name="Content Placeholder 2"/>
          <p:cNvSpPr>
            <a:spLocks noGrp="1"/>
          </p:cNvSpPr>
          <p:nvPr>
            <p:ph idx="1"/>
          </p:nvPr>
        </p:nvSpPr>
        <p:spPr/>
        <p:txBody>
          <a:bodyPr>
            <a:normAutofit/>
          </a:bodyPr>
          <a:lstStyle/>
          <a:p>
            <a:r>
              <a:rPr lang="en-US" b="1" dirty="0"/>
              <a:t>THREE </a:t>
            </a:r>
            <a:r>
              <a:rPr lang="en-US" b="1" dirty="0" smtClean="0"/>
              <a:t>PRODUCTS: INSURANCE</a:t>
            </a:r>
            <a:r>
              <a:rPr lang="en-US" b="1" dirty="0"/>
              <a:t>, HOUSING</a:t>
            </a:r>
          </a:p>
          <a:p>
            <a:r>
              <a:rPr lang="en-US" b="1" dirty="0"/>
              <a:t>FINANCE</a:t>
            </a:r>
            <a:r>
              <a:rPr lang="en-US" b="1"/>
              <a:t>, </a:t>
            </a:r>
            <a:r>
              <a:rPr lang="en-US" b="1" smtClean="0"/>
              <a:t>AND REMITTANCES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1330</Words>
  <Application>Microsoft Office PowerPoint</Application>
  <PresentationFormat>On-screen Show (4:3)</PresentationFormat>
  <Paragraphs>72</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Summary of Last Lecture</vt:lpstr>
      <vt:lpstr>PRODUCTS FOR THE BOP MARKET</vt:lpstr>
      <vt:lpstr>A Warning: Disruptive Entrants</vt:lpstr>
      <vt:lpstr>A Warning: Disruptive Entrants</vt:lpstr>
      <vt:lpstr>A Warning: Disruptive Entrants</vt:lpstr>
      <vt:lpstr>The Innovation Premium</vt:lpstr>
      <vt:lpstr>The Innovation Premium</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Mind the Gap: Services That Are Not Being Provided</vt:lpstr>
      <vt:lpstr>Renewable Energy Loans</vt:lpstr>
      <vt:lpstr>Renewable Energy Loans</vt:lpstr>
      <vt:lpstr>Renewable Energy Loans</vt:lpstr>
      <vt:lpstr>Renewable Energy Loans</vt:lpstr>
      <vt:lpstr>Education Loans</vt:lpstr>
      <vt:lpstr>Education Loans</vt:lpstr>
      <vt:lpstr>Pensions and Mutual Funds.</vt:lpstr>
      <vt:lpstr>Pensions and Mutual Funds.</vt:lpstr>
      <vt:lpstr>Pensions and Mutual Funds.</vt:lpstr>
      <vt:lpstr>Pensions and Mutual Funds.</vt:lpstr>
      <vt:lpstr>Pensions and Mutual Funds.</vt:lpstr>
      <vt:lpstr>Summary</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PRODUCTS FOR THE BOP MARKET</dc:title>
  <dc:creator>Ammar</dc:creator>
  <cp:lastModifiedBy>stdc_lp</cp:lastModifiedBy>
  <cp:revision>13</cp:revision>
  <dcterms:created xsi:type="dcterms:W3CDTF">2014-06-25T18:15:32Z</dcterms:created>
  <dcterms:modified xsi:type="dcterms:W3CDTF">2014-06-27T17:14:19Z</dcterms:modified>
</cp:coreProperties>
</file>