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58" r:id="rId4"/>
    <p:sldId id="259" r:id="rId5"/>
    <p:sldId id="260" r:id="rId6"/>
    <p:sldId id="263" r:id="rId7"/>
    <p:sldId id="261" r:id="rId8"/>
    <p:sldId id="262" r:id="rId9"/>
    <p:sldId id="264" r:id="rId10"/>
    <p:sldId id="265" r:id="rId11"/>
    <p:sldId id="266" r:id="rId12"/>
    <p:sldId id="267" r:id="rId13"/>
    <p:sldId id="269" r:id="rId14"/>
    <p:sldId id="268"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EDB3D91-F75E-4106-A7C7-9A9BEAECBA89}" type="datetimeFigureOut">
              <a:rPr lang="en-US" smtClean="0"/>
              <a:pPr/>
              <a:t>6/26/2014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56870E-6FA4-44A4-87D0-815BC7A3773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EDB3D91-F75E-4106-A7C7-9A9BEAECBA89}" type="datetimeFigureOut">
              <a:rPr lang="en-US" smtClean="0"/>
              <a:pPr/>
              <a:t>6/26/2014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56870E-6FA4-44A4-87D0-815BC7A3773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EDB3D91-F75E-4106-A7C7-9A9BEAECBA89}" type="datetimeFigureOut">
              <a:rPr lang="en-US" smtClean="0"/>
              <a:pPr/>
              <a:t>6/26/2014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56870E-6FA4-44A4-87D0-815BC7A3773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EDB3D91-F75E-4106-A7C7-9A9BEAECBA89}" type="datetimeFigureOut">
              <a:rPr lang="en-US" smtClean="0"/>
              <a:pPr/>
              <a:t>6/26/2014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56870E-6FA4-44A4-87D0-815BC7A3773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EDB3D91-F75E-4106-A7C7-9A9BEAECBA89}" type="datetimeFigureOut">
              <a:rPr lang="en-US" smtClean="0"/>
              <a:pPr/>
              <a:t>6/26/2014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556870E-6FA4-44A4-87D0-815BC7A3773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EDB3D91-F75E-4106-A7C7-9A9BEAECBA89}" type="datetimeFigureOut">
              <a:rPr lang="en-US" smtClean="0"/>
              <a:pPr/>
              <a:t>6/26/2014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556870E-6FA4-44A4-87D0-815BC7A3773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DB3D91-F75E-4106-A7C7-9A9BEAECBA89}" type="datetimeFigureOut">
              <a:rPr lang="en-US" smtClean="0"/>
              <a:pPr/>
              <a:t>6/26/2014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556870E-6FA4-44A4-87D0-815BC7A3773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EDB3D91-F75E-4106-A7C7-9A9BEAECBA89}" type="datetimeFigureOut">
              <a:rPr lang="en-US" smtClean="0"/>
              <a:pPr/>
              <a:t>6/26/2014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56870E-6FA4-44A4-87D0-815BC7A3773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EDB3D91-F75E-4106-A7C7-9A9BEAECBA89}" type="datetimeFigureOut">
              <a:rPr lang="en-US" smtClean="0"/>
              <a:pPr/>
              <a:t>6/26/2014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56870E-6FA4-44A4-87D0-815BC7A3773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EDB3D91-F75E-4106-A7C7-9A9BEAECBA89}" type="datetimeFigureOut">
              <a:rPr lang="en-US" smtClean="0"/>
              <a:pPr/>
              <a:t>6/26/2014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56870E-6FA4-44A4-87D0-815BC7A3773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EDB3D91-F75E-4106-A7C7-9A9BEAECBA89}" type="datetimeFigureOut">
              <a:rPr lang="en-US" smtClean="0"/>
              <a:pPr/>
              <a:t>6/26/2014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56870E-6FA4-44A4-87D0-815BC7A3773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DB3D91-F75E-4106-A7C7-9A9BEAECBA89}" type="datetimeFigureOut">
              <a:rPr lang="en-US" smtClean="0"/>
              <a:pPr/>
              <a:t>6/26/2014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56870E-6FA4-44A4-87D0-815BC7A3773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Last Lecture</a:t>
            </a:r>
            <a:endParaRPr lang="en-US" dirty="0"/>
          </a:p>
        </p:txBody>
      </p:sp>
      <p:sp>
        <p:nvSpPr>
          <p:cNvPr id="3" name="Content Placeholder 2"/>
          <p:cNvSpPr>
            <a:spLocks noGrp="1"/>
          </p:cNvSpPr>
          <p:nvPr>
            <p:ph idx="1"/>
          </p:nvPr>
        </p:nvSpPr>
        <p:spPr/>
        <p:txBody>
          <a:bodyPr/>
          <a:lstStyle/>
          <a:p>
            <a:r>
              <a:rPr lang="en-US" b="1" dirty="0" smtClean="0"/>
              <a:t>Managing Informality Risk</a:t>
            </a:r>
          </a:p>
          <a:p>
            <a:endParaRPr lang="en-US" b="1" dirty="0" smtClean="0"/>
          </a:p>
          <a:p>
            <a:r>
              <a:rPr lang="en-US" b="1" dirty="0" smtClean="0"/>
              <a:t>Building the Industry</a:t>
            </a:r>
            <a:endParaRPr lang="en-US" dirty="0" smtClean="0"/>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t>PRODUCTS FOR THE</a:t>
            </a:r>
            <a:br>
              <a:rPr lang="en-US" b="1" dirty="0"/>
            </a:br>
            <a:r>
              <a:rPr lang="en-US" b="1" dirty="0"/>
              <a:t>BOP MARKET</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Products</a:t>
            </a:r>
            <a:endParaRPr lang="en-US" dirty="0"/>
          </a:p>
        </p:txBody>
      </p:sp>
      <p:sp>
        <p:nvSpPr>
          <p:cNvPr id="3" name="Content Placeholder 2"/>
          <p:cNvSpPr>
            <a:spLocks noGrp="1"/>
          </p:cNvSpPr>
          <p:nvPr>
            <p:ph idx="1"/>
          </p:nvPr>
        </p:nvSpPr>
        <p:spPr/>
        <p:txBody>
          <a:bodyPr>
            <a:normAutofit/>
          </a:bodyPr>
          <a:lstStyle/>
          <a:p>
            <a:r>
              <a:rPr lang="en-US" dirty="0"/>
              <a:t>Low-income people need a full range of financial services—often </a:t>
            </a:r>
            <a:r>
              <a:rPr lang="en-US" dirty="0" smtClean="0"/>
              <a:t>the same </a:t>
            </a:r>
            <a:r>
              <a:rPr lang="en-US" dirty="0"/>
              <a:t>services most readers of this book take for granted. What’s </a:t>
            </a:r>
            <a:r>
              <a:rPr lang="en-US" dirty="0" smtClean="0"/>
              <a:t>more, these </a:t>
            </a:r>
            <a:r>
              <a:rPr lang="en-US" dirty="0"/>
              <a:t>services make an important impact on the quality of their </a:t>
            </a:r>
            <a:r>
              <a:rPr lang="en-US" dirty="0" smtClean="0"/>
              <a:t>lives. </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Products</a:t>
            </a:r>
            <a:endParaRPr lang="en-US" dirty="0"/>
          </a:p>
        </p:txBody>
      </p:sp>
      <p:sp>
        <p:nvSpPr>
          <p:cNvPr id="3" name="Content Placeholder 2"/>
          <p:cNvSpPr>
            <a:spLocks noGrp="1"/>
          </p:cNvSpPr>
          <p:nvPr>
            <p:ph idx="1"/>
          </p:nvPr>
        </p:nvSpPr>
        <p:spPr/>
        <p:txBody>
          <a:bodyPr>
            <a:normAutofit/>
          </a:bodyPr>
          <a:lstStyle/>
          <a:p>
            <a:r>
              <a:rPr lang="en-US" dirty="0" smtClean="0"/>
              <a:t>It comes as some surprise that few inroads have been made to widen the range of services that reach the poor beyond a very basic loan or savings account.</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Products</a:t>
            </a:r>
            <a:endParaRPr lang="en-US" dirty="0"/>
          </a:p>
        </p:txBody>
      </p:sp>
      <p:sp>
        <p:nvSpPr>
          <p:cNvPr id="3" name="Content Placeholder 2"/>
          <p:cNvSpPr>
            <a:spLocks noGrp="1"/>
          </p:cNvSpPr>
          <p:nvPr>
            <p:ph idx="1"/>
          </p:nvPr>
        </p:nvSpPr>
        <p:spPr/>
        <p:txBody>
          <a:bodyPr>
            <a:normAutofit/>
          </a:bodyPr>
          <a:lstStyle/>
          <a:p>
            <a:r>
              <a:rPr lang="en-US" dirty="0"/>
              <a:t>Before we explore the keys to product design for </a:t>
            </a:r>
            <a:r>
              <a:rPr lang="en-US" dirty="0" smtClean="0"/>
              <a:t>bottom-of-the-pyramid (BOP</a:t>
            </a:r>
            <a:r>
              <a:rPr lang="en-US" dirty="0"/>
              <a:t>) clients, we ask readers to consider how meaningful financial </a:t>
            </a:r>
            <a:r>
              <a:rPr lang="en-US" dirty="0" smtClean="0"/>
              <a:t>products can </a:t>
            </a:r>
            <a:r>
              <a:rPr lang="en-US" dirty="0"/>
              <a:t>be for people’s lives.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Products</a:t>
            </a:r>
            <a:endParaRPr lang="en-US" dirty="0"/>
          </a:p>
        </p:txBody>
      </p:sp>
      <p:sp>
        <p:nvSpPr>
          <p:cNvPr id="3" name="Content Placeholder 2"/>
          <p:cNvSpPr>
            <a:spLocks noGrp="1"/>
          </p:cNvSpPr>
          <p:nvPr>
            <p:ph idx="1"/>
          </p:nvPr>
        </p:nvSpPr>
        <p:spPr/>
        <p:txBody>
          <a:bodyPr>
            <a:normAutofit/>
          </a:bodyPr>
          <a:lstStyle/>
          <a:p>
            <a:r>
              <a:rPr lang="en-US" dirty="0" smtClean="0"/>
              <a:t>These products are not luxuries. They are intimately connected with some of the deepest human needs: safety, shelter, and family.</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Products</a:t>
            </a:r>
            <a:endParaRPr lang="en-US" dirty="0"/>
          </a:p>
        </p:txBody>
      </p:sp>
      <p:sp>
        <p:nvSpPr>
          <p:cNvPr id="3" name="Content Placeholder 2"/>
          <p:cNvSpPr>
            <a:spLocks noGrp="1"/>
          </p:cNvSpPr>
          <p:nvPr>
            <p:ph idx="1"/>
          </p:nvPr>
        </p:nvSpPr>
        <p:spPr/>
        <p:txBody>
          <a:bodyPr>
            <a:normAutofit/>
          </a:bodyPr>
          <a:lstStyle/>
          <a:p>
            <a:r>
              <a:rPr lang="en-US" dirty="0" smtClean="0"/>
              <a:t>Lacking good financial services, people either find informal solutions that are often unsatisfactory, or they have no solution at all. Without health insurance, they may not get medical treatment. </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Products</a:t>
            </a:r>
            <a:endParaRPr lang="en-US" dirty="0"/>
          </a:p>
        </p:txBody>
      </p:sp>
      <p:sp>
        <p:nvSpPr>
          <p:cNvPr id="3" name="Content Placeholder 2"/>
          <p:cNvSpPr>
            <a:spLocks noGrp="1"/>
          </p:cNvSpPr>
          <p:nvPr>
            <p:ph idx="1"/>
          </p:nvPr>
        </p:nvSpPr>
        <p:spPr/>
        <p:txBody>
          <a:bodyPr>
            <a:normAutofit/>
          </a:bodyPr>
          <a:lstStyle/>
          <a:p>
            <a:r>
              <a:rPr lang="en-US" dirty="0" smtClean="0"/>
              <a:t>Without housing finance, they may wait years before they obtain decent housing. When they use informal money transfers, the money too often goes astray. Imagine the range of products that could be developed to fill unmet needs in this realm.</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Products</a:t>
            </a:r>
            <a:endParaRPr lang="en-US" dirty="0"/>
          </a:p>
        </p:txBody>
      </p:sp>
      <p:sp>
        <p:nvSpPr>
          <p:cNvPr id="3" name="Content Placeholder 2"/>
          <p:cNvSpPr>
            <a:spLocks noGrp="1"/>
          </p:cNvSpPr>
          <p:nvPr>
            <p:ph idx="1"/>
          </p:nvPr>
        </p:nvSpPr>
        <p:spPr/>
        <p:txBody>
          <a:bodyPr>
            <a:normAutofit/>
          </a:bodyPr>
          <a:lstStyle/>
          <a:p>
            <a:r>
              <a:rPr lang="en-US" dirty="0"/>
              <a:t>It is precisely because the needs these products address are universal </a:t>
            </a:r>
            <a:r>
              <a:rPr lang="en-US" dirty="0" smtClean="0"/>
              <a:t>and basic </a:t>
            </a:r>
            <a:r>
              <a:rPr lang="en-US" dirty="0"/>
              <a:t>that their market potential is so great. Hundreds of millions of </a:t>
            </a:r>
            <a:r>
              <a:rPr lang="en-US" dirty="0" smtClean="0"/>
              <a:t>families around </a:t>
            </a:r>
            <a:r>
              <a:rPr lang="en-US" dirty="0"/>
              <a:t>the world will value and therefore be willing to pay for </a:t>
            </a:r>
            <a:r>
              <a:rPr lang="en-US" dirty="0" smtClean="0"/>
              <a:t>these services</a:t>
            </a:r>
            <a:r>
              <a:rPr lang="en-US" dirty="0"/>
              <a:t>.</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Designing Effective Products</a:t>
            </a:r>
            <a:endParaRPr lang="en-US" b="1" dirty="0"/>
          </a:p>
        </p:txBody>
      </p:sp>
      <p:sp>
        <p:nvSpPr>
          <p:cNvPr id="3" name="Content Placeholder 2"/>
          <p:cNvSpPr>
            <a:spLocks noGrp="1"/>
          </p:cNvSpPr>
          <p:nvPr>
            <p:ph idx="1"/>
          </p:nvPr>
        </p:nvSpPr>
        <p:spPr/>
        <p:txBody>
          <a:bodyPr>
            <a:normAutofit/>
          </a:bodyPr>
          <a:lstStyle/>
          <a:p>
            <a:r>
              <a:rPr lang="en-US" b="1" dirty="0" smtClean="0"/>
              <a:t>The </a:t>
            </a:r>
            <a:r>
              <a:rPr lang="en-US" b="1" dirty="0"/>
              <a:t>Subprime </a:t>
            </a:r>
            <a:r>
              <a:rPr lang="en-US" b="1" dirty="0" smtClean="0"/>
              <a:t>Fallacy</a:t>
            </a:r>
            <a:endParaRPr lang="en-US" b="1" dirty="0"/>
          </a:p>
          <a:p>
            <a:endParaRPr lang="en-US" dirty="0" smtClean="0"/>
          </a:p>
          <a:p>
            <a:r>
              <a:rPr lang="en-US" dirty="0" smtClean="0"/>
              <a:t>The </a:t>
            </a:r>
            <a:r>
              <a:rPr lang="en-US" dirty="0"/>
              <a:t>private sector brings deep expertise and often deeper pockets to </a:t>
            </a:r>
            <a:r>
              <a:rPr lang="en-US" dirty="0" smtClean="0"/>
              <a:t>the research</a:t>
            </a:r>
            <a:r>
              <a:rPr lang="en-US" dirty="0"/>
              <a:t>, development, and market testing of new products.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Designing Effective Products</a:t>
            </a:r>
            <a:endParaRPr lang="en-US" b="1" dirty="0"/>
          </a:p>
        </p:txBody>
      </p:sp>
      <p:sp>
        <p:nvSpPr>
          <p:cNvPr id="3" name="Content Placeholder 2"/>
          <p:cNvSpPr>
            <a:spLocks noGrp="1"/>
          </p:cNvSpPr>
          <p:nvPr>
            <p:ph idx="1"/>
          </p:nvPr>
        </p:nvSpPr>
        <p:spPr/>
        <p:txBody>
          <a:bodyPr>
            <a:normAutofit/>
          </a:bodyPr>
          <a:lstStyle/>
          <a:p>
            <a:r>
              <a:rPr lang="en-US" dirty="0" smtClean="0"/>
              <a:t>But successful product design for the BOP market also requires a new outlook. </a:t>
            </a:r>
            <a:r>
              <a:rPr lang="en-US" smtClean="0"/>
              <a:t>While a suite of financial products for these clients may sound like a standard banking mix—insurance, savings accounts, leasing—beneath the surface they operate very differently.</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Designing Effective Products</a:t>
            </a:r>
            <a:endParaRPr lang="en-US" b="1" dirty="0"/>
          </a:p>
        </p:txBody>
      </p:sp>
      <p:sp>
        <p:nvSpPr>
          <p:cNvPr id="3" name="Content Placeholder 2"/>
          <p:cNvSpPr>
            <a:spLocks noGrp="1"/>
          </p:cNvSpPr>
          <p:nvPr>
            <p:ph idx="1"/>
          </p:nvPr>
        </p:nvSpPr>
        <p:spPr/>
        <p:txBody>
          <a:bodyPr>
            <a:normAutofit/>
          </a:bodyPr>
          <a:lstStyle/>
          <a:p>
            <a:r>
              <a:rPr lang="en-US" dirty="0" smtClean="0"/>
              <a:t>The first lesson for any financial-services designer for the BOP market is this: products for low-income people are not just scaled-down versions of products for the middle class. We call this the subprime fallacy. </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Designing Effective Products</a:t>
            </a:r>
            <a:endParaRPr lang="en-US" b="1" dirty="0"/>
          </a:p>
        </p:txBody>
      </p:sp>
      <p:sp>
        <p:nvSpPr>
          <p:cNvPr id="3" name="Content Placeholder 2"/>
          <p:cNvSpPr>
            <a:spLocks noGrp="1"/>
          </p:cNvSpPr>
          <p:nvPr>
            <p:ph idx="1"/>
          </p:nvPr>
        </p:nvSpPr>
        <p:spPr/>
        <p:txBody>
          <a:bodyPr>
            <a:normAutofit/>
          </a:bodyPr>
          <a:lstStyle/>
          <a:p>
            <a:r>
              <a:rPr lang="en-US" dirty="0" smtClean="0"/>
              <a:t>At ACCION we frequently encounter bankers committing the subprime fallacy, especially those who have been working in the United States. </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Designing Effective Products</a:t>
            </a:r>
            <a:endParaRPr lang="en-US" b="1" dirty="0"/>
          </a:p>
        </p:txBody>
      </p:sp>
      <p:sp>
        <p:nvSpPr>
          <p:cNvPr id="3" name="Content Placeholder 2"/>
          <p:cNvSpPr>
            <a:spLocks noGrp="1"/>
          </p:cNvSpPr>
          <p:nvPr>
            <p:ph idx="1"/>
          </p:nvPr>
        </p:nvSpPr>
        <p:spPr/>
        <p:txBody>
          <a:bodyPr>
            <a:normAutofit/>
          </a:bodyPr>
          <a:lstStyle/>
          <a:p>
            <a:r>
              <a:rPr lang="en-US" dirty="0" smtClean="0"/>
              <a:t>We try to convince them that the subprime lens prevents them from seeing the right solutions for the BOP market in developing countries. </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Designing Effective Products</a:t>
            </a:r>
            <a:endParaRPr lang="en-US" b="1" dirty="0"/>
          </a:p>
        </p:txBody>
      </p:sp>
      <p:sp>
        <p:nvSpPr>
          <p:cNvPr id="3" name="Content Placeholder 2"/>
          <p:cNvSpPr>
            <a:spLocks noGrp="1"/>
          </p:cNvSpPr>
          <p:nvPr>
            <p:ph idx="1"/>
          </p:nvPr>
        </p:nvSpPr>
        <p:spPr/>
        <p:txBody>
          <a:bodyPr>
            <a:normAutofit/>
          </a:bodyPr>
          <a:lstStyle/>
          <a:p>
            <a:r>
              <a:rPr lang="en-US" dirty="0" smtClean="0"/>
              <a:t>With deep and sympathetic understanding of the economic lives of their clients, product designers in developing countries can avoid the subprime fallacy. </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Designing Effective Products</a:t>
            </a:r>
            <a:endParaRPr lang="en-US" b="1" dirty="0"/>
          </a:p>
        </p:txBody>
      </p:sp>
      <p:sp>
        <p:nvSpPr>
          <p:cNvPr id="3" name="Content Placeholder 2"/>
          <p:cNvSpPr>
            <a:spLocks noGrp="1"/>
          </p:cNvSpPr>
          <p:nvPr>
            <p:ph idx="1"/>
          </p:nvPr>
        </p:nvSpPr>
        <p:spPr/>
        <p:txBody>
          <a:bodyPr>
            <a:normAutofit/>
          </a:bodyPr>
          <a:lstStyle/>
          <a:p>
            <a:r>
              <a:rPr lang="en-US" dirty="0" smtClean="0"/>
              <a:t>And after the failure of the subprime market in the United States, developed markets are also crying out for a fresh approach.</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Designing Effective Products</a:t>
            </a:r>
            <a:endParaRPr lang="en-US" b="1" dirty="0"/>
          </a:p>
        </p:txBody>
      </p:sp>
      <p:sp>
        <p:nvSpPr>
          <p:cNvPr id="3" name="Content Placeholder 2"/>
          <p:cNvSpPr>
            <a:spLocks noGrp="1"/>
          </p:cNvSpPr>
          <p:nvPr>
            <p:ph idx="1"/>
          </p:nvPr>
        </p:nvSpPr>
        <p:spPr/>
        <p:txBody>
          <a:bodyPr>
            <a:normAutofit/>
          </a:bodyPr>
          <a:lstStyle/>
          <a:p>
            <a:r>
              <a:rPr lang="en-US" dirty="0" smtClean="0"/>
              <a:t>In U.S. and European markets, subprime loans look a lot like prime loans, only worse. Subprime loans are smaller versions of standard loans, but because they are small and the clients have poor credit ratings, they are riskier. </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Designing Effective Products</a:t>
            </a:r>
            <a:endParaRPr lang="en-US" b="1" dirty="0"/>
          </a:p>
        </p:txBody>
      </p:sp>
      <p:sp>
        <p:nvSpPr>
          <p:cNvPr id="3" name="Content Placeholder 2"/>
          <p:cNvSpPr>
            <a:spLocks noGrp="1"/>
          </p:cNvSpPr>
          <p:nvPr>
            <p:ph idx="1"/>
          </p:nvPr>
        </p:nvSpPr>
        <p:spPr/>
        <p:txBody>
          <a:bodyPr>
            <a:normAutofit/>
          </a:bodyPr>
          <a:lstStyle/>
          <a:p>
            <a:r>
              <a:rPr lang="en-US" dirty="0" smtClean="0"/>
              <a:t>To compensate, subprime loans are higher priced and often carry stiff fees, especially for late payment or prepayment. The subprime game often boils down to a risk/cost/return calculation with little product adaptation.</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Designing Effective Products</a:t>
            </a:r>
            <a:endParaRPr lang="en-US" b="1" dirty="0"/>
          </a:p>
        </p:txBody>
      </p:sp>
      <p:sp>
        <p:nvSpPr>
          <p:cNvPr id="3" name="Content Placeholder 2"/>
          <p:cNvSpPr>
            <a:spLocks noGrp="1"/>
          </p:cNvSpPr>
          <p:nvPr>
            <p:ph idx="1"/>
          </p:nvPr>
        </p:nvSpPr>
        <p:spPr/>
        <p:txBody>
          <a:bodyPr>
            <a:normAutofit/>
          </a:bodyPr>
          <a:lstStyle/>
          <a:p>
            <a:r>
              <a:rPr lang="en-US" dirty="0" smtClean="0"/>
              <a:t>Group-based microcredit illustrates one answer to the subprime fallacy. The pioneers of group lending—</a:t>
            </a:r>
            <a:r>
              <a:rPr lang="en-US" dirty="0" err="1" smtClean="0"/>
              <a:t>Grameen</a:t>
            </a:r>
            <a:r>
              <a:rPr lang="en-US" dirty="0" smtClean="0"/>
              <a:t> Bank in Bangladesh and ACCION in the Dominican Republic—modeled their products on local folkways. </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Designing Effective Products</a:t>
            </a:r>
            <a:endParaRPr lang="en-US" b="1" dirty="0"/>
          </a:p>
        </p:txBody>
      </p:sp>
      <p:sp>
        <p:nvSpPr>
          <p:cNvPr id="3" name="Content Placeholder 2"/>
          <p:cNvSpPr>
            <a:spLocks noGrp="1"/>
          </p:cNvSpPr>
          <p:nvPr>
            <p:ph idx="1"/>
          </p:nvPr>
        </p:nvSpPr>
        <p:spPr/>
        <p:txBody>
          <a:bodyPr>
            <a:normAutofit/>
          </a:bodyPr>
          <a:lstStyle/>
          <a:p>
            <a:r>
              <a:rPr lang="en-US" dirty="0" smtClean="0"/>
              <a:t>They observed poor people, especially women, forming groups to help each other save and borrow, and even covering for a member who had a short-term problem. They saw that people preferred small, frequent payments. </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Designing Effective Products</a:t>
            </a:r>
            <a:endParaRPr lang="en-US" b="1" dirty="0"/>
          </a:p>
        </p:txBody>
      </p:sp>
      <p:sp>
        <p:nvSpPr>
          <p:cNvPr id="3" name="Content Placeholder 2"/>
          <p:cNvSpPr>
            <a:spLocks noGrp="1"/>
          </p:cNvSpPr>
          <p:nvPr>
            <p:ph idx="1"/>
          </p:nvPr>
        </p:nvSpPr>
        <p:spPr/>
        <p:txBody>
          <a:bodyPr>
            <a:normAutofit/>
          </a:bodyPr>
          <a:lstStyle/>
          <a:p>
            <a:r>
              <a:rPr lang="en-US" dirty="0" smtClean="0"/>
              <a:t>The group loan products used today by millions of women around the world incorporate these features. The loans that result are more expensive than standard commercial-bank loans (because they are small), but they are not riskier— often quite the opposite.</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Housing Microfinance</a:t>
            </a:r>
          </a:p>
        </p:txBody>
      </p:sp>
      <p:sp>
        <p:nvSpPr>
          <p:cNvPr id="3" name="Content Placeholder 2"/>
          <p:cNvSpPr>
            <a:spLocks noGrp="1"/>
          </p:cNvSpPr>
          <p:nvPr>
            <p:ph idx="1"/>
          </p:nvPr>
        </p:nvSpPr>
        <p:spPr/>
        <p:txBody>
          <a:bodyPr>
            <a:normAutofit/>
          </a:bodyPr>
          <a:lstStyle/>
          <a:p>
            <a:r>
              <a:rPr lang="en-US" dirty="0" smtClean="0"/>
              <a:t>Housing microfinance in Andean countries demonstrates another way to avoid the subprime fallacy. It meets clients where they are, rather than where the bank expects them to be.</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Housing Microfinance</a:t>
            </a:r>
          </a:p>
        </p:txBody>
      </p:sp>
      <p:sp>
        <p:nvSpPr>
          <p:cNvPr id="3" name="Content Placeholder 2"/>
          <p:cNvSpPr>
            <a:spLocks noGrp="1"/>
          </p:cNvSpPr>
          <p:nvPr>
            <p:ph idx="1"/>
          </p:nvPr>
        </p:nvSpPr>
        <p:spPr/>
        <p:txBody>
          <a:bodyPr>
            <a:normAutofit/>
          </a:bodyPr>
          <a:lstStyle/>
          <a:p>
            <a:r>
              <a:rPr lang="en-US" dirty="0" smtClean="0"/>
              <a:t>In Bogotá, Lima, and Quito, migrants from the countryside squat on unoccupied land at the urban fringe. </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Housing Microfinance</a:t>
            </a:r>
          </a:p>
        </p:txBody>
      </p:sp>
      <p:sp>
        <p:nvSpPr>
          <p:cNvPr id="3" name="Content Placeholder 2"/>
          <p:cNvSpPr>
            <a:spLocks noGrp="1"/>
          </p:cNvSpPr>
          <p:nvPr>
            <p:ph idx="1"/>
          </p:nvPr>
        </p:nvSpPr>
        <p:spPr/>
        <p:txBody>
          <a:bodyPr>
            <a:normAutofit/>
          </a:bodyPr>
          <a:lstStyle/>
          <a:p>
            <a:r>
              <a:rPr lang="en-US" dirty="0" smtClean="0"/>
              <a:t>Over time, they upgrade from tin shacks to small brick huts and eventually to larger houses with improvements, all on the same plot of land, to which they gradually acquire the rights. </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Housing Microfinance</a:t>
            </a:r>
          </a:p>
        </p:txBody>
      </p:sp>
      <p:sp>
        <p:nvSpPr>
          <p:cNvPr id="3" name="Content Placeholder 2"/>
          <p:cNvSpPr>
            <a:spLocks noGrp="1"/>
          </p:cNvSpPr>
          <p:nvPr>
            <p:ph idx="1"/>
          </p:nvPr>
        </p:nvSpPr>
        <p:spPr/>
        <p:txBody>
          <a:bodyPr>
            <a:normAutofit/>
          </a:bodyPr>
          <a:lstStyle/>
          <a:p>
            <a:r>
              <a:rPr lang="en-US" dirty="0" smtClean="0"/>
              <a:t>They build the houses themselves or hire skilled, informal builders from their local communities. This pattern is an integral part of the culture of urban Latin America.</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Housing Microfinance</a:t>
            </a:r>
          </a:p>
        </p:txBody>
      </p:sp>
      <p:sp>
        <p:nvSpPr>
          <p:cNvPr id="3" name="Content Placeholder 2"/>
          <p:cNvSpPr>
            <a:spLocks noGrp="1"/>
          </p:cNvSpPr>
          <p:nvPr>
            <p:ph idx="1"/>
          </p:nvPr>
        </p:nvSpPr>
        <p:spPr/>
        <p:txBody>
          <a:bodyPr>
            <a:normAutofit/>
          </a:bodyPr>
          <a:lstStyle/>
          <a:p>
            <a:r>
              <a:rPr lang="en-US" dirty="0" smtClean="0"/>
              <a:t>Traditional mortgage lenders have ignored the housing-finance needs of these migrants (who number in the millions). The lenders simply could not scale down the mortgage product to make it affordable, nor would they lend to clients with </a:t>
            </a:r>
            <a:r>
              <a:rPr lang="en-US" dirty="0" err="1" smtClean="0"/>
              <a:t>quasiformal</a:t>
            </a:r>
            <a:r>
              <a:rPr lang="en-US" dirty="0" smtClean="0"/>
              <a:t> land title and informally built structures. This is classic subprime thinking.</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Housing Microfinance</a:t>
            </a:r>
          </a:p>
        </p:txBody>
      </p:sp>
      <p:sp>
        <p:nvSpPr>
          <p:cNvPr id="3" name="Content Placeholder 2"/>
          <p:cNvSpPr>
            <a:spLocks noGrp="1"/>
          </p:cNvSpPr>
          <p:nvPr>
            <p:ph idx="1"/>
          </p:nvPr>
        </p:nvSpPr>
        <p:spPr/>
        <p:txBody>
          <a:bodyPr>
            <a:normAutofit/>
          </a:bodyPr>
          <a:lstStyle/>
          <a:p>
            <a:r>
              <a:rPr lang="en-US" dirty="0" err="1" smtClean="0"/>
              <a:t>Mibanco</a:t>
            </a:r>
            <a:r>
              <a:rPr lang="en-US" dirty="0" smtClean="0"/>
              <a:t>, the Peruvian microfinance bank we met in the profile of Delia, has a better solution. </a:t>
            </a:r>
            <a:r>
              <a:rPr lang="en-US" dirty="0" err="1" smtClean="0"/>
              <a:t>Mibanco</a:t>
            </a:r>
            <a:r>
              <a:rPr lang="en-US" dirty="0" smtClean="0"/>
              <a:t> devised a home-improvement product— </a:t>
            </a:r>
            <a:r>
              <a:rPr lang="en-US" dirty="0" err="1" smtClean="0"/>
              <a:t>Micasa</a:t>
            </a:r>
            <a:r>
              <a:rPr lang="en-US" dirty="0" smtClean="0"/>
              <a:t>—that follows the progressive building patterns of slum residents in Lima with loans of one to three years, each financing a specific </a:t>
            </a:r>
            <a:r>
              <a:rPr lang="en-US" dirty="0" err="1" smtClean="0"/>
              <a:t>homeupgrading</a:t>
            </a:r>
            <a:r>
              <a:rPr lang="en-US" dirty="0" smtClean="0"/>
              <a:t> project. </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Housing Microfinance</a:t>
            </a:r>
          </a:p>
        </p:txBody>
      </p:sp>
      <p:sp>
        <p:nvSpPr>
          <p:cNvPr id="3" name="Content Placeholder 2"/>
          <p:cNvSpPr>
            <a:spLocks noGrp="1"/>
          </p:cNvSpPr>
          <p:nvPr>
            <p:ph idx="1"/>
          </p:nvPr>
        </p:nvSpPr>
        <p:spPr/>
        <p:txBody>
          <a:bodyPr>
            <a:normAutofit/>
          </a:bodyPr>
          <a:lstStyle/>
          <a:p>
            <a:r>
              <a:rPr lang="en-US" dirty="0" smtClean="0"/>
              <a:t>Rather than scaling down a mortgage product, </a:t>
            </a:r>
            <a:r>
              <a:rPr lang="en-US" dirty="0" err="1" smtClean="0"/>
              <a:t>Micasa</a:t>
            </a:r>
            <a:r>
              <a:rPr lang="en-US" dirty="0" smtClean="0"/>
              <a:t> is an adaptation of </a:t>
            </a:r>
            <a:r>
              <a:rPr lang="en-US" dirty="0" err="1" smtClean="0"/>
              <a:t>Mibanco’s</a:t>
            </a:r>
            <a:r>
              <a:rPr lang="en-US" dirty="0" smtClean="0"/>
              <a:t> standard microenterprise loan; it is based on cash flow rather than asset value. </a:t>
            </a:r>
            <a:r>
              <a:rPr lang="en-US" dirty="0" err="1" smtClean="0"/>
              <a:t>Mibanco</a:t>
            </a:r>
            <a:r>
              <a:rPr lang="en-US" dirty="0" smtClean="0"/>
              <a:t> has seen excellent results with </a:t>
            </a:r>
            <a:r>
              <a:rPr lang="en-US" dirty="0" err="1" smtClean="0"/>
              <a:t>Micasa</a:t>
            </a:r>
            <a:r>
              <a:rPr lang="en-US" dirty="0" smtClean="0"/>
              <a:t> and keeps about 15 percent of its $320 million loan portfolio in this product.</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Radical Simplification</a:t>
            </a:r>
          </a:p>
        </p:txBody>
      </p:sp>
      <p:sp>
        <p:nvSpPr>
          <p:cNvPr id="3" name="Content Placeholder 2"/>
          <p:cNvSpPr>
            <a:spLocks noGrp="1"/>
          </p:cNvSpPr>
          <p:nvPr>
            <p:ph idx="1"/>
          </p:nvPr>
        </p:nvSpPr>
        <p:spPr/>
        <p:txBody>
          <a:bodyPr>
            <a:normAutofit/>
          </a:bodyPr>
          <a:lstStyle/>
          <a:p>
            <a:r>
              <a:rPr lang="en-US" dirty="0" smtClean="0"/>
              <a:t>Only simple products can be delivered at affordable prices to low-income people. Simple products also fit the life circumstances of BOP clients and may even reduce psychological barriers. </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Radical Simplification</a:t>
            </a:r>
          </a:p>
        </p:txBody>
      </p:sp>
      <p:sp>
        <p:nvSpPr>
          <p:cNvPr id="3" name="Content Placeholder 2"/>
          <p:cNvSpPr>
            <a:spLocks noGrp="1"/>
          </p:cNvSpPr>
          <p:nvPr>
            <p:ph idx="1"/>
          </p:nvPr>
        </p:nvSpPr>
        <p:spPr/>
        <p:txBody>
          <a:bodyPr>
            <a:normAutofit/>
          </a:bodyPr>
          <a:lstStyle/>
          <a:p>
            <a:r>
              <a:rPr lang="en-US" dirty="0" smtClean="0"/>
              <a:t>Some researchers point out that complex processes may heighten clients’ fear of banks because they signal mistrust and reduce the transparency of the transaction. </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Radical Simplification</a:t>
            </a:r>
          </a:p>
        </p:txBody>
      </p:sp>
      <p:sp>
        <p:nvSpPr>
          <p:cNvPr id="3" name="Content Placeholder 2"/>
          <p:cNvSpPr>
            <a:spLocks noGrp="1"/>
          </p:cNvSpPr>
          <p:nvPr>
            <p:ph idx="1"/>
          </p:nvPr>
        </p:nvSpPr>
        <p:spPr/>
        <p:txBody>
          <a:bodyPr>
            <a:normAutofit/>
          </a:bodyPr>
          <a:lstStyle/>
          <a:p>
            <a:r>
              <a:rPr lang="en-US" dirty="0" smtClean="0"/>
              <a:t>At the same time, simplified products must incorporate risk reduction in creative ways. Group microloans meet the simplicity and risk control tests: they omit elaborate business analysis and reduce risk instead through peer guarantee. </a:t>
            </a:r>
            <a:r>
              <a:rPr lang="en-US" dirty="0" err="1" smtClean="0"/>
              <a:t>Mibanco’s</a:t>
            </a:r>
            <a:r>
              <a:rPr lang="en-US" dirty="0" smtClean="0"/>
              <a:t> housing microfinance is simple: it does not register formal mortgages;</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Radical Simplification</a:t>
            </a:r>
          </a:p>
        </p:txBody>
      </p:sp>
      <p:sp>
        <p:nvSpPr>
          <p:cNvPr id="3" name="Content Placeholder 2"/>
          <p:cNvSpPr>
            <a:spLocks noGrp="1"/>
          </p:cNvSpPr>
          <p:nvPr>
            <p:ph idx="1"/>
          </p:nvPr>
        </p:nvSpPr>
        <p:spPr/>
        <p:txBody>
          <a:bodyPr>
            <a:normAutofit/>
          </a:bodyPr>
          <a:lstStyle/>
          <a:p>
            <a:r>
              <a:rPr lang="en-US" dirty="0" smtClean="0"/>
              <a:t>instead, it ensures that borrowers have long-standing and locally accepted claims to their residences even if they lack formal titles.</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Radical Simplification</a:t>
            </a:r>
          </a:p>
        </p:txBody>
      </p:sp>
      <p:sp>
        <p:nvSpPr>
          <p:cNvPr id="3" name="Content Placeholder 2"/>
          <p:cNvSpPr>
            <a:spLocks noGrp="1"/>
          </p:cNvSpPr>
          <p:nvPr>
            <p:ph idx="1"/>
          </p:nvPr>
        </p:nvSpPr>
        <p:spPr/>
        <p:txBody>
          <a:bodyPr>
            <a:normAutofit/>
          </a:bodyPr>
          <a:lstStyle/>
          <a:p>
            <a:r>
              <a:rPr lang="en-US" dirty="0" smtClean="0"/>
              <a:t>The need for simplicity is very apparent in insurance, where the claims process must be stripped to its barest essentials to become affordable. </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Radical Simplification</a:t>
            </a:r>
          </a:p>
        </p:txBody>
      </p:sp>
      <p:sp>
        <p:nvSpPr>
          <p:cNvPr id="3" name="Content Placeholder 2"/>
          <p:cNvSpPr>
            <a:spLocks noGrp="1"/>
          </p:cNvSpPr>
          <p:nvPr>
            <p:ph idx="1"/>
          </p:nvPr>
        </p:nvSpPr>
        <p:spPr/>
        <p:txBody>
          <a:bodyPr>
            <a:normAutofit/>
          </a:bodyPr>
          <a:lstStyle/>
          <a:p>
            <a:r>
              <a:rPr lang="en-US" dirty="0" smtClean="0"/>
              <a:t>For example, some health insurance programs for BOP clients skip expensive screening for preexisting medical conditions. That may mean the policies provide less complete coverage, but at the base of the pyramid the alternative to good enough coverage is usually none.</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Partnering for Product Creation</a:t>
            </a:r>
          </a:p>
        </p:txBody>
      </p:sp>
      <p:sp>
        <p:nvSpPr>
          <p:cNvPr id="3" name="Content Placeholder 2"/>
          <p:cNvSpPr>
            <a:spLocks noGrp="1"/>
          </p:cNvSpPr>
          <p:nvPr>
            <p:ph idx="1"/>
          </p:nvPr>
        </p:nvSpPr>
        <p:spPr/>
        <p:txBody>
          <a:bodyPr>
            <a:normAutofit/>
          </a:bodyPr>
          <a:lstStyle/>
          <a:p>
            <a:r>
              <a:rPr lang="en-US" dirty="0" smtClean="0"/>
              <a:t>Product design may require creating relationships that do not already exist, especially through partnerships that bring providers closer to customers. Many of these partnerships involve delivery channels, but some also involve specialists such as schools, hospitals, home builders, or energy companies. </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Partnering for Product Creation</a:t>
            </a:r>
          </a:p>
        </p:txBody>
      </p:sp>
      <p:sp>
        <p:nvSpPr>
          <p:cNvPr id="3" name="Content Placeholder 2"/>
          <p:cNvSpPr>
            <a:spLocks noGrp="1"/>
          </p:cNvSpPr>
          <p:nvPr>
            <p:ph idx="1"/>
          </p:nvPr>
        </p:nvSpPr>
        <p:spPr/>
        <p:txBody>
          <a:bodyPr>
            <a:normAutofit/>
          </a:bodyPr>
          <a:lstStyle/>
          <a:p>
            <a:r>
              <a:rPr lang="en-US" dirty="0" smtClean="0"/>
              <a:t>In this course we discuss many partnerships between companies and microfinance institutions, such as the health insurance examples cited in the next lecture.</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Partnering for Product Creation</a:t>
            </a:r>
          </a:p>
        </p:txBody>
      </p:sp>
      <p:sp>
        <p:nvSpPr>
          <p:cNvPr id="3" name="Content Placeholder 2"/>
          <p:cNvSpPr>
            <a:spLocks noGrp="1"/>
          </p:cNvSpPr>
          <p:nvPr>
            <p:ph idx="1"/>
          </p:nvPr>
        </p:nvSpPr>
        <p:spPr/>
        <p:txBody>
          <a:bodyPr>
            <a:normAutofit/>
          </a:bodyPr>
          <a:lstStyle/>
          <a:p>
            <a:r>
              <a:rPr lang="en-US" dirty="0" smtClean="0"/>
              <a:t>In Ghana, Barclays Bank has even created a linkage with the indigenous </a:t>
            </a:r>
            <a:r>
              <a:rPr lang="en-US" i="1" dirty="0" err="1" smtClean="0"/>
              <a:t>susu</a:t>
            </a:r>
            <a:r>
              <a:rPr lang="en-US" i="1" dirty="0" smtClean="0"/>
              <a:t> </a:t>
            </a:r>
            <a:r>
              <a:rPr lang="en-US" dirty="0" smtClean="0"/>
              <a:t>system. Traditional </a:t>
            </a:r>
            <a:r>
              <a:rPr lang="en-US" i="1" dirty="0" err="1" smtClean="0"/>
              <a:t>susu</a:t>
            </a:r>
            <a:r>
              <a:rPr lang="en-US" i="1" dirty="0" smtClean="0"/>
              <a:t> collectors act as barefoot tellers. They roam the markets </a:t>
            </a:r>
            <a:r>
              <a:rPr lang="en-US" dirty="0" smtClean="0"/>
              <a:t>collecting deposits from clients and depositing them in the bank at the end of each day. </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Partnering for Product Creation</a:t>
            </a:r>
          </a:p>
        </p:txBody>
      </p:sp>
      <p:sp>
        <p:nvSpPr>
          <p:cNvPr id="3" name="Content Placeholder 2"/>
          <p:cNvSpPr>
            <a:spLocks noGrp="1"/>
          </p:cNvSpPr>
          <p:nvPr>
            <p:ph idx="1"/>
          </p:nvPr>
        </p:nvSpPr>
        <p:spPr/>
        <p:txBody>
          <a:bodyPr>
            <a:normAutofit/>
          </a:bodyPr>
          <a:lstStyle/>
          <a:p>
            <a:r>
              <a:rPr lang="en-US" dirty="0" smtClean="0"/>
              <a:t>These collectors have been around for decades or even centuries without a formal link to a bank. Barclays’s program improves the safety of deposits for the collector’s customers even as it widens its customer base.</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Raising the Bar on Market Research</a:t>
            </a:r>
          </a:p>
        </p:txBody>
      </p:sp>
      <p:sp>
        <p:nvSpPr>
          <p:cNvPr id="3" name="Content Placeholder 2"/>
          <p:cNvSpPr>
            <a:spLocks noGrp="1"/>
          </p:cNvSpPr>
          <p:nvPr>
            <p:ph idx="1"/>
          </p:nvPr>
        </p:nvSpPr>
        <p:spPr/>
        <p:txBody>
          <a:bodyPr>
            <a:normAutofit/>
          </a:bodyPr>
          <a:lstStyle/>
          <a:p>
            <a:r>
              <a:rPr lang="en-US" dirty="0" smtClean="0"/>
              <a:t>Of course, the starting point for solid product design is market research, the gathering and refining of knowledge about clients. Mainstream market research companies may not be adept at learning about the BOP customers, </a:t>
            </a: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Raising the Bar on Market Research</a:t>
            </a:r>
          </a:p>
        </p:txBody>
      </p:sp>
      <p:sp>
        <p:nvSpPr>
          <p:cNvPr id="3" name="Content Placeholder 2"/>
          <p:cNvSpPr>
            <a:spLocks noGrp="1"/>
          </p:cNvSpPr>
          <p:nvPr>
            <p:ph idx="1"/>
          </p:nvPr>
        </p:nvSpPr>
        <p:spPr/>
        <p:txBody>
          <a:bodyPr>
            <a:normAutofit/>
          </a:bodyPr>
          <a:lstStyle/>
          <a:p>
            <a:r>
              <a:rPr lang="en-US" dirty="0" smtClean="0"/>
              <a:t>making it worthwhile to contact organizations that specialize in this market, such as </a:t>
            </a:r>
            <a:r>
              <a:rPr lang="en-US" dirty="0" err="1" smtClean="0"/>
              <a:t>MicroSave</a:t>
            </a:r>
            <a:r>
              <a:rPr lang="en-US" dirty="0" smtClean="0"/>
              <a:t>, a pioneer in financial-services market research for </a:t>
            </a:r>
            <a:r>
              <a:rPr lang="en-US" dirty="0" err="1" smtClean="0"/>
              <a:t>lowincome</a:t>
            </a:r>
            <a:r>
              <a:rPr lang="en-US" dirty="0" smtClean="0"/>
              <a:t> populations in Africa and South Asia.</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Summary</a:t>
            </a:r>
          </a:p>
        </p:txBody>
      </p:sp>
      <p:sp>
        <p:nvSpPr>
          <p:cNvPr id="3" name="Content Placeholder 2"/>
          <p:cNvSpPr>
            <a:spLocks noGrp="1"/>
          </p:cNvSpPr>
          <p:nvPr>
            <p:ph idx="1"/>
          </p:nvPr>
        </p:nvSpPr>
        <p:spPr/>
        <p:txBody>
          <a:bodyPr>
            <a:normAutofit/>
          </a:bodyPr>
          <a:lstStyle/>
          <a:p>
            <a:r>
              <a:rPr lang="en-US" b="1" dirty="0" smtClean="0"/>
              <a:t>Designing Effective Products</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91</TotalTime>
  <Words>1449</Words>
  <Application>Microsoft Office PowerPoint</Application>
  <PresentationFormat>On-screen Show (4:3)</PresentationFormat>
  <Paragraphs>85</Paragraphs>
  <Slides>41</Slides>
  <Notes>0</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Summary of Last Lecture</vt:lpstr>
      <vt:lpstr>PRODUCTS FOR THE BOP MARKET</vt:lpstr>
      <vt:lpstr>Products</vt:lpstr>
      <vt:lpstr>Products</vt:lpstr>
      <vt:lpstr>Products</vt:lpstr>
      <vt:lpstr>Products</vt:lpstr>
      <vt:lpstr>Products</vt:lpstr>
      <vt:lpstr>Products</vt:lpstr>
      <vt:lpstr>Products</vt:lpstr>
      <vt:lpstr>Designing Effective Products</vt:lpstr>
      <vt:lpstr>Designing Effective Products</vt:lpstr>
      <vt:lpstr>Designing Effective Products</vt:lpstr>
      <vt:lpstr>Designing Effective Products</vt:lpstr>
      <vt:lpstr>Designing Effective Products</vt:lpstr>
      <vt:lpstr>Designing Effective Products</vt:lpstr>
      <vt:lpstr>Designing Effective Products</vt:lpstr>
      <vt:lpstr>Designing Effective Products</vt:lpstr>
      <vt:lpstr>Designing Effective Products</vt:lpstr>
      <vt:lpstr>Designing Effective Products</vt:lpstr>
      <vt:lpstr>Designing Effective Products</vt:lpstr>
      <vt:lpstr>Designing Effective Products</vt:lpstr>
      <vt:lpstr>Housing Microfinance</vt:lpstr>
      <vt:lpstr>Housing Microfinance</vt:lpstr>
      <vt:lpstr>Housing Microfinance</vt:lpstr>
      <vt:lpstr>Housing Microfinance</vt:lpstr>
      <vt:lpstr>Housing Microfinance</vt:lpstr>
      <vt:lpstr>Housing Microfinance</vt:lpstr>
      <vt:lpstr>Housing Microfinance</vt:lpstr>
      <vt:lpstr>Radical Simplification</vt:lpstr>
      <vt:lpstr>Radical Simplification</vt:lpstr>
      <vt:lpstr>Radical Simplification</vt:lpstr>
      <vt:lpstr>Radical Simplification</vt:lpstr>
      <vt:lpstr>Radical Simplification</vt:lpstr>
      <vt:lpstr>Radical Simplification</vt:lpstr>
      <vt:lpstr>Partnering for Product Creation</vt:lpstr>
      <vt:lpstr>Partnering for Product Creation</vt:lpstr>
      <vt:lpstr>Partnering for Product Creation</vt:lpstr>
      <vt:lpstr>Partnering for Product Creation</vt:lpstr>
      <vt:lpstr>Raising the Bar on Market Research</vt:lpstr>
      <vt:lpstr>Raising the Bar on Market Research</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Summary of Last Lecture</dc:title>
  <dc:creator>Ammar</dc:creator>
  <cp:lastModifiedBy>NTS</cp:lastModifiedBy>
  <cp:revision>17</cp:revision>
  <dcterms:created xsi:type="dcterms:W3CDTF">2014-06-25T17:53:03Z</dcterms:created>
  <dcterms:modified xsi:type="dcterms:W3CDTF">2014-06-26T10:14:01Z</dcterms:modified>
</cp:coreProperties>
</file>