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8" r:id="rId4"/>
    <p:sldId id="260" r:id="rId5"/>
    <p:sldId id="259"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4" d="100"/>
          <a:sy n="64" d="100"/>
        </p:scale>
        <p:origin x="-1482"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819AA6F6-4AAC-4EF9-BBED-D71648BE3CD4}"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65196-67FF-4EAB-BED7-982A1A221843}"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AA6F6-4AAC-4EF9-BBED-D71648BE3CD4}"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65196-67FF-4EAB-BED7-982A1A221843}"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19AA6F6-4AAC-4EF9-BBED-D71648BE3CD4}"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65196-67FF-4EAB-BED7-982A1A221843}"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819AA6F6-4AAC-4EF9-BBED-D71648BE3CD4}"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865196-67FF-4EAB-BED7-982A1A221843}"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819AA6F6-4AAC-4EF9-BBED-D71648BE3CD4}" type="datetimeFigureOut">
              <a:rPr lang="en-US" smtClean="0"/>
              <a:pPr/>
              <a:t>6/26/2014</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F2865196-67FF-4EAB-BED7-982A1A221843}"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819AA6F6-4AAC-4EF9-BBED-D71648BE3CD4}" type="datetimeFigureOut">
              <a:rPr lang="en-US" smtClean="0"/>
              <a:pPr/>
              <a:t>6/26/2014</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F2865196-67FF-4EAB-BED7-982A1A221843}"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19AA6F6-4AAC-4EF9-BBED-D71648BE3CD4}" type="datetimeFigureOut">
              <a:rPr lang="en-US" smtClean="0"/>
              <a:pPr/>
              <a:t>6/26/2014</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F2865196-67FF-4EAB-BED7-982A1A221843}"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9AA6F6-4AAC-4EF9-BBED-D71648BE3CD4}"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865196-67FF-4EAB-BED7-982A1A221843}"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819AA6F6-4AAC-4EF9-BBED-D71648BE3CD4}" type="datetimeFigureOut">
              <a:rPr lang="en-US" smtClean="0"/>
              <a:pPr/>
              <a:t>6/26/2014</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F2865196-67FF-4EAB-BED7-982A1A221843}"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AA6F6-4AAC-4EF9-BBED-D71648BE3CD4}"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65196-67FF-4EAB-BED7-982A1A221843}"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819AA6F6-4AAC-4EF9-BBED-D71648BE3CD4}" type="datetimeFigureOut">
              <a:rPr lang="en-US" smtClean="0"/>
              <a:pPr/>
              <a:t>6/26/2014</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F2865196-67FF-4EAB-BED7-982A1A221843}"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19AA6F6-4AAC-4EF9-BBED-D71648BE3CD4}" type="datetimeFigureOut">
              <a:rPr lang="en-US" smtClean="0"/>
              <a:pPr/>
              <a:t>6/26/2014</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865196-67FF-4EAB-BED7-982A1A22184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fontScale="90000"/>
          </a:bodyPr>
          <a:lstStyle/>
          <a:p>
            <a:r>
              <a:rPr lang="en-US" b="1" dirty="0" smtClean="0"/>
              <a:t>FOUR CRITICAL</a:t>
            </a:r>
            <a:br>
              <a:rPr lang="en-US" b="1" dirty="0" smtClean="0"/>
            </a:br>
            <a:r>
              <a:rPr lang="en-US" b="1" dirty="0" smtClean="0"/>
              <a:t>CHALLENGES IN THE</a:t>
            </a:r>
            <a:br>
              <a:rPr lang="en-US" b="1" dirty="0" smtClean="0"/>
            </a:br>
            <a:r>
              <a:rPr lang="en-US" b="1" dirty="0" smtClean="0"/>
              <a:t>BOP MARKET</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Last Lecture</a:t>
            </a:r>
            <a:endParaRPr lang="en-US" dirty="0"/>
          </a:p>
        </p:txBody>
      </p:sp>
      <p:sp>
        <p:nvSpPr>
          <p:cNvPr id="3" name="Content Placeholder 2"/>
          <p:cNvSpPr>
            <a:spLocks noGrp="1"/>
          </p:cNvSpPr>
          <p:nvPr>
            <p:ph idx="1"/>
          </p:nvPr>
        </p:nvSpPr>
        <p:spPr/>
        <p:txBody>
          <a:bodyPr/>
          <a:lstStyle/>
          <a:p>
            <a:r>
              <a:rPr lang="en-US" b="1" dirty="0" smtClean="0"/>
              <a:t>Challenge 2: Reducing the Cost of Small, Dispersed Transactions</a:t>
            </a:r>
          </a:p>
          <a:p>
            <a:r>
              <a:rPr lang="en-US" b="1" dirty="0" smtClean="0"/>
              <a:t>Challenge 3: Managing Informality Risk</a:t>
            </a:r>
            <a:endParaRPr lang="en-US" dirty="0" smtClean="0"/>
          </a:p>
          <a:p>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Managing Informality Risk</a:t>
            </a:r>
            <a:endParaRPr lang="en-US" dirty="0"/>
          </a:p>
        </p:txBody>
      </p:sp>
      <p:sp>
        <p:nvSpPr>
          <p:cNvPr id="3" name="Content Placeholder 2"/>
          <p:cNvSpPr>
            <a:spLocks noGrp="1"/>
          </p:cNvSpPr>
          <p:nvPr>
            <p:ph idx="1"/>
          </p:nvPr>
        </p:nvSpPr>
        <p:spPr/>
        <p:txBody>
          <a:bodyPr>
            <a:normAutofit/>
          </a:bodyPr>
          <a:lstStyle/>
          <a:p>
            <a:r>
              <a:rPr lang="en-US" dirty="0"/>
              <a:t>Nothing will suspend motivation faster than interrupted access. I </a:t>
            </a:r>
            <a:r>
              <a:rPr lang="en-US" dirty="0" smtClean="0"/>
              <a:t>recently learned </a:t>
            </a:r>
            <a:r>
              <a:rPr lang="en-US" dirty="0"/>
              <a:t>of an African bank that began a small pilot microloan </a:t>
            </a:r>
            <a:r>
              <a:rPr lang="en-US" dirty="0" smtClean="0"/>
              <a:t>program. </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Managing Informality Risk</a:t>
            </a:r>
            <a:endParaRPr lang="en-US" dirty="0"/>
          </a:p>
        </p:txBody>
      </p:sp>
      <p:sp>
        <p:nvSpPr>
          <p:cNvPr id="3" name="Content Placeholder 2"/>
          <p:cNvSpPr>
            <a:spLocks noGrp="1"/>
          </p:cNvSpPr>
          <p:nvPr>
            <p:ph idx="1"/>
          </p:nvPr>
        </p:nvSpPr>
        <p:spPr/>
        <p:txBody>
          <a:bodyPr>
            <a:normAutofit/>
          </a:bodyPr>
          <a:lstStyle/>
          <a:p>
            <a:r>
              <a:rPr lang="en-US" dirty="0" smtClean="0"/>
              <a:t>As loans were repaid, they were not renewed, on the grounds that the loan capital set aside for the poor should be spread to as many people as possible— a typical charity-based intuition.</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Managing Informality Risk</a:t>
            </a:r>
            <a:endParaRPr lang="en-US" dirty="0"/>
          </a:p>
        </p:txBody>
      </p:sp>
      <p:sp>
        <p:nvSpPr>
          <p:cNvPr id="3" name="Content Placeholder 2"/>
          <p:cNvSpPr>
            <a:spLocks noGrp="1"/>
          </p:cNvSpPr>
          <p:nvPr>
            <p:ph idx="1"/>
          </p:nvPr>
        </p:nvSpPr>
        <p:spPr/>
        <p:txBody>
          <a:bodyPr>
            <a:normAutofit/>
          </a:bodyPr>
          <a:lstStyle/>
          <a:p>
            <a:r>
              <a:rPr lang="en-US" dirty="0" smtClean="0"/>
              <a:t>Clients got wind that the first loan would be the only loan. Repayments plummeted, and the bank dropped the pilot. The second insight is about cost-effective risk management.  </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Managing Informality Risk</a:t>
            </a:r>
            <a:endParaRPr lang="en-US" dirty="0"/>
          </a:p>
        </p:txBody>
      </p:sp>
      <p:sp>
        <p:nvSpPr>
          <p:cNvPr id="3" name="Content Placeholder 2"/>
          <p:cNvSpPr>
            <a:spLocks noGrp="1"/>
          </p:cNvSpPr>
          <p:nvPr>
            <p:ph idx="1"/>
          </p:nvPr>
        </p:nvSpPr>
        <p:spPr/>
        <p:txBody>
          <a:bodyPr>
            <a:normAutofit/>
          </a:bodyPr>
          <a:lstStyle/>
          <a:p>
            <a:r>
              <a:rPr lang="en-US" dirty="0" smtClean="0"/>
              <a:t>Because loans are small, one default does not matter. This concept allows loans to be made with very simple assessment and documentation procedures, reducing underwriting costs. </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Managing Informality Risk</a:t>
            </a:r>
            <a:endParaRPr lang="en-US" dirty="0"/>
          </a:p>
        </p:txBody>
      </p:sp>
      <p:sp>
        <p:nvSpPr>
          <p:cNvPr id="3" name="Content Placeholder 2"/>
          <p:cNvSpPr>
            <a:spLocks noGrp="1"/>
          </p:cNvSpPr>
          <p:nvPr>
            <p:ph idx="1"/>
          </p:nvPr>
        </p:nvSpPr>
        <p:spPr/>
        <p:txBody>
          <a:bodyPr>
            <a:normAutofit/>
          </a:bodyPr>
          <a:lstStyle/>
          <a:p>
            <a:r>
              <a:rPr lang="en-US" dirty="0" smtClean="0"/>
              <a:t>What does matter is a pattern of default. Unlike the relaxed approach of consumer lenders to the middle class, who believe they will be paid eventually (and may profit from delinquency through late fees), </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Managing Informality Risk</a:t>
            </a:r>
            <a:endParaRPr lang="en-US" dirty="0"/>
          </a:p>
        </p:txBody>
      </p:sp>
      <p:sp>
        <p:nvSpPr>
          <p:cNvPr id="3" name="Content Placeholder 2"/>
          <p:cNvSpPr>
            <a:spLocks noGrp="1"/>
          </p:cNvSpPr>
          <p:nvPr>
            <p:ph idx="1"/>
          </p:nvPr>
        </p:nvSpPr>
        <p:spPr/>
        <p:txBody>
          <a:bodyPr>
            <a:normAutofit/>
          </a:bodyPr>
          <a:lstStyle/>
          <a:p>
            <a:r>
              <a:rPr lang="en-US" dirty="0" smtClean="0"/>
              <a:t>Microfinance lenders </a:t>
            </a:r>
            <a:r>
              <a:rPr lang="en-US" dirty="0"/>
              <a:t>to the informal sector keep a tight rein on delinquency. They know </a:t>
            </a:r>
            <a:r>
              <a:rPr lang="en-US" dirty="0" smtClean="0"/>
              <a:t>that default </a:t>
            </a:r>
            <a:r>
              <a:rPr lang="en-US" dirty="0"/>
              <a:t>risk can spread virally through a client population if clients believe </a:t>
            </a:r>
            <a:r>
              <a:rPr lang="en-US" dirty="0" smtClean="0"/>
              <a:t>delinquency is </a:t>
            </a:r>
            <a:r>
              <a:rPr lang="en-US" dirty="0"/>
              <a:t>tolerated. </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Managing Informality Risk</a:t>
            </a:r>
            <a:endParaRPr lang="en-US" dirty="0"/>
          </a:p>
        </p:txBody>
      </p:sp>
      <p:sp>
        <p:nvSpPr>
          <p:cNvPr id="3" name="Content Placeholder 2"/>
          <p:cNvSpPr>
            <a:spLocks noGrp="1"/>
          </p:cNvSpPr>
          <p:nvPr>
            <p:ph idx="1"/>
          </p:nvPr>
        </p:nvSpPr>
        <p:spPr/>
        <p:txBody>
          <a:bodyPr>
            <a:normAutofit/>
          </a:bodyPr>
          <a:lstStyle/>
          <a:p>
            <a:r>
              <a:rPr lang="en-US" dirty="0" err="1" smtClean="0"/>
              <a:t>Microlenders</a:t>
            </a:r>
            <a:r>
              <a:rPr lang="en-US" dirty="0" smtClean="0"/>
              <a:t> manage this risk energetically with capable information systems and immediate follow-up of every late payment.</a:t>
            </a: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Managing Informality Risk</a:t>
            </a:r>
            <a:endParaRPr lang="en-US" dirty="0"/>
          </a:p>
        </p:txBody>
      </p:sp>
      <p:sp>
        <p:nvSpPr>
          <p:cNvPr id="3" name="Content Placeholder 2"/>
          <p:cNvSpPr>
            <a:spLocks noGrp="1"/>
          </p:cNvSpPr>
          <p:nvPr>
            <p:ph idx="1"/>
          </p:nvPr>
        </p:nvSpPr>
        <p:spPr/>
        <p:txBody>
          <a:bodyPr>
            <a:normAutofit/>
          </a:bodyPr>
          <a:lstStyle/>
          <a:p>
            <a:r>
              <a:rPr lang="en-US" dirty="0" smtClean="0"/>
              <a:t>Another troublesome aspect of informality for bankers is lack of documentation and record keeping. Bankers want clear proof that a client is who he says he is, lives in a certain place, owns a plot of land, etc. </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Managing Informality Risk</a:t>
            </a:r>
            <a:endParaRPr lang="en-US" dirty="0"/>
          </a:p>
        </p:txBody>
      </p:sp>
      <p:sp>
        <p:nvSpPr>
          <p:cNvPr id="3" name="Content Placeholder 2"/>
          <p:cNvSpPr>
            <a:spLocks noGrp="1"/>
          </p:cNvSpPr>
          <p:nvPr>
            <p:ph idx="1"/>
          </p:nvPr>
        </p:nvSpPr>
        <p:spPr/>
        <p:txBody>
          <a:bodyPr>
            <a:normAutofit/>
          </a:bodyPr>
          <a:lstStyle/>
          <a:p>
            <a:r>
              <a:rPr lang="en-US" dirty="0" smtClean="0"/>
              <a:t>What do they do with a client who cannot even read the crumpled documents he brings to the bank?</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Managing Informality Risk</a:t>
            </a:r>
            <a:endParaRPr lang="en-US" dirty="0"/>
          </a:p>
        </p:txBody>
      </p:sp>
      <p:sp>
        <p:nvSpPr>
          <p:cNvPr id="3" name="Content Placeholder 2"/>
          <p:cNvSpPr>
            <a:spLocks noGrp="1"/>
          </p:cNvSpPr>
          <p:nvPr>
            <p:ph idx="1"/>
          </p:nvPr>
        </p:nvSpPr>
        <p:spPr/>
        <p:txBody>
          <a:bodyPr>
            <a:normAutofit/>
          </a:bodyPr>
          <a:lstStyle/>
          <a:p>
            <a:r>
              <a:rPr lang="en-US" dirty="0"/>
              <a:t>There are many solutions to documentation gaps; they require only </a:t>
            </a:r>
            <a:r>
              <a:rPr lang="en-US" dirty="0" smtClean="0"/>
              <a:t>a little </a:t>
            </a:r>
            <a:r>
              <a:rPr lang="en-US" dirty="0"/>
              <a:t>ingenuity to implement. The availability of biometric devices </a:t>
            </a:r>
            <a:r>
              <a:rPr lang="en-US" dirty="0" smtClean="0"/>
              <a:t>addresses both </a:t>
            </a:r>
            <a:r>
              <a:rPr lang="en-US" dirty="0"/>
              <a:t>identification and literacy problems at once. </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Managing Informality Risk</a:t>
            </a:r>
            <a:endParaRPr lang="en-US" dirty="0"/>
          </a:p>
        </p:txBody>
      </p:sp>
      <p:sp>
        <p:nvSpPr>
          <p:cNvPr id="3" name="Content Placeholder 2"/>
          <p:cNvSpPr>
            <a:spLocks noGrp="1"/>
          </p:cNvSpPr>
          <p:nvPr>
            <p:ph idx="1"/>
          </p:nvPr>
        </p:nvSpPr>
        <p:spPr/>
        <p:txBody>
          <a:bodyPr>
            <a:normAutofit/>
          </a:bodyPr>
          <a:lstStyle/>
          <a:p>
            <a:r>
              <a:rPr lang="en-US" dirty="0" smtClean="0"/>
              <a:t>ICICI Bank of India places point-of-sale devices with fingerprint readers at its banking correspondents, like </a:t>
            </a:r>
            <a:r>
              <a:rPr lang="en-US" dirty="0" err="1" smtClean="0"/>
              <a:t>Swadhaar</a:t>
            </a:r>
            <a:r>
              <a:rPr lang="en-US" dirty="0" smtClean="0"/>
              <a:t>, an MFI in Mumbai. The devices compensate for the lack of national identification cards in India and for the low literacy level of clients. </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Managing Informality Risk</a:t>
            </a:r>
            <a:endParaRPr lang="en-US" dirty="0"/>
          </a:p>
        </p:txBody>
      </p:sp>
      <p:sp>
        <p:nvSpPr>
          <p:cNvPr id="3" name="Content Placeholder 2"/>
          <p:cNvSpPr>
            <a:spLocks noGrp="1"/>
          </p:cNvSpPr>
          <p:nvPr>
            <p:ph idx="1"/>
          </p:nvPr>
        </p:nvSpPr>
        <p:spPr/>
        <p:txBody>
          <a:bodyPr>
            <a:normAutofit/>
          </a:bodyPr>
          <a:lstStyle/>
          <a:p>
            <a:r>
              <a:rPr lang="en-US" dirty="0" smtClean="0"/>
              <a:t>At the same time they take ICICI’s deposit-taking services wherever </a:t>
            </a:r>
            <a:r>
              <a:rPr lang="en-US" dirty="0" err="1" smtClean="0"/>
              <a:t>Swadhaar’s</a:t>
            </a:r>
            <a:r>
              <a:rPr lang="en-US" dirty="0" smtClean="0"/>
              <a:t> staff goes, extending ICICI’s outreach not just to the last mile, but to the last meter. </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Managing Informality Risk</a:t>
            </a:r>
            <a:endParaRPr lang="en-US" dirty="0"/>
          </a:p>
        </p:txBody>
      </p:sp>
      <p:sp>
        <p:nvSpPr>
          <p:cNvPr id="3" name="Content Placeholder 2"/>
          <p:cNvSpPr>
            <a:spLocks noGrp="1"/>
          </p:cNvSpPr>
          <p:nvPr>
            <p:ph idx="1"/>
          </p:nvPr>
        </p:nvSpPr>
        <p:spPr/>
        <p:txBody>
          <a:bodyPr>
            <a:normAutofit/>
          </a:bodyPr>
          <a:lstStyle/>
          <a:p>
            <a:r>
              <a:rPr lang="en-US" dirty="0" smtClean="0"/>
              <a:t>In talking with clients of </a:t>
            </a:r>
            <a:r>
              <a:rPr lang="en-US" dirty="0" err="1" smtClean="0"/>
              <a:t>Swadhaar</a:t>
            </a:r>
            <a:r>
              <a:rPr lang="en-US" dirty="0" smtClean="0"/>
              <a:t>, I found that they were delighted at the simplicity of </a:t>
            </a:r>
            <a:r>
              <a:rPr lang="en-US" dirty="0" err="1" smtClean="0"/>
              <a:t>Swadhaar’s</a:t>
            </a:r>
            <a:r>
              <a:rPr lang="en-US" dirty="0" smtClean="0"/>
              <a:t> procedures compared to the morass of papers and formalities they dread at Mumbai’s public-sector banks.</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smtClean="0"/>
              <a:t>A </a:t>
            </a:r>
            <a:r>
              <a:rPr lang="en-US" dirty="0"/>
              <a:t>flourishing inclusive finance sector requires supporting conditions </a:t>
            </a:r>
            <a:r>
              <a:rPr lang="en-US" dirty="0" smtClean="0"/>
              <a:t>and cooperation </a:t>
            </a:r>
            <a:r>
              <a:rPr lang="en-US" dirty="0"/>
              <a:t>among players. Direct providers—banks, finance </a:t>
            </a:r>
            <a:r>
              <a:rPr lang="en-US" dirty="0" smtClean="0"/>
              <a:t>companies, insurance </a:t>
            </a:r>
            <a:r>
              <a:rPr lang="en-US" dirty="0"/>
              <a:t>companies—prefer to enter markets that have a certain amount </a:t>
            </a:r>
            <a:r>
              <a:rPr lang="en-US" dirty="0" smtClean="0"/>
              <a:t>of industry </a:t>
            </a:r>
            <a:r>
              <a:rPr lang="en-US" dirty="0"/>
              <a:t>“infrastructure</a:t>
            </a:r>
            <a:r>
              <a:rPr lang="en-US" dirty="0" smtClean="0"/>
              <a:t>.”</a:t>
            </a:r>
            <a:endParaRPr lang="en-US" dirty="0"/>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smtClean="0"/>
              <a:t>This supportive framework includes both businesses that perform auxiliary services and the policies and regulations that govern the rules of the game. </a:t>
            </a:r>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smtClean="0"/>
              <a:t>There are increasing opportunities for businesses like payments networks, credit bureaus, and information-technology providers to help create healthy markets.</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a:t>IT providers make it possible for financial institutions to handle huge </a:t>
            </a:r>
            <a:r>
              <a:rPr lang="en-US" dirty="0" smtClean="0"/>
              <a:t>numbers of </a:t>
            </a:r>
            <a:r>
              <a:rPr lang="en-US" dirty="0"/>
              <a:t>clients and transactions efficiently. The microfinance world has </a:t>
            </a:r>
            <a:r>
              <a:rPr lang="en-US" dirty="0" smtClean="0"/>
              <a:t>begun to </a:t>
            </a:r>
            <a:r>
              <a:rPr lang="en-US" dirty="0"/>
              <a:t>attract core banking system providers—such as </a:t>
            </a:r>
            <a:r>
              <a:rPr lang="en-US" dirty="0" err="1"/>
              <a:t>Temenos</a:t>
            </a:r>
            <a:r>
              <a:rPr lang="en-US" dirty="0"/>
              <a:t>—as </a:t>
            </a:r>
            <a:r>
              <a:rPr lang="en-US" dirty="0" smtClean="0"/>
              <a:t>microfinance institutions </a:t>
            </a:r>
            <a:r>
              <a:rPr lang="en-US" dirty="0"/>
              <a:t>mature sufficiently to need and value more complex systems. </a:t>
            </a: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smtClean="0"/>
              <a:t>At the same time, the trend toward outsourcing of back-office functions, well-advanced in the mainstream financial sector, is only beginning to appear in inclusive finance, </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smtClean="0"/>
              <a:t>as companies like Tata Consulting and IBM begin to build products for BOP bankers. In the next few years, outsourcing may create substantial </a:t>
            </a:r>
            <a:r>
              <a:rPr lang="en-US" dirty="0"/>
              <a:t>changes in the structure of the inclusive finance industry, freeing financial </a:t>
            </a:r>
            <a:r>
              <a:rPr lang="en-US" dirty="0" smtClean="0"/>
              <a:t>institutions from </a:t>
            </a:r>
            <a:r>
              <a:rPr lang="en-US" dirty="0"/>
              <a:t>the burden of becoming state-of-the-art IT specialists.</a:t>
            </a:r>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a:t>Credit scoring linked to credit bureaus underpins the vast consumer </a:t>
            </a:r>
            <a:r>
              <a:rPr lang="en-US" dirty="0" smtClean="0"/>
              <a:t>lending business </a:t>
            </a:r>
            <a:r>
              <a:rPr lang="en-US" dirty="0"/>
              <a:t>in developed countries. However, in many developing </a:t>
            </a:r>
            <a:r>
              <a:rPr lang="en-US" dirty="0" smtClean="0"/>
              <a:t>countries the </a:t>
            </a:r>
            <a:r>
              <a:rPr lang="en-US" dirty="0"/>
              <a:t>pieces are still missing, particularly for the BOP </a:t>
            </a:r>
            <a:r>
              <a:rPr lang="en-US" dirty="0" smtClean="0"/>
              <a:t>market.</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smtClean="0"/>
              <a:t>It is difficult to capture relevant information about informal clients to use in building credit scores. It is not even clear which information might be most relevant.</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a:t>Mainstream credit scoring and credit bureau companies like </a:t>
            </a:r>
            <a:r>
              <a:rPr lang="en-US" dirty="0" err="1"/>
              <a:t>Licim</a:t>
            </a:r>
            <a:r>
              <a:rPr lang="en-US" dirty="0"/>
              <a:t> </a:t>
            </a:r>
            <a:r>
              <a:rPr lang="en-US" dirty="0" smtClean="0"/>
              <a:t>and Experian </a:t>
            </a:r>
            <a:r>
              <a:rPr lang="en-US" dirty="0"/>
              <a:t>have sought joint ventures with microfinance providers. </a:t>
            </a: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smtClean="0"/>
              <a:t>In many countries where credit bureaus have not yet developed, financial institutions remain locked in uncooperative and self-defeating behavior, withholding customer information from one another that could make it easier and safer for everyone to extend loans. </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smtClean="0"/>
              <a:t>In some cases, regulatory hurdles stand in the way of information sharing. In later lectures, we examine the prospects for credit scoring to be applied to the BOP market, capturing the wisdom of thousands of past loans to make judging risk faster and more accurate. </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smtClean="0"/>
              <a:t>Successful scoring models could help solve both the cost and the informality risk challenges discussed here.</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a:t>The importance of regulations for shaping the emerging industry points </a:t>
            </a:r>
            <a:r>
              <a:rPr lang="en-US" dirty="0" smtClean="0"/>
              <a:t>to the </a:t>
            </a:r>
            <a:r>
              <a:rPr lang="en-US" dirty="0"/>
              <a:t>need for cooperation among financial institutions to advocate for </a:t>
            </a:r>
            <a:r>
              <a:rPr lang="en-US" dirty="0" smtClean="0"/>
              <a:t>legal and </a:t>
            </a:r>
            <a:r>
              <a:rPr lang="en-US" dirty="0"/>
              <a:t>regulatory changes.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smtClean="0"/>
              <a:t>In a survey of industry participants’ views of risks, the “Microfinance Banana Skins” study identified inappropriate regulation and political interference among the top and fastest rising risks.</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a:t>Regulatory action is needed urgently to keep pace with rapidly evolving </a:t>
            </a:r>
            <a:r>
              <a:rPr lang="en-US" dirty="0" smtClean="0"/>
              <a:t>technologies and </a:t>
            </a:r>
            <a:r>
              <a:rPr lang="en-US" dirty="0"/>
              <a:t>branchless banking. </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smtClean="0"/>
              <a:t>The Brazilian banking correspondent experiment has attracted government attention throughout Latin America, in India, and in parts of Africa, creating an opportunity for the private sector to help successful applications in many countries, if regulators revise regulations to accommodate technological possibilities.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smtClean="0"/>
              <a:t>Where the private sector can speak with a clear, unified voice, governments will probably make better policy decisions.</a:t>
            </a:r>
            <a:endParaRPr lang="en-US" dirty="0"/>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a:t>The four challenges we have just surveyed represent barriers to entry into </a:t>
            </a:r>
            <a:r>
              <a:rPr lang="en-US" dirty="0" smtClean="0"/>
              <a:t>inclusive finance </a:t>
            </a:r>
            <a:r>
              <a:rPr lang="en-US" dirty="0"/>
              <a:t>that have prevented a competitive marketplace from </a:t>
            </a:r>
            <a:r>
              <a:rPr lang="en-US" dirty="0" smtClean="0"/>
              <a:t>developing at </a:t>
            </a:r>
            <a:r>
              <a:rPr lang="en-US" dirty="0"/>
              <a:t>the base of the pyramid. </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smtClean="0"/>
              <a:t>The barriers are no longer as high as they once were, and opportunities are open for companies willing to adapt their business models to find solutions. </a:t>
            </a:r>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smtClean="0"/>
              <a:t>We will meet these four challenges throughout this </a:t>
            </a:r>
            <a:r>
              <a:rPr lang="en-US" dirty="0" smtClean="0"/>
              <a:t>course</a:t>
            </a:r>
            <a:r>
              <a:rPr lang="en-US" dirty="0" smtClean="0"/>
              <a:t>, </a:t>
            </a:r>
            <a:r>
              <a:rPr lang="en-US" dirty="0" smtClean="0"/>
              <a:t>each time looking more closely at how companies are overcoming them.</a:t>
            </a:r>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Challenge 4: Building the Industry</a:t>
            </a:r>
            <a:endParaRPr lang="en-US" b="1" dirty="0"/>
          </a:p>
        </p:txBody>
      </p:sp>
      <p:sp>
        <p:nvSpPr>
          <p:cNvPr id="3" name="Content Placeholder 2"/>
          <p:cNvSpPr>
            <a:spLocks noGrp="1"/>
          </p:cNvSpPr>
          <p:nvPr>
            <p:ph idx="1"/>
          </p:nvPr>
        </p:nvSpPr>
        <p:spPr/>
        <p:txBody>
          <a:bodyPr>
            <a:normAutofit/>
          </a:bodyPr>
          <a:lstStyle/>
          <a:p>
            <a:r>
              <a:rPr lang="en-US" dirty="0" smtClean="0"/>
              <a:t>The next lecture focuses on a key portion of the first challenge: how to turn an understanding of the BOP client into successful product design.</a:t>
            </a:r>
            <a:endParaRPr lang="en-US"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Summary</a:t>
            </a:r>
            <a:endParaRPr lang="en-US" b="1" dirty="0"/>
          </a:p>
        </p:txBody>
      </p:sp>
      <p:sp>
        <p:nvSpPr>
          <p:cNvPr id="3" name="Content Placeholder 2"/>
          <p:cNvSpPr>
            <a:spLocks noGrp="1"/>
          </p:cNvSpPr>
          <p:nvPr>
            <p:ph idx="1"/>
          </p:nvPr>
        </p:nvSpPr>
        <p:spPr/>
        <p:txBody>
          <a:bodyPr>
            <a:normAutofit/>
          </a:bodyPr>
          <a:lstStyle/>
          <a:p>
            <a:r>
              <a:rPr lang="en-US" b="1" dirty="0" smtClean="0"/>
              <a:t>Managing Informality Risk</a:t>
            </a:r>
          </a:p>
          <a:p>
            <a:endParaRPr lang="en-US" b="1" dirty="0"/>
          </a:p>
          <a:p>
            <a:r>
              <a:rPr lang="en-US" b="1" dirty="0" smtClean="0"/>
              <a:t>Building the Industry</a:t>
            </a:r>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93</TotalTime>
  <Words>1241</Words>
  <Application>Microsoft Office PowerPoint</Application>
  <PresentationFormat>On-screen Show (4:3)</PresentationFormat>
  <Paragraphs>76</Paragraphs>
  <Slides>37</Slides>
  <Notes>0</Notes>
  <HiddenSlides>0</HiddenSlides>
  <MMClips>0</MMClips>
  <ScaleCrop>false</ScaleCrop>
  <HeadingPairs>
    <vt:vector size="4" baseType="variant">
      <vt:variant>
        <vt:lpstr>Theme</vt:lpstr>
      </vt:variant>
      <vt:variant>
        <vt:i4>1</vt:i4>
      </vt:variant>
      <vt:variant>
        <vt:lpstr>Slide Titles</vt:lpstr>
      </vt:variant>
      <vt:variant>
        <vt:i4>37</vt:i4>
      </vt:variant>
    </vt:vector>
  </HeadingPairs>
  <TitlesOfParts>
    <vt:vector size="38" baseType="lpstr">
      <vt:lpstr>Office Theme</vt:lpstr>
      <vt:lpstr>FOUR CRITICAL CHALLENGES IN THE BOP MARKET</vt:lpstr>
      <vt:lpstr>Summary of Last Lecture</vt:lpstr>
      <vt:lpstr>Managing Informality Risk</vt:lpstr>
      <vt:lpstr>Managing Informality Risk</vt:lpstr>
      <vt:lpstr>Managing Informality Risk</vt:lpstr>
      <vt:lpstr>Managing Informality Risk</vt:lpstr>
      <vt:lpstr>Managing Informality Risk</vt:lpstr>
      <vt:lpstr>Managing Informality Risk</vt:lpstr>
      <vt:lpstr>Managing Informality Risk</vt:lpstr>
      <vt:lpstr>Managing Informality Risk</vt:lpstr>
      <vt:lpstr>Managing Informality Risk</vt:lpstr>
      <vt:lpstr>Managing Informality Risk</vt:lpstr>
      <vt:lpstr>Managing Informality Risk</vt:lpstr>
      <vt:lpstr>Managing Informality Risk</vt:lpstr>
      <vt:lpstr>Managing Informality Risk</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Challenge 4: Building the Industry</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Ammar</dc:creator>
  <cp:lastModifiedBy>NTS</cp:lastModifiedBy>
  <cp:revision>16</cp:revision>
  <dcterms:created xsi:type="dcterms:W3CDTF">2014-06-25T17:22:07Z</dcterms:created>
  <dcterms:modified xsi:type="dcterms:W3CDTF">2014-06-26T09:00:51Z</dcterms:modified>
</cp:coreProperties>
</file>