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300" r:id="rId5"/>
    <p:sldId id="301" r:id="rId6"/>
    <p:sldId id="302" r:id="rId7"/>
    <p:sldId id="304" r:id="rId8"/>
    <p:sldId id="305" r:id="rId9"/>
    <p:sldId id="306" r:id="rId10"/>
    <p:sldId id="307" r:id="rId11"/>
    <p:sldId id="308" r:id="rId12"/>
    <p:sldId id="309" r:id="rId13"/>
    <p:sldId id="310" r:id="rId14"/>
    <p:sldId id="311" r:id="rId15"/>
    <p:sldId id="314" r:id="rId16"/>
    <p:sldId id="313" r:id="rId17"/>
    <p:sldId id="315" r:id="rId18"/>
    <p:sldId id="312" r:id="rId19"/>
    <p:sldId id="316" r:id="rId20"/>
    <p:sldId id="317" r:id="rId21"/>
    <p:sldId id="318" r:id="rId22"/>
    <p:sldId id="319" r:id="rId23"/>
    <p:sldId id="320" r:id="rId24"/>
    <p:sldId id="321" r:id="rId25"/>
    <p:sldId id="322" r:id="rId26"/>
    <p:sldId id="323" r:id="rId27"/>
    <p:sldId id="324" r:id="rId28"/>
    <p:sldId id="326" r:id="rId29"/>
    <p:sldId id="325" r:id="rId30"/>
    <p:sldId id="327" r:id="rId31"/>
    <p:sldId id="328" r:id="rId32"/>
    <p:sldId id="329" r:id="rId33"/>
    <p:sldId id="330" r:id="rId34"/>
    <p:sldId id="331" r:id="rId35"/>
    <p:sldId id="332" r:id="rId36"/>
    <p:sldId id="29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63" d="100"/>
          <a:sy n="63" d="100"/>
        </p:scale>
        <p:origin x="-1512" y="-114"/>
      </p:cViewPr>
      <p:guideLst>
        <p:guide orient="horz" pos="2160"/>
        <p:guide pos="2880"/>
      </p:guideLst>
    </p:cSldViewPr>
  </p:slideViewPr>
  <p:outlineViewPr>
    <p:cViewPr>
      <p:scale>
        <a:sx n="33" d="100"/>
        <a:sy n="33" d="100"/>
      </p:scale>
      <p:origin x="48" y="3479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AA6F15-5A2B-4212-8D2A-AE4842249B6B}" type="datetimeFigureOut">
              <a:rPr lang="en-US" smtClean="0"/>
              <a:pPr/>
              <a:t>24/06/2014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495DFA-CF44-4B0B-81E8-A0896FA7BF9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A6F15-5A2B-4212-8D2A-AE4842249B6B}" type="datetimeFigureOut">
              <a:rPr lang="en-US" smtClean="0"/>
              <a:pPr/>
              <a:t>24/06/2014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495DFA-CF44-4B0B-81E8-A0896FA7BF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Micro Financing &amp; Micro Leasing </a:t>
            </a:r>
            <a:br>
              <a:rPr lang="en-US" dirty="0" smtClean="0"/>
            </a:br>
            <a:r>
              <a:rPr lang="en-US" dirty="0" smtClean="0"/>
              <a:t>An Introduction</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Textbooks</a:t>
            </a:r>
            <a:endParaRPr lang="en-US" dirty="0"/>
          </a:p>
        </p:txBody>
      </p:sp>
      <p:sp>
        <p:nvSpPr>
          <p:cNvPr id="3" name="Content Placeholder 2"/>
          <p:cNvSpPr>
            <a:spLocks noGrp="1"/>
          </p:cNvSpPr>
          <p:nvPr>
            <p:ph idx="1"/>
          </p:nvPr>
        </p:nvSpPr>
        <p:spPr/>
        <p:txBody>
          <a:bodyPr>
            <a:normAutofit/>
          </a:bodyPr>
          <a:lstStyle/>
          <a:p>
            <a:r>
              <a:rPr lang="en-US" dirty="0"/>
              <a:t>Microfinance Handbook: An Institutional and Financial Perspective (Sustainable Banking With the Poor</a:t>
            </a:r>
            <a:r>
              <a:rPr lang="en-US" dirty="0" smtClean="0"/>
              <a:t>) by </a:t>
            </a:r>
            <a:r>
              <a:rPr lang="en-US" i="1" dirty="0" smtClean="0"/>
              <a:t>Joanna </a:t>
            </a:r>
            <a:r>
              <a:rPr lang="en-US" i="1" dirty="0" err="1" smtClean="0"/>
              <a:t>Ledgerwood</a:t>
            </a:r>
            <a:endParaRPr lang="en-US" i="1" dirty="0" smtClean="0"/>
          </a:p>
          <a:p>
            <a:r>
              <a:rPr lang="en-US" dirty="0" smtClean="0"/>
              <a:t>Microfinance </a:t>
            </a:r>
            <a:r>
              <a:rPr lang="en-US" dirty="0"/>
              <a:t>for Bankers and Investors: Understanding the Opportunities and Challenges of the Market at the Bottom of the </a:t>
            </a:r>
            <a:r>
              <a:rPr lang="en-US" dirty="0" smtClean="0"/>
              <a:t>Pyramid by </a:t>
            </a:r>
            <a:r>
              <a:rPr lang="en-US" i="1" dirty="0" smtClean="0"/>
              <a:t>Elisabeth </a:t>
            </a:r>
            <a:r>
              <a:rPr lang="en-US" i="1" dirty="0" err="1"/>
              <a:t>Rhyne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Microfinance has evolved as an economic development approach intended to benefit low-income women and men. The term refers to the provision of financial services to low-income clients, including the self-employed.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Financial services generally include savings and credit; however, some microfinance organizations also provide insurance and payment services.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In addition to financial intermediation, many MFIs provide social intermediation services such as group formation, development of self confidence, and training in financial literacy and management capabilities among members of a group.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Thus the definition of microfinance often includes both financial intermediation and social intermediation.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Microfinance is not simply banking, it is a development tool. Microfinance activities usually involve:</a:t>
            </a:r>
          </a:p>
          <a:p>
            <a:r>
              <a:rPr lang="en-US" dirty="0" smtClean="0"/>
              <a:t>Small loans, typically for working capital</a:t>
            </a:r>
          </a:p>
          <a:p>
            <a:r>
              <a:rPr lang="en-US" dirty="0" smtClean="0"/>
              <a:t>Informal appraisal of borrowers and investments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Collateral substitutes, such as group guarantees or compulsory savings</a:t>
            </a:r>
          </a:p>
          <a:p>
            <a:r>
              <a:rPr lang="en-US" dirty="0" smtClean="0"/>
              <a:t>Access to repeat and larger loans, based on repayment performance</a:t>
            </a:r>
          </a:p>
          <a:p>
            <a:r>
              <a:rPr lang="en-US" dirty="0" smtClean="0"/>
              <a:t>Streamlined loan disbursement and monitoring </a:t>
            </a:r>
          </a:p>
          <a:p>
            <a:r>
              <a:rPr lang="en-US" dirty="0" smtClean="0"/>
              <a:t>Secure savings products.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Although some MFIs provide enterprise development services, such as skills training and marketing, and social services, such as literacy training and health care, these are not generally included in the definition of microfinance.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MFIs can be nongovernmental organizations (NGOs), savings and loan cooperatives, credit unions, government banks, commercial banks, or nonbank financial institutions.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Microfinance clients are typically self-employed, low-income entrepreneurs in both urban and rural areas. Clients are often traders, street vendors, small farmers, service providers (hairdressers, rickshaw drivers), and artisans and small producers, such as blacksmiths and seamstresses.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Usually their activities provide a stable source of income (often from more than one activity). Although they are poor, they are generally not considered to be the “poorest of the poor.”</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Microfinance Defined</a:t>
            </a:r>
          </a:p>
        </p:txBody>
      </p:sp>
      <p:sp>
        <p:nvSpPr>
          <p:cNvPr id="3" name="Content Placeholder 2"/>
          <p:cNvSpPr>
            <a:spLocks noGrp="1"/>
          </p:cNvSpPr>
          <p:nvPr>
            <p:ph idx="1"/>
          </p:nvPr>
        </p:nvSpPr>
        <p:spPr/>
        <p:txBody>
          <a:bodyPr>
            <a:normAutofit/>
          </a:bodyPr>
          <a:lstStyle/>
          <a:p>
            <a:r>
              <a:rPr lang="en-US" dirty="0" smtClean="0"/>
              <a:t>Moneylenders, pawnbrokers, and rotating savings and credit associations are informal microfinance providers and important sources of financial intermediation but they are not discussed in detail in this course. Rather, the focus is on more formal MFIs.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Microfinance arose in the 1980s as a response to doubts and research findings about state delivery of subsidized credit to poor farmers.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In the 1970s government agencies were the predominant method of providing productive credit to those with no previous access to credit facilities—people who had been forced to pay usurious interest rates or were subject to rent seeking behavior.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Microfinance arose in the 1980s as a response to doubts and research findings about state delivery of subsidized credit to poor farmers.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In the 1970s government agencies were the predominant method of providing productive credit to those with no previous access to credit facilities—people who had been forced to pay usurious interest rates or were subject to rent seeking behavior.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Governments and international donors assumed that the poor required cheap credit and saw this as a way of promoting agricultural production by small landholders.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In addition to providing subsidized agricultural credit, donors set up credit unions inspired by the </a:t>
            </a:r>
            <a:r>
              <a:rPr lang="en-US" dirty="0" err="1" smtClean="0"/>
              <a:t>Raiffeisen</a:t>
            </a:r>
            <a:r>
              <a:rPr lang="en-US" dirty="0" smtClean="0"/>
              <a:t> model developed in Germany in 1864. The focus of these cooperative financial institutions was mostly on savings mobilization in rural areas in an attempt to “teach poor farmers how to save.”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Beginning in the mid-1980s, the subsidized, targeted credit model supported by many donors was the object of steady criticism, because most programs accumulated large loan losses and required frequent recapitalization to continue operating. It became more and more evident that market-based solutions were required.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This led to a new approach that considered microfinance as an integral part of the overall financial system. Emphasis shifted from the rapid disbursement of subsidized loans to target populations toward the building up of local, sustainable institutions to serve the poor.</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At the same time, local NGOs began to look for a more long-term approach than the unsustainable income generation approaches to community development.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In Asia Dr. Mohammed </a:t>
            </a:r>
            <a:r>
              <a:rPr lang="en-US" dirty="0" err="1" smtClean="0"/>
              <a:t>Yunus</a:t>
            </a:r>
            <a:r>
              <a:rPr lang="en-US" dirty="0" smtClean="0"/>
              <a:t> of Bangladesh led the way with a pilot group lending scheme for landless people. This later became the </a:t>
            </a:r>
            <a:r>
              <a:rPr lang="en-US" dirty="0" err="1" smtClean="0"/>
              <a:t>Grameen</a:t>
            </a:r>
            <a:r>
              <a:rPr lang="en-US" dirty="0" smtClean="0"/>
              <a:t> Bank, which now serves more than 2.4 million clients (94 percent of them women) and is a model for many countries.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In Latin America ACCION International supported the development of solidarity group lending to urban vendors, and </a:t>
            </a:r>
            <a:r>
              <a:rPr lang="en-US" dirty="0" err="1" smtClean="0"/>
              <a:t>Fundación</a:t>
            </a:r>
            <a:r>
              <a:rPr lang="en-US" dirty="0" smtClean="0"/>
              <a:t> </a:t>
            </a:r>
            <a:r>
              <a:rPr lang="en-US" dirty="0" err="1" smtClean="0"/>
              <a:t>Carvajal</a:t>
            </a:r>
            <a:r>
              <a:rPr lang="en-US" dirty="0" smtClean="0"/>
              <a:t> developed a successful credit and training system for individual micro entrepreneurs.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Changes were also occurring in the formal financial sector. Bank Rakyat Indonesia, a state-owned, rural bank, moved away from providing subsidized credit and took an institutional approach that operated on market principles.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In particular, Bank Rakyat Indonesia developed a transparent set of incentives for its borrowers (small farmers) and staff, rewarding on-time loan repayment and relying on voluntary savings mobilization as a source of funds.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Since the 1980s the field of microfinance has grown substantially. Donors actively support and encourage microfinance activities, focusing on MFIs that are committed to achieving substantial outreach and financial sustainability.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Today the focus is on providing financial services only, whereas the 1970s and much of the 1980s were characterized by an integrated package of credit and training—which required subsidies.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Most recently, microfinance NGOs (including PRODEM/</a:t>
            </a:r>
            <a:r>
              <a:rPr lang="en-US" dirty="0" err="1" smtClean="0"/>
              <a:t>BancoSol</a:t>
            </a:r>
            <a:r>
              <a:rPr lang="en-US" dirty="0" smtClean="0"/>
              <a:t> in Bolivia, K-REP in Kenya, and ADEMI/</a:t>
            </a:r>
            <a:r>
              <a:rPr lang="en-US" dirty="0" err="1" smtClean="0"/>
              <a:t>BancoADEMI</a:t>
            </a:r>
            <a:r>
              <a:rPr lang="en-US" dirty="0" smtClean="0"/>
              <a:t> in the Dominican Republic) have begun transforming into formal financial institutions that recognize the need to provide savings services to their clients and to access market funding sources, rather than rely on donor funds.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This recognition of the need to achieve financial sustainability has led to the current “financial systems” approach to microfinance.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pPr>
              <a:buNone/>
            </a:pPr>
            <a:r>
              <a:rPr lang="en-US" dirty="0" smtClean="0"/>
              <a:t>This approach is characterized by the following beliefs:</a:t>
            </a:r>
          </a:p>
          <a:p>
            <a:r>
              <a:rPr lang="en-US" dirty="0" smtClean="0"/>
              <a:t>Subsidized credit undermines development.</a:t>
            </a:r>
          </a:p>
          <a:p>
            <a:r>
              <a:rPr lang="en-US" dirty="0" smtClean="0"/>
              <a:t>Poor people can pay interest rates high enough to cover transaction costs and the consequences of the imperfect information markets in which lenders operate.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The goal of sustainability (cost recovery and eventually profit) is the key not only to institutional permanence in lending, but also to making the lending institution more focused and efficient.</a:t>
            </a:r>
          </a:p>
          <a:p>
            <a:r>
              <a:rPr lang="en-US" dirty="0" smtClean="0"/>
              <a:t>Because loan sizes to poor people are small, MFIs must achieve sufficient scale if they are to become  sustainable.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Measurable enterprise growth, as well as impacts on poverty, cannot be demonstrated easily or accurately; outreach and repayment rates can be proxies for impact.</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One of the main assumptions in the above view is that many poor people actively want productive credit and that they can absorb and use it. But as the field of microfinance has evolved, research has increasingly found that in many situations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p>
        </p:txBody>
      </p:sp>
      <p:sp>
        <p:nvSpPr>
          <p:cNvPr id="3" name="Content Placeholder 2"/>
          <p:cNvSpPr>
            <a:spLocks noGrp="1"/>
          </p:cNvSpPr>
          <p:nvPr>
            <p:ph idx="1"/>
          </p:nvPr>
        </p:nvSpPr>
        <p:spPr/>
        <p:txBody>
          <a:bodyPr>
            <a:normAutofit/>
          </a:bodyPr>
          <a:lstStyle/>
          <a:p>
            <a:r>
              <a:rPr lang="en-US" dirty="0" smtClean="0"/>
              <a:t>poor people want secure savings facilities and consumption loans just as much as productive credit and in some cases instead of productive credit. MFIs are beginning to respond to these demands by providing voluntary savings services and other types of loans.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dirty="0"/>
          </a:p>
        </p:txBody>
      </p:sp>
      <p:sp>
        <p:nvSpPr>
          <p:cNvPr id="3" name="Content Placeholder 2"/>
          <p:cNvSpPr>
            <a:spLocks noGrp="1"/>
          </p:cNvSpPr>
          <p:nvPr>
            <p:ph idx="1"/>
          </p:nvPr>
        </p:nvSpPr>
        <p:spPr/>
        <p:txBody>
          <a:bodyPr>
            <a:normAutofit/>
          </a:bodyPr>
          <a:lstStyle/>
          <a:p>
            <a:r>
              <a:rPr lang="en-US" b="1" dirty="0" smtClean="0"/>
              <a:t>Microfinance Background and Introduction.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1273</Words>
  <Application>Microsoft Office PowerPoint</Application>
  <PresentationFormat>On-screen Show (4:3)</PresentationFormat>
  <Paragraphs>80</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Micro Financing &amp; Micro Leasing  An Introduction</vt:lpstr>
      <vt:lpstr>Textbooks</vt:lpstr>
      <vt:lpstr>Microfinance Defined</vt:lpstr>
      <vt:lpstr>Microfinance Defined</vt:lpstr>
      <vt:lpstr>Microfinance Defined</vt:lpstr>
      <vt:lpstr>Microfinance Defined</vt:lpstr>
      <vt:lpstr>Microfinance Defined</vt:lpstr>
      <vt:lpstr>Microfinance Defined</vt:lpstr>
      <vt:lpstr>Microfinance Defined</vt:lpstr>
      <vt:lpstr>Microfinance Defined</vt:lpstr>
      <vt:lpstr>Microfinance Defined</vt:lpstr>
      <vt:lpstr>Microfinance Defined</vt:lpstr>
      <vt:lpstr>Microfinance Defined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 Financing &amp; Micro Leasing  An Introduction</dc:title>
  <dc:creator>Ammar</dc:creator>
  <cp:lastModifiedBy>NTS</cp:lastModifiedBy>
  <cp:revision>48</cp:revision>
  <dcterms:created xsi:type="dcterms:W3CDTF">2014-06-22T13:01:15Z</dcterms:created>
  <dcterms:modified xsi:type="dcterms:W3CDTF">2014-06-24T06:46:16Z</dcterms:modified>
</cp:coreProperties>
</file>