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57" r:id="rId9"/>
    <p:sldId id="260" r:id="rId10"/>
    <p:sldId id="261" r:id="rId11"/>
    <p:sldId id="262" r:id="rId12"/>
    <p:sldId id="263" r:id="rId13"/>
    <p:sldId id="264" r:id="rId14"/>
    <p:sldId id="267" r:id="rId15"/>
    <p:sldId id="268" r:id="rId16"/>
    <p:sldId id="265" r:id="rId17"/>
    <p:sldId id="258" r:id="rId18"/>
    <p:sldId id="259" r:id="rId19"/>
    <p:sldId id="266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FDE48-58FB-4870-B270-34B724373161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3BAF9-827F-4BC7-B77D-7C65B06B85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Q1: Topic of lecture 8?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Ans</a:t>
            </a:r>
            <a:r>
              <a:rPr lang="en-US" dirty="0" smtClean="0"/>
              <a:t> 1: Money Market and Financial Services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Q2: What are the important instruments of Pakistan money market?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err="1" smtClean="0"/>
              <a:t>Ans</a:t>
            </a:r>
            <a:r>
              <a:rPr lang="en-US" dirty="0" smtClean="0"/>
              <a:t> 2: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Call / notice money market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 bank transfer money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Treasury bills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Certificates of Deposits (CD)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Commercial papers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is treasury bill?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Treasury Bill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 negotiable debt obligation issued by the government and backed by its full faith and credit, having a maturity of one year or less Exempt from government and local taxes.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6000" dirty="0" smtClean="0"/>
              <a:t>         Capital Market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capital market is the market for securities, where companies and government can raise long-term funds.</a:t>
            </a:r>
          </a:p>
          <a:p>
            <a:r>
              <a:rPr lang="en-US" dirty="0" smtClean="0"/>
              <a:t>It is the market in which money is lent for period longer than a year.</a:t>
            </a:r>
          </a:p>
          <a:p>
            <a:endParaRPr lang="en-US" dirty="0"/>
          </a:p>
          <a:p>
            <a:r>
              <a:rPr lang="en-US" dirty="0" smtClean="0"/>
              <a:t>The capital market includes the stock market and the bond market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capital markets consists of the;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Primary market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Secondary market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Primary market: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The primary market are where NEW shares and bonds issues are sold (underwriting) to investors.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is also called initial public offering (IPOs)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Secondary market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The secondary market are where EXISTING shares are sold and bought from one investor or speculator to another, usually on an exchange. (e.g. London stock exchange, New York stock exchange)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Secondary market</a:t>
            </a:r>
          </a:p>
          <a:p>
            <a:endParaRPr lang="en-US" dirty="0" smtClean="0"/>
          </a:p>
          <a:p>
            <a:r>
              <a:rPr lang="en-US" dirty="0" smtClean="0"/>
              <a:t>In Pakistan, the capital market includes (also known as equity market)</a:t>
            </a:r>
          </a:p>
          <a:p>
            <a:endParaRPr lang="en-US" dirty="0"/>
          </a:p>
          <a:p>
            <a:r>
              <a:rPr lang="en-US" dirty="0" smtClean="0"/>
              <a:t>An equity market, which consists of 3 stock exchanges</a:t>
            </a:r>
          </a:p>
          <a:p>
            <a:r>
              <a:rPr lang="en-US" dirty="0" smtClean="0"/>
              <a:t>KSE, LSE, ISE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Functional Responsibilities of Stock Exchanges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major function of a stock exchange is assisting, regulating and controlling business in buying, selling and dealing in securities.</a:t>
            </a:r>
          </a:p>
          <a:p>
            <a:endParaRPr lang="en-US" dirty="0"/>
          </a:p>
          <a:p>
            <a:r>
              <a:rPr lang="en-US" dirty="0" smtClean="0"/>
              <a:t>Obviously, the stock exchange acts as a market for the purchase and sale of listed industrial and financial securities.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4000" b="1" dirty="0" smtClean="0"/>
              <a:t>Merchant or Investment Banking: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Merchant or Investment Banking:</a:t>
            </a:r>
          </a:p>
          <a:p>
            <a:endParaRPr lang="en-US" dirty="0" smtClean="0"/>
          </a:p>
          <a:p>
            <a:r>
              <a:rPr lang="en-US" dirty="0" smtClean="0"/>
              <a:t>Am Investment bank is a financial institution that raises capital, trade in securities and manages corporate mergers and acquisitions.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Merchant or Investment Banking:</a:t>
            </a:r>
          </a:p>
          <a:p>
            <a:endParaRPr lang="en-US" dirty="0" smtClean="0"/>
          </a:p>
          <a:p>
            <a:r>
              <a:rPr lang="en-US" dirty="0" smtClean="0"/>
              <a:t> Investment banks profit from companies and government by raising money through issuing and selling securities in the capital markets (both equity &amp; bond) and bond markets, as well as providing advance on transactions such as merger and </a:t>
            </a:r>
            <a:r>
              <a:rPr lang="en-US" dirty="0" err="1" smtClean="0"/>
              <a:t>acquistions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The activities of merchant banking are very vast in nature. They include the following;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of the customers securities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of underwriting of shares and debentures.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of the portfolio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of projects and counseling as well as appraisal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of the interest and dividend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3600" b="1" dirty="0" smtClean="0"/>
              <a:t>Names of Investment banks in the world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ABN </a:t>
            </a:r>
            <a:r>
              <a:rPr lang="en-US" dirty="0" err="1" smtClean="0"/>
              <a:t>Amro</a:t>
            </a:r>
            <a:r>
              <a:rPr lang="en-US" dirty="0" smtClean="0"/>
              <a:t> bank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Goldman Sachs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Morgan Stanley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Lehman Brothers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Merhill</a:t>
            </a:r>
            <a:r>
              <a:rPr lang="en-US" dirty="0" smtClean="0"/>
              <a:t> Lynch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Bank of </a:t>
            </a:r>
            <a:r>
              <a:rPr lang="en-US" dirty="0" err="1" smtClean="0"/>
              <a:t>Amercia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JP Morgan Chase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498</Words>
  <Application>Microsoft Office PowerPoint</Application>
  <PresentationFormat>On-screen Show (4:3)</PresentationFormat>
  <Paragraphs>101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Revise Lecture 8</vt:lpstr>
      <vt:lpstr>Revise Lecture 8</vt:lpstr>
      <vt:lpstr>Revise Lecture 8</vt:lpstr>
      <vt:lpstr>Revise Lecture 8</vt:lpstr>
      <vt:lpstr>Revise Lecture 8</vt:lpstr>
      <vt:lpstr>Revise Lecture 8</vt:lpstr>
      <vt:lpstr>Slide 7</vt:lpstr>
      <vt:lpstr>Lecture 9</vt:lpstr>
      <vt:lpstr>Capital Market</vt:lpstr>
      <vt:lpstr>Capital Market</vt:lpstr>
      <vt:lpstr>Capital Market</vt:lpstr>
      <vt:lpstr>Capital Market</vt:lpstr>
      <vt:lpstr>Capital Market</vt:lpstr>
      <vt:lpstr>Capital Market</vt:lpstr>
      <vt:lpstr>Capital Market</vt:lpstr>
      <vt:lpstr>Capital Market</vt:lpstr>
      <vt:lpstr>Capital Market</vt:lpstr>
      <vt:lpstr>Capital Market</vt:lpstr>
      <vt:lpstr>Capital Market</vt:lpstr>
      <vt:lpstr>Capital Market</vt:lpstr>
      <vt:lpstr>Capital Market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Administrator</cp:lastModifiedBy>
  <cp:revision>15</cp:revision>
  <dcterms:created xsi:type="dcterms:W3CDTF">2014-07-17T01:06:46Z</dcterms:created>
  <dcterms:modified xsi:type="dcterms:W3CDTF">2014-07-17T05:42:35Z</dcterms:modified>
</cp:coreProperties>
</file>