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3" r:id="rId3"/>
    <p:sldId id="275" r:id="rId4"/>
    <p:sldId id="274"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6" r:id="rId20"/>
    <p:sldId id="277" r:id="rId21"/>
    <p:sldId id="278" r:id="rId22"/>
    <p:sldId id="279"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562"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F6C68E-7C6B-4AB3-B304-4225C76B0365}" type="datetimeFigureOut">
              <a:rPr lang="en-US" smtClean="0"/>
              <a:t>7/27/2014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A857DF-1CBF-4A16-A6FC-36EF7B97B9B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D77E57-3974-4DD3-BF3D-F30A24D92915}" type="datetime1">
              <a:rPr lang="en-US" smtClean="0"/>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D511D4-CD1C-4D94-BA50-8DE8B4753C2B}" type="datetime1">
              <a:rPr lang="en-US" smtClean="0"/>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2BDD70-6C67-4B89-8D12-5574038ABD8E}" type="datetime1">
              <a:rPr lang="en-US" smtClean="0"/>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C774ED-ED8B-467D-BBB1-02E9A4F5018B}" type="datetime1">
              <a:rPr lang="en-US" smtClean="0"/>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C2983D-ECEA-4AF1-BFFD-CF7BC791DB25}" type="datetime1">
              <a:rPr lang="en-US" smtClean="0"/>
              <a:t>7/27/2014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C0395B-C937-4B80-A1ED-E7BB453ED728}" type="datetime1">
              <a:rPr lang="en-US" smtClean="0"/>
              <a:t>7/27/2014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D9EA40-9C9F-47D5-AC64-349A8E3086C9}" type="datetime1">
              <a:rPr lang="en-US" smtClean="0"/>
              <a:t>7/27/2014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4C8243-B0DE-4248-92D7-B71E72EDB1D4}" type="datetime1">
              <a:rPr lang="en-US" smtClean="0"/>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89E34C-0172-44E2-9C47-87094BEFB756}" type="datetime1">
              <a:rPr lang="en-US" smtClean="0"/>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7392B16-4FB0-438D-A808-6D147E628294}" type="datetime1">
              <a:rPr lang="en-US" smtClean="0"/>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EF5FE2-BE7C-4C3D-8C47-C2A7F38A3AD7}" type="datetime1">
              <a:rPr lang="en-US" smtClean="0"/>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1543A7-1005-4D88-B9E1-2438F33399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75DD7-3EE6-4994-99D6-1A30EF46E8A1}" type="datetime1">
              <a:rPr lang="en-US" smtClean="0"/>
              <a:t>7/27/2014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543A7-1005-4D88-B9E1-2438F33399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Revision of Lecture 7</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161543A7-1005-4D88-B9E1-2438F3339942}"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7</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r>
              <a:rPr lang="en-US" dirty="0" smtClean="0"/>
              <a:t>Q1: What is the name of apex banking   </a:t>
            </a:r>
          </a:p>
          <a:p>
            <a:pPr>
              <a:buNone/>
            </a:pPr>
            <a:r>
              <a:rPr lang="en-US" dirty="0" smtClean="0"/>
              <a:t>        institution in Pakistan?</a:t>
            </a:r>
            <a:endParaRPr lang="en-US" b="1" dirty="0" smtClean="0"/>
          </a:p>
          <a:p>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of Lecture 7</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pPr>
              <a:buNone/>
            </a:pPr>
            <a:r>
              <a:rPr lang="en-US" dirty="0" smtClean="0"/>
              <a:t>     Q2: What is the main functions of SBP?</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dirty="0" smtClean="0"/>
              <a:t>          Lecture 8</a:t>
            </a:r>
            <a:endParaRPr lang="en-US" sz="6000"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sz="3600" b="1" dirty="0" smtClean="0"/>
              <a:t>Money Market and Financial Services</a:t>
            </a:r>
            <a:endParaRPr lang="en-US" sz="3600" b="1"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r>
              <a:rPr lang="en-US" dirty="0" smtClean="0"/>
              <a:t>The money market is a key component of the financial system.</a:t>
            </a:r>
          </a:p>
          <a:p>
            <a:pPr>
              <a:buNone/>
            </a:pPr>
            <a:endParaRPr lang="en-US" dirty="0" smtClean="0"/>
          </a:p>
          <a:p>
            <a:r>
              <a:rPr lang="en-US" dirty="0" smtClean="0"/>
              <a:t>It is a market  for short-term funds with maturity ranging from overnight to one year, and includes financial instruments that are deemed to be close substitutes of money.</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The money market performs three broad functions;</a:t>
            </a:r>
          </a:p>
          <a:p>
            <a:pPr marL="514350" indent="-514350">
              <a:buFont typeface="+mj-lt"/>
              <a:buAutoNum type="arabicPeriod"/>
            </a:pPr>
            <a:r>
              <a:rPr lang="en-US" dirty="0" smtClean="0"/>
              <a:t>Providing an equilibrating mechanism for demand and supply of short-term funds. </a:t>
            </a:r>
          </a:p>
          <a:p>
            <a:pPr marL="514350" indent="-514350">
              <a:buFont typeface="+mj-lt"/>
              <a:buAutoNum type="arabicPeriod"/>
            </a:pPr>
            <a:r>
              <a:rPr lang="en-US" dirty="0" smtClean="0"/>
              <a:t>Enabling borrowers and lenders of short-term funds to </a:t>
            </a:r>
            <a:r>
              <a:rPr lang="en-US" dirty="0" err="1" smtClean="0"/>
              <a:t>fulfil</a:t>
            </a:r>
            <a:r>
              <a:rPr lang="en-US" dirty="0" smtClean="0"/>
              <a:t> their borrowing and investment requirements at an efficient market-clearing price</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The money market performs three broad functions;</a:t>
            </a:r>
          </a:p>
          <a:p>
            <a:pPr>
              <a:buNone/>
            </a:pPr>
            <a:r>
              <a:rPr lang="en-US" dirty="0" smtClean="0"/>
              <a:t>3. Providing an avenue for the Central Bank intervention in influencing both quantum and cost liquidity in the financial system thereby transmitting monetary policy impulses to the real economy.</a:t>
            </a:r>
          </a:p>
          <a:p>
            <a:r>
              <a:rPr lang="en-US" dirty="0" smtClean="0"/>
              <a:t>The objective of monetary management by the Central Bank is to align money market rates with the key policy rate</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dirty="0" smtClean="0"/>
              <a:t>   There are three conditions required to be fulfilled for developing as well functioning money market. They are;</a:t>
            </a:r>
          </a:p>
          <a:p>
            <a:pPr>
              <a:buNone/>
            </a:pPr>
            <a:r>
              <a:rPr lang="en-US" dirty="0" smtClean="0"/>
              <a:t>1. Banks and other financial institutions must be commercially motivated to respond to incentives, actively manage risk and </a:t>
            </a:r>
            <a:r>
              <a:rPr lang="en-US" dirty="0" err="1" smtClean="0"/>
              <a:t>maximise</a:t>
            </a:r>
            <a:r>
              <a:rPr lang="en-US" dirty="0" smtClean="0"/>
              <a:t> profit</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r>
              <a:rPr lang="en-US" dirty="0" smtClean="0"/>
              <a:t>The Central Banks must shift from direct to indirect methods of implementing monetary policy.</a:t>
            </a:r>
          </a:p>
          <a:p>
            <a:r>
              <a:rPr lang="en-US" dirty="0" smtClean="0"/>
              <a:t>The government must have a good mechanism of cash management, thereby giving the Central Banks greater freedom in setting their operating procedures.</a:t>
            </a:r>
          </a:p>
          <a:p>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u="sng" dirty="0" smtClean="0"/>
              <a:t>Structure of Money Market:</a:t>
            </a:r>
            <a:endParaRPr lang="en-US" dirty="0" smtClean="0"/>
          </a:p>
          <a:p>
            <a:r>
              <a:rPr lang="en-US" dirty="0" smtClean="0"/>
              <a:t> The structure of money markets determines the type of instruments that are feasible for the conduct of monetary management.</a:t>
            </a:r>
          </a:p>
          <a:p>
            <a:r>
              <a:rPr lang="en-US" dirty="0" smtClean="0"/>
              <a:t> In most other countries, commercial banks, Central Banks, regional banks, specialized banks, investment and finance companies, merchant banking corporations, investment trust companies, insurance companies, securities finance corporations, credit insurance funds and business enterprises are the major participants in the money market.</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b="1" u="sng" dirty="0" smtClean="0"/>
              <a:t>Instruments of Money Market:</a:t>
            </a:r>
          </a:p>
          <a:p>
            <a:r>
              <a:rPr lang="en-US" dirty="0" smtClean="0"/>
              <a:t>The money market is an integral part of the economy and it plays a vital role in the development of the economy. </a:t>
            </a:r>
          </a:p>
          <a:p>
            <a:r>
              <a:rPr lang="en-US" dirty="0" smtClean="0"/>
              <a:t>This is endorsed by the fact that in the less developed countries, the money market too is underdeveloped. </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r>
              <a:rPr lang="en-US" b="1" u="sng" dirty="0" smtClean="0"/>
              <a:t>Instruments of Money Market:</a:t>
            </a:r>
          </a:p>
          <a:p>
            <a:pPr>
              <a:buNone/>
            </a:pPr>
            <a:r>
              <a:rPr lang="en-US" dirty="0" smtClean="0"/>
              <a:t>   </a:t>
            </a:r>
          </a:p>
          <a:p>
            <a:pPr>
              <a:buNone/>
            </a:pPr>
            <a:r>
              <a:rPr lang="en-US" dirty="0" smtClean="0"/>
              <a:t>   Consequently, in the absence of well-developed money markets, these countries experience great difficulty in pooling funds large enough to finance private enterprise.</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r>
              <a:rPr lang="en-US" dirty="0" smtClean="0"/>
              <a:t>The SBP took initiative and introduced financial sector reforms to make the money market  broad-based and integrated. </a:t>
            </a:r>
          </a:p>
          <a:p>
            <a:pPr>
              <a:buNone/>
            </a:pPr>
            <a:endParaRPr lang="en-US" dirty="0" smtClean="0"/>
          </a:p>
          <a:p>
            <a:r>
              <a:rPr lang="en-US" dirty="0" smtClean="0"/>
              <a:t>Some of the important instruments of Pakistan money market are the following;</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Call / notice money market</a:t>
            </a:r>
          </a:p>
          <a:p>
            <a:pPr marL="514350" indent="-514350">
              <a:buFont typeface="+mj-lt"/>
              <a:buAutoNum type="arabicPeriod"/>
            </a:pPr>
            <a:r>
              <a:rPr lang="en-US" dirty="0" smtClean="0"/>
              <a:t>Inter bank transfer money</a:t>
            </a:r>
          </a:p>
          <a:p>
            <a:pPr marL="514350" indent="-514350">
              <a:buFont typeface="+mj-lt"/>
              <a:buAutoNum type="arabicPeriod"/>
            </a:pPr>
            <a:r>
              <a:rPr lang="en-US" dirty="0" smtClean="0"/>
              <a:t>Treasury bills</a:t>
            </a:r>
          </a:p>
          <a:p>
            <a:pPr marL="514350" indent="-514350">
              <a:buFont typeface="+mj-lt"/>
              <a:buAutoNum type="arabicPeriod"/>
            </a:pPr>
            <a:r>
              <a:rPr lang="en-US" dirty="0" smtClean="0"/>
              <a:t>Certificates of Deposits (CD)</a:t>
            </a:r>
          </a:p>
          <a:p>
            <a:pPr marL="514350" indent="-514350">
              <a:buFont typeface="+mj-lt"/>
              <a:buAutoNum type="arabicPeriod"/>
            </a:pPr>
            <a:r>
              <a:rPr lang="en-US" dirty="0" smtClean="0"/>
              <a:t>Commercial papers</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b="1" u="sng" dirty="0" smtClean="0"/>
              <a:t>Call / notice money market:</a:t>
            </a:r>
          </a:p>
          <a:p>
            <a:pPr>
              <a:buNone/>
            </a:pPr>
            <a:endParaRPr lang="en-US" dirty="0" smtClean="0"/>
          </a:p>
          <a:p>
            <a:r>
              <a:rPr lang="en-US" dirty="0" smtClean="0"/>
              <a:t>The call / notice money market forms an important segment of Pakistan money market.</a:t>
            </a:r>
          </a:p>
          <a:p>
            <a:pPr>
              <a:buNone/>
            </a:pPr>
            <a:endParaRPr lang="en-US" dirty="0" smtClean="0"/>
          </a:p>
          <a:p>
            <a:r>
              <a:rPr lang="en-US" dirty="0" smtClean="0"/>
              <a:t>Call / notice money is the money borrowed or lent on demand for a very short period.</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b="1" u="sng" dirty="0" smtClean="0"/>
              <a:t>Call / notice money market:</a:t>
            </a:r>
          </a:p>
          <a:p>
            <a:endParaRPr lang="en-US" dirty="0" smtClean="0"/>
          </a:p>
          <a:p>
            <a:r>
              <a:rPr lang="en-US" dirty="0" smtClean="0"/>
              <a:t>When money is borrowed or lent for a day, it is known as call (overnight) money.</a:t>
            </a:r>
          </a:p>
          <a:p>
            <a:r>
              <a:rPr lang="en-US" dirty="0" smtClean="0"/>
              <a:t>Intervening holidays and Sunday are excluded for this purpose. </a:t>
            </a:r>
          </a:p>
          <a:p>
            <a:r>
              <a:rPr lang="en-US" dirty="0" smtClean="0"/>
              <a:t>It is money borrowed on a day and repaid on the next working day</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u="sng" dirty="0" smtClean="0"/>
              <a:t>Call / notice money market:</a:t>
            </a:r>
          </a:p>
          <a:p>
            <a:endParaRPr lang="en-US" dirty="0" smtClean="0"/>
          </a:p>
          <a:p>
            <a:r>
              <a:rPr lang="en-US" dirty="0" smtClean="0"/>
              <a:t>When money is borrowed or lent for more than a day and up to 14 days, it is called notice money.</a:t>
            </a:r>
          </a:p>
          <a:p>
            <a:r>
              <a:rPr lang="en-US" dirty="0" smtClean="0"/>
              <a:t>No collateral security is required to cover these transactions.</a:t>
            </a:r>
          </a:p>
          <a:p>
            <a:r>
              <a:rPr lang="en-US" dirty="0" smtClean="0"/>
              <a:t>Participants in call /notice money market currently include banks, primary dealers, development finance institutions, insurance companies. </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b="1" u="sng" dirty="0" smtClean="0"/>
              <a:t>Certificate of Deposit (CD):</a:t>
            </a:r>
          </a:p>
          <a:p>
            <a:r>
              <a:rPr lang="en-US" dirty="0" smtClean="0"/>
              <a:t>Certificate of deposit is a negotiable money market instrument, issued in dematerialized form or as a </a:t>
            </a:r>
            <a:r>
              <a:rPr lang="en-US" dirty="0" err="1" smtClean="0"/>
              <a:t>Usance</a:t>
            </a:r>
            <a:r>
              <a:rPr lang="en-US" dirty="0" smtClean="0"/>
              <a:t> promissory note for funds deposited at a bank.</a:t>
            </a:r>
          </a:p>
          <a:p>
            <a:r>
              <a:rPr lang="en-US" dirty="0" smtClean="0"/>
              <a:t>Guidelines for issue of CDs are presently governed by various directives issued by the SBP,  as amended from time to time. </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b="1" u="sng" dirty="0" smtClean="0"/>
              <a:t>Certificate of Deposit (CD):</a:t>
            </a:r>
          </a:p>
          <a:p>
            <a:r>
              <a:rPr lang="en-US" dirty="0" smtClean="0"/>
              <a:t>CDs are issued by banks when the deposit growth is sluggish and credit demand is high. </a:t>
            </a:r>
          </a:p>
          <a:p>
            <a:endParaRPr lang="en-US" dirty="0" smtClean="0"/>
          </a:p>
          <a:p>
            <a:r>
              <a:rPr lang="en-US" dirty="0" smtClean="0"/>
              <a:t>They are generally considered high cost liabilities, and bank have recourse to them only under tight liquidity conditions.</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b="1" u="sng" dirty="0" smtClean="0"/>
              <a:t>Commercial Papers:</a:t>
            </a:r>
          </a:p>
          <a:p>
            <a:r>
              <a:rPr lang="en-US" dirty="0" smtClean="0"/>
              <a:t>Commercial papers refer to short-term unsecured promissory notes normally issued by corporate companies with a high credit rating. </a:t>
            </a:r>
          </a:p>
          <a:p>
            <a:r>
              <a:rPr lang="en-US" dirty="0" smtClean="0"/>
              <a:t>It is a note in evidence of the debt obligation of the issuer. </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Commercial Papers:</a:t>
            </a:r>
          </a:p>
          <a:p>
            <a:pPr>
              <a:buNone/>
            </a:pPr>
            <a:r>
              <a:rPr lang="en-US" dirty="0" smtClean="0"/>
              <a:t>A CP is freely negotiable by endorsement and delivery. The salient features of CP are;</a:t>
            </a:r>
          </a:p>
          <a:p>
            <a:pPr marL="514350" indent="-514350">
              <a:buFont typeface="+mj-lt"/>
              <a:buAutoNum type="arabicPeriod"/>
            </a:pPr>
            <a:r>
              <a:rPr lang="en-US" dirty="0" smtClean="0"/>
              <a:t>The tangible net worth of the company, as per the latest audited balance sheet, is not less than 4 </a:t>
            </a:r>
            <a:r>
              <a:rPr lang="en-US" dirty="0" err="1" smtClean="0"/>
              <a:t>crore</a:t>
            </a:r>
            <a:r>
              <a:rPr lang="en-US" dirty="0" smtClean="0"/>
              <a:t>.</a:t>
            </a:r>
          </a:p>
          <a:p>
            <a:pPr marL="514350" indent="-514350">
              <a:buFont typeface="+mj-lt"/>
              <a:buAutoNum type="arabicPeriod"/>
            </a:pPr>
            <a:r>
              <a:rPr lang="en-US" dirty="0" smtClean="0"/>
              <a:t>Working capital of the company should not be less than 4 </a:t>
            </a:r>
            <a:r>
              <a:rPr lang="en-US" dirty="0" err="1" smtClean="0"/>
              <a:t>crore</a:t>
            </a:r>
            <a:r>
              <a:rPr lang="en-US" dirty="0" smtClean="0"/>
              <a:t>.</a:t>
            </a:r>
          </a:p>
          <a:p>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Money Market and Financial Services</a:t>
            </a:r>
            <a:endParaRPr lang="en-US" dirty="0"/>
          </a:p>
        </p:txBody>
      </p:sp>
      <p:sp>
        <p:nvSpPr>
          <p:cNvPr id="3" name="Content Placeholder 2"/>
          <p:cNvSpPr>
            <a:spLocks noGrp="1"/>
          </p:cNvSpPr>
          <p:nvPr>
            <p:ph idx="1"/>
          </p:nvPr>
        </p:nvSpPr>
        <p:spPr/>
        <p:txBody>
          <a:bodyPr/>
          <a:lstStyle/>
          <a:p>
            <a:pPr>
              <a:buNone/>
            </a:pPr>
            <a:r>
              <a:rPr lang="en-US" b="1" u="sng" dirty="0" smtClean="0"/>
              <a:t>Commercial Papers:</a:t>
            </a:r>
          </a:p>
          <a:p>
            <a:pPr>
              <a:buNone/>
            </a:pPr>
            <a:r>
              <a:rPr lang="en-US" dirty="0" smtClean="0"/>
              <a:t>3. Issued at a discount to face value.</a:t>
            </a:r>
          </a:p>
          <a:p>
            <a:pPr>
              <a:buNone/>
            </a:pPr>
            <a:r>
              <a:rPr lang="en-US" dirty="0" smtClean="0"/>
              <a:t>4. Attract stamp duty.</a:t>
            </a:r>
          </a:p>
          <a:p>
            <a:pPr>
              <a:buNone/>
            </a:pPr>
            <a:r>
              <a:rPr lang="en-US" dirty="0" smtClean="0"/>
              <a:t>5. </a:t>
            </a:r>
            <a:r>
              <a:rPr lang="en-US" dirty="0" err="1" smtClean="0"/>
              <a:t>Corporates</a:t>
            </a:r>
            <a:r>
              <a:rPr lang="en-US" dirty="0" smtClean="0"/>
              <a:t> are allowed to issue CP is up to 100 % of their fund-based working capital limits.</a:t>
            </a:r>
          </a:p>
          <a:p>
            <a:pPr>
              <a:buNone/>
            </a:pPr>
            <a:r>
              <a:rPr lang="en-US" dirty="0" smtClean="0"/>
              <a:t>6. Can be issued for maturities between 15 days and less than one year from the date of issue.</a:t>
            </a:r>
            <a:endParaRPr lang="en-US" dirty="0"/>
          </a:p>
        </p:txBody>
      </p:sp>
      <p:sp>
        <p:nvSpPr>
          <p:cNvPr id="4" name="Slide Number Placeholder 3"/>
          <p:cNvSpPr>
            <a:spLocks noGrp="1"/>
          </p:cNvSpPr>
          <p:nvPr>
            <p:ph type="sldNum" sz="quarter" idx="12"/>
          </p:nvPr>
        </p:nvSpPr>
        <p:spPr/>
        <p:txBody>
          <a:bodyPr/>
          <a:lstStyle/>
          <a:p>
            <a:fld id="{161543A7-1005-4D88-B9E1-2438F3339942}" type="slidenum">
              <a:rPr lang="en-US" smtClean="0"/>
              <a:pPr/>
              <a:t>23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990</Words>
  <Application>Microsoft Office PowerPoint</Application>
  <PresentationFormat>On-screen Show (4:3)</PresentationFormat>
  <Paragraphs>123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Revision of Lecture 7</vt:lpstr>
      <vt:lpstr>Revision of Lecture 7</vt:lpstr>
      <vt:lpstr>Revision of Lecture 7</vt:lpstr>
      <vt:lpstr>Slide 4</vt:lpstr>
      <vt:lpstr>Slide 5</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lpstr>Money Market and Financial Services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8</dc:title>
  <dc:creator>CCCF10</dc:creator>
  <cp:lastModifiedBy>stdc_lp</cp:lastModifiedBy>
  <cp:revision>23</cp:revision>
  <dcterms:created xsi:type="dcterms:W3CDTF">2014-07-14T17:04:36Z</dcterms:created>
  <dcterms:modified xsi:type="dcterms:W3CDTF">2014-07-28T00:16:52Z</dcterms:modified>
</cp:coreProperties>
</file>