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2" r:id="rId3"/>
    <p:sldId id="273" r:id="rId4"/>
    <p:sldId id="274" r:id="rId5"/>
    <p:sldId id="275" r:id="rId6"/>
    <p:sldId id="257" r:id="rId7"/>
    <p:sldId id="258" r:id="rId8"/>
    <p:sldId id="262" r:id="rId9"/>
    <p:sldId id="259" r:id="rId10"/>
    <p:sldId id="260" r:id="rId11"/>
    <p:sldId id="261" r:id="rId12"/>
    <p:sldId id="263" r:id="rId13"/>
    <p:sldId id="264" r:id="rId14"/>
    <p:sldId id="265" r:id="rId15"/>
    <p:sldId id="266" r:id="rId16"/>
    <p:sldId id="267" r:id="rId17"/>
    <p:sldId id="271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EE7B9-F7C9-4AD1-972B-6E1F9279202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EB1E3-491F-4B4F-8247-A9A9DEF1B0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EB1E3-491F-4B4F-8247-A9A9DEF1B01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E37B-A82F-4319-8AE3-B20D9DD07C50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DDB4-97B5-4D24-BBE0-C94E33BA3C56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545-1041-47D9-B21A-3B2B8F525C9A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53D2-8096-45C5-A355-ED206C5FF5D4}" type="datetime1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9E2B-A45B-49E6-A9C5-0558F2C864A9}" type="datetime1">
              <a:rPr lang="en-US" smtClean="0"/>
              <a:t>7/15/2014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427E-714C-4A38-AAB0-48CC0652B28B}" type="datetime1">
              <a:rPr lang="en-US" smtClean="0"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41C1-2107-4CE2-A71B-9DE9005AC311}" type="datetime1">
              <a:rPr lang="en-US" smtClean="0"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214FE-8124-49FA-9444-C312796814E2}" type="datetime1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CEAF2-49CB-44A1-8CAE-72D664DAAA51}" type="datetime1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9425-BBFE-4F7A-8A2D-B90BF81BB4A9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06320-9986-438E-B10A-78618597677A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4110C-B3EF-4E35-9EE8-643268B23E6E}" type="datetime1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66E52-6DF6-4EE1-8540-D1761A22F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6 -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Q1: What is mean by schedule and non- schedule banks? Gives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6 -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are the primary functions of commercial banks?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6 -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agency service means in commercial banking?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       Lecture 7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6600" dirty="0" smtClean="0"/>
              <a:t>   Central </a:t>
            </a:r>
            <a:r>
              <a:rPr lang="en-US" sz="6600" dirty="0" smtClean="0"/>
              <a:t>Bank - SBP</a:t>
            </a:r>
            <a:endParaRPr lang="en-US" sz="6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The banking system of a country can work systematically and in a coordinated manner only if there is an apex institution to direct the activities of the banks.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Such an apex institution is popularly known as </a:t>
            </a:r>
            <a:r>
              <a:rPr lang="en-US" b="1" dirty="0"/>
              <a:t>C</a:t>
            </a:r>
            <a:r>
              <a:rPr lang="en-US" b="1" dirty="0" smtClean="0"/>
              <a:t>entral Bank.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is no standard terminology for the name of a Central bank.</a:t>
            </a:r>
          </a:p>
          <a:p>
            <a:r>
              <a:rPr lang="en-US" dirty="0" smtClean="0"/>
              <a:t>Many countries use the form, for example, Bank of England, Bank of Canada and Bank of Russia.</a:t>
            </a:r>
          </a:p>
          <a:p>
            <a:r>
              <a:rPr lang="en-US" dirty="0" smtClean="0"/>
              <a:t>Some are styled as national banks, such as the National Bank of Ukraine.</a:t>
            </a:r>
          </a:p>
          <a:p>
            <a:r>
              <a:rPr lang="en-US" dirty="0" smtClean="0"/>
              <a:t>Some countries may incorporate the word ‘central’ for example, European Central Bank and Central Bank of Ireland.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central bank of a country is an autonomous institution, entrusted with powers of control and supervision of the monetary and banking system of the country.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Its primary responsibility is to maintain the stability of the national currency and money supply.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addition, its active duties include controlling </a:t>
            </a:r>
            <a:r>
              <a:rPr lang="en-US" dirty="0" smtClean="0"/>
              <a:t>subsidized </a:t>
            </a:r>
            <a:r>
              <a:rPr lang="en-US" dirty="0" smtClean="0"/>
              <a:t>loan interest rates, acting as a ‘bail out’ lender of last resort to the banking sector during times of financial crisis, as banker’s bank and as </a:t>
            </a:r>
            <a:r>
              <a:rPr lang="en-US" u="sng" dirty="0" smtClean="0"/>
              <a:t>custodian</a:t>
            </a:r>
            <a:r>
              <a:rPr lang="en-US" dirty="0" smtClean="0"/>
              <a:t> of the foreign currency reserves and the government treasury.</a:t>
            </a:r>
          </a:p>
          <a:p>
            <a:r>
              <a:rPr lang="en-US" dirty="0" smtClean="0"/>
              <a:t>It may also have supervisory powers to ensure that banks and other financial institutions do not behave recklessly or fraudulently.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800" b="1" dirty="0" smtClean="0"/>
              <a:t>Functions of Central Bank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/>
              <a:t>Functions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The main functions of a Central Bank are common all over the world. </a:t>
            </a:r>
          </a:p>
          <a:p>
            <a:pPr>
              <a:buNone/>
            </a:pPr>
            <a:r>
              <a:rPr lang="en-US" dirty="0" smtClean="0"/>
              <a:t>    But the scope and content of policy objectives may vary with respect to the country of origin, the period and depending on the country’s economic </a:t>
            </a:r>
            <a:r>
              <a:rPr lang="en-US" dirty="0" smtClean="0"/>
              <a:t>situations.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dirty="0" smtClean="0"/>
              <a:t>Generally</a:t>
            </a:r>
            <a:r>
              <a:rPr lang="en-US" dirty="0" smtClean="0"/>
              <a:t>, all Central Banks aim at achieving economic stability along with a high growth rate and a </a:t>
            </a:r>
            <a:r>
              <a:rPr lang="en-US" dirty="0" err="1" smtClean="0"/>
              <a:t>favourable</a:t>
            </a:r>
            <a:r>
              <a:rPr lang="en-US" dirty="0" smtClean="0"/>
              <a:t> external payment position through proper monetary management.</a:t>
            </a:r>
            <a:endParaRPr lang="en-US" dirty="0"/>
          </a:p>
          <a:p>
            <a:pPr>
              <a:buNone/>
            </a:pP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Capital requirements: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All banks are required to hold a certain percentage of their assets as capital, a rate which may be established by the Central </a:t>
            </a:r>
            <a:r>
              <a:rPr lang="en-US" dirty="0" smtClean="0"/>
              <a:t>bank. 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Reserve requirements:</a:t>
            </a:r>
          </a:p>
          <a:p>
            <a:r>
              <a:rPr lang="en-US" dirty="0" smtClean="0"/>
              <a:t>Another significant power that the Central Bank hold is the ability to establish </a:t>
            </a:r>
            <a:r>
              <a:rPr lang="en-US" b="1" dirty="0" smtClean="0"/>
              <a:t>reserve requirements</a:t>
            </a:r>
            <a:r>
              <a:rPr lang="en-US" dirty="0" smtClean="0"/>
              <a:t> for other banks. By requiring that a percentage of liabilities be held as cash or deposited with the Central Bank, limits are set on the money supply.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Banking Supervision</a:t>
            </a:r>
            <a:r>
              <a:rPr lang="en-US" b="1" u="sng" dirty="0" smtClean="0"/>
              <a:t>: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Central Banks through their subsidiaries control and monitor the banking sector.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central Bank examines the bank’s balance sheets, and </a:t>
            </a:r>
            <a:r>
              <a:rPr lang="en-US" dirty="0" err="1" smtClean="0"/>
              <a:t>behaviour</a:t>
            </a:r>
            <a:r>
              <a:rPr lang="en-US" dirty="0" smtClean="0"/>
              <a:t> and policies towards customers.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Banking Supervision:</a:t>
            </a:r>
          </a:p>
          <a:p>
            <a:r>
              <a:rPr lang="en-US" dirty="0" smtClean="0"/>
              <a:t>   In some countries, banking supervision is carried out by a government department or an independent government agency.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Some types of banking regulation may be delegated to other levels of the government, such as State or provincial governments.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Independence of the Central Bank: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Independence of the Central Bank:</a:t>
            </a:r>
          </a:p>
          <a:p>
            <a:pPr>
              <a:buNone/>
            </a:pPr>
            <a:r>
              <a:rPr lang="en-US" dirty="0" smtClean="0"/>
              <a:t>    Advocates of independence of the Central Bank argue that a Central Bank which is too </a:t>
            </a:r>
            <a:r>
              <a:rPr lang="en-US" b="1" dirty="0" smtClean="0"/>
              <a:t>sensitive to political direction </a:t>
            </a:r>
            <a:r>
              <a:rPr lang="en-US" dirty="0" smtClean="0"/>
              <a:t>or pressure may encourage economic cycles, as politician may be tempted to boost economic activity in advance of an election to the detriment of the long-term health of the economy and the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Independence of the Central Bank:</a:t>
            </a:r>
          </a:p>
          <a:p>
            <a:r>
              <a:rPr lang="en-US" dirty="0" smtClean="0"/>
              <a:t>In this context, independence is usually defined as the Central Bank’s operational and management independence from the government. </a:t>
            </a:r>
          </a:p>
          <a:p>
            <a:r>
              <a:rPr lang="en-US" dirty="0" smtClean="0"/>
              <a:t>An independent Central Bank can run a more credible monetary policy, making market expectations more responsive to signals from the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Independence of the Central Bank:</a:t>
            </a:r>
          </a:p>
          <a:p>
            <a:r>
              <a:rPr lang="en-US" dirty="0" smtClean="0"/>
              <a:t>Governments generally have some degree of influence over even ‘independence’ Central Banks, the aim of independence is primarily  to prevent short-term interference.</a:t>
            </a:r>
          </a:p>
          <a:p>
            <a:r>
              <a:rPr lang="en-US" dirty="0" smtClean="0"/>
              <a:t>International organizations such as the World Bank, IMF are strong supporters of Central Bank Independence.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66E52-6DF6-4EE1-8540-D1761A22F71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728</Words>
  <Application>Microsoft Office PowerPoint</Application>
  <PresentationFormat>On-screen Show (4:3)</PresentationFormat>
  <Paragraphs>101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6</vt:lpstr>
      <vt:lpstr>Lecture 6 - Revision</vt:lpstr>
      <vt:lpstr>Lecture 6 - Revision</vt:lpstr>
      <vt:lpstr>Lecture 6 - Revision</vt:lpstr>
      <vt:lpstr>Slide 5</vt:lpstr>
      <vt:lpstr>Slide 6</vt:lpstr>
      <vt:lpstr>Central Bank</vt:lpstr>
      <vt:lpstr>Central Bank</vt:lpstr>
      <vt:lpstr>Central Bank</vt:lpstr>
      <vt:lpstr>Central Bank</vt:lpstr>
      <vt:lpstr>Central Bank</vt:lpstr>
      <vt:lpstr>Central Bank</vt:lpstr>
      <vt:lpstr>Central Bank</vt:lpstr>
      <vt:lpstr>Central Bank</vt:lpstr>
      <vt:lpstr>Central Bank</vt:lpstr>
      <vt:lpstr>Central Bank</vt:lpstr>
      <vt:lpstr>Slide 17</vt:lpstr>
      <vt:lpstr>Central Bank</vt:lpstr>
      <vt:lpstr>Central Bank</vt:lpstr>
      <vt:lpstr>Central Bank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</dc:title>
  <dc:creator>CCCF10</dc:creator>
  <cp:lastModifiedBy>CCCF10</cp:lastModifiedBy>
  <cp:revision>13</cp:revision>
  <dcterms:created xsi:type="dcterms:W3CDTF">2014-07-14T15:01:40Z</dcterms:created>
  <dcterms:modified xsi:type="dcterms:W3CDTF">2014-07-14T23:22:26Z</dcterms:modified>
</cp:coreProperties>
</file>