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7" r:id="rId3"/>
    <p:sldId id="279" r:id="rId4"/>
    <p:sldId id="257" r:id="rId5"/>
    <p:sldId id="258" r:id="rId6"/>
    <p:sldId id="259" r:id="rId7"/>
    <p:sldId id="280" r:id="rId8"/>
    <p:sldId id="260" r:id="rId9"/>
    <p:sldId id="281" r:id="rId10"/>
    <p:sldId id="261" r:id="rId11"/>
    <p:sldId id="262" r:id="rId12"/>
    <p:sldId id="282" r:id="rId13"/>
    <p:sldId id="263" r:id="rId14"/>
    <p:sldId id="283" r:id="rId15"/>
    <p:sldId id="264" r:id="rId16"/>
    <p:sldId id="265" r:id="rId17"/>
    <p:sldId id="284" r:id="rId18"/>
    <p:sldId id="266" r:id="rId19"/>
    <p:sldId id="267" r:id="rId20"/>
    <p:sldId id="285" r:id="rId21"/>
    <p:sldId id="268" r:id="rId22"/>
    <p:sldId id="269" r:id="rId23"/>
    <p:sldId id="270" r:id="rId24"/>
    <p:sldId id="286" r:id="rId25"/>
    <p:sldId id="271" r:id="rId26"/>
    <p:sldId id="287" r:id="rId27"/>
    <p:sldId id="272" r:id="rId28"/>
    <p:sldId id="273" r:id="rId29"/>
    <p:sldId id="288" r:id="rId30"/>
    <p:sldId id="274" r:id="rId31"/>
    <p:sldId id="275" r:id="rId32"/>
    <p:sldId id="27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2FDB97-6721-4124-B83B-70B566CF29D9}"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56EC9-3836-42CA-A130-9F615E0721F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FDB97-6721-4124-B83B-70B566CF29D9}"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56EC9-3836-42CA-A130-9F615E0721F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2FDB97-6721-4124-B83B-70B566CF29D9}"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56EC9-3836-42CA-A130-9F615E0721F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2FDB97-6721-4124-B83B-70B566CF29D9}" type="datetimeFigureOut">
              <a:rPr lang="en-US" smtClean="0"/>
              <a:pPr/>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A56EC9-3836-42CA-A130-9F615E0721F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2FDB97-6721-4124-B83B-70B566CF29D9}" type="datetimeFigureOut">
              <a:rPr lang="en-US" smtClean="0"/>
              <a:pPr/>
              <a:t>7/14/2014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A56EC9-3836-42CA-A130-9F615E0721F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2FDB97-6721-4124-B83B-70B566CF29D9}" type="datetimeFigureOut">
              <a:rPr lang="en-US" smtClean="0"/>
              <a:pPr/>
              <a:t>7/14/2014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A56EC9-3836-42CA-A130-9F615E0721F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2FDB97-6721-4124-B83B-70B566CF29D9}" type="datetimeFigureOut">
              <a:rPr lang="en-US" smtClean="0"/>
              <a:pPr/>
              <a:t>7/14/2014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A56EC9-3836-42CA-A130-9F615E0721F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FDB97-6721-4124-B83B-70B566CF29D9}" type="datetimeFigureOut">
              <a:rPr lang="en-US" smtClean="0"/>
              <a:pPr/>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A56EC9-3836-42CA-A130-9F615E0721F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2FDB97-6721-4124-B83B-70B566CF29D9}" type="datetimeFigureOut">
              <a:rPr lang="en-US" smtClean="0"/>
              <a:pPr/>
              <a:t>7/14/2014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A56EC9-3836-42CA-A130-9F615E0721F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FDB97-6721-4124-B83B-70B566CF29D9}"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56EC9-3836-42CA-A130-9F615E0721F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2FDB97-6721-4124-B83B-70B566CF29D9}" type="datetimeFigureOut">
              <a:rPr lang="en-US" smtClean="0"/>
              <a:pPr/>
              <a:t>7/14/2014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A56EC9-3836-42CA-A130-9F615E0721F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2FDB97-6721-4124-B83B-70B566CF29D9}" type="datetimeFigureOut">
              <a:rPr lang="en-US" smtClean="0"/>
              <a:pPr/>
              <a:t>7/14/2014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A56EC9-3836-42CA-A130-9F615E0721F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4</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lecture 4</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Q1: How many types of banks we discussed in our lecture 4?</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Revision lecture 4</a:t>
            </a:r>
            <a:endParaRPr lang="en-US" dirty="0"/>
          </a:p>
        </p:txBody>
      </p:sp>
      <p:sp>
        <p:nvSpPr>
          <p:cNvPr id="3" name="Content Placeholder 2"/>
          <p:cNvSpPr>
            <a:spLocks noGrp="1"/>
          </p:cNvSpPr>
          <p:nvPr>
            <p:ph idx="1"/>
          </p:nvPr>
        </p:nvSpPr>
        <p:spPr/>
        <p:txBody>
          <a:bodyPr/>
          <a:lstStyle/>
          <a:p>
            <a:r>
              <a:rPr lang="en-US" dirty="0" smtClean="0"/>
              <a:t>Q2: What are Co-operative and Specialized banks?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5</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smtClean="0"/>
          </a:p>
          <a:p>
            <a:r>
              <a:rPr lang="en-US" sz="6000" dirty="0" smtClean="0"/>
              <a:t>     Types of Banking</a:t>
            </a:r>
            <a:endParaRPr lang="en-US" sz="6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Branch Banking</a:t>
            </a:r>
          </a:p>
          <a:p>
            <a:pPr marL="514350" indent="-514350">
              <a:buFont typeface="+mj-lt"/>
              <a:buAutoNum type="arabicPeriod"/>
            </a:pPr>
            <a:r>
              <a:rPr lang="en-US" dirty="0" smtClean="0"/>
              <a:t>Unit Banking</a:t>
            </a:r>
          </a:p>
          <a:p>
            <a:pPr marL="514350" indent="-514350">
              <a:buFont typeface="+mj-lt"/>
              <a:buAutoNum type="arabicPeriod"/>
            </a:pPr>
            <a:r>
              <a:rPr lang="en-US" dirty="0" smtClean="0"/>
              <a:t>Group Banking</a:t>
            </a:r>
          </a:p>
          <a:p>
            <a:pPr marL="514350" indent="-514350">
              <a:buFont typeface="+mj-lt"/>
              <a:buAutoNum type="arabicPeriod"/>
            </a:pPr>
            <a:r>
              <a:rPr lang="en-US" dirty="0" smtClean="0"/>
              <a:t>Mixed Banking</a:t>
            </a:r>
          </a:p>
          <a:p>
            <a:pPr marL="514350" indent="-514350">
              <a:buFont typeface="+mj-lt"/>
              <a:buAutoNum type="arabicPeriod"/>
            </a:pPr>
            <a:r>
              <a:rPr lang="en-US" dirty="0" smtClean="0"/>
              <a:t>Chain Banking</a:t>
            </a:r>
          </a:p>
          <a:p>
            <a:pPr marL="514350" indent="-514350">
              <a:buFont typeface="+mj-lt"/>
              <a:buAutoNum type="arabicPeriod"/>
            </a:pPr>
            <a:r>
              <a:rPr lang="en-US" dirty="0" smtClean="0"/>
              <a:t>Retail Banking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normAutofit/>
          </a:bodyPr>
          <a:lstStyle/>
          <a:p>
            <a:pPr marL="514350" indent="-514350">
              <a:buNone/>
            </a:pPr>
            <a:endParaRPr lang="en-US" dirty="0" smtClean="0"/>
          </a:p>
          <a:p>
            <a:pPr marL="514350" indent="-514350">
              <a:buNone/>
            </a:pPr>
            <a:r>
              <a:rPr lang="en-US" dirty="0" smtClean="0"/>
              <a:t>7. Correspondent Banking</a:t>
            </a:r>
          </a:p>
          <a:p>
            <a:pPr marL="514350" indent="-514350">
              <a:buNone/>
            </a:pPr>
            <a:r>
              <a:rPr lang="en-US" dirty="0" smtClean="0"/>
              <a:t>8. Universal Banking</a:t>
            </a:r>
          </a:p>
          <a:p>
            <a:pPr marL="514350" indent="-514350">
              <a:buNone/>
            </a:pPr>
            <a:r>
              <a:rPr lang="en-US" dirty="0" smtClean="0"/>
              <a:t>9. Virtual Banking</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Baking</a:t>
            </a:r>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sz="6000" dirty="0" smtClean="0"/>
              <a:t>     Branch Banking</a:t>
            </a:r>
            <a:endParaRPr lang="en-US" sz="6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Baking</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Branch Banking:</a:t>
            </a:r>
          </a:p>
          <a:p>
            <a:r>
              <a:rPr lang="en-US" dirty="0" smtClean="0"/>
              <a:t>Branch banking is multi-office banking, generally defined as accepting deposits or making loans at facilities away from a bank’s home office.</a:t>
            </a:r>
          </a:p>
          <a:p>
            <a:r>
              <a:rPr lang="en-US" dirty="0" smtClean="0"/>
              <a:t>Branch banking has gone through significant changes since the 1980s as banks respond to a more competitive nationwide financial service market</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Baking</a:t>
            </a:r>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sz="6000" dirty="0" smtClean="0"/>
              <a:t>        Unit Banking</a:t>
            </a:r>
          </a:p>
          <a:p>
            <a:endParaRPr lang="en-US" sz="6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Unit Banking:</a:t>
            </a:r>
          </a:p>
          <a:p>
            <a:r>
              <a:rPr lang="en-US" dirty="0" smtClean="0"/>
              <a:t>Unit banking refers to a system where the operations of the bank are confined generally to a single office.</a:t>
            </a:r>
          </a:p>
          <a:p>
            <a:r>
              <a:rPr lang="en-US" dirty="0" smtClean="0"/>
              <a:t>The theory behind unit banking has been that each bank should be local institution, locally financed and managed, drawing funds from local depositors and using its resources to develop local enterprises.</a:t>
            </a:r>
            <a:endParaRPr lang="en-US" dirty="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The United States of </a:t>
            </a:r>
            <a:r>
              <a:rPr lang="en-US" dirty="0" err="1" smtClean="0"/>
              <a:t>Amercia</a:t>
            </a:r>
            <a:r>
              <a:rPr lang="en-US" dirty="0" smtClean="0"/>
              <a:t> is a typical country which follows the unit banking system.</a:t>
            </a:r>
          </a:p>
          <a:p>
            <a:r>
              <a:rPr lang="en-US" dirty="0" smtClean="0"/>
              <a:t>Under the correspondent bank system, the country banks deposits money with the city banks and the city banks with the reserve city banks. This arrangement helps each bank in making remittance through the correspondent.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Baking</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dirty="0" smtClean="0"/>
              <a:t>Group Banking</a:t>
            </a:r>
            <a:endParaRPr lang="en-US" sz="6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Group Banking:</a:t>
            </a:r>
          </a:p>
          <a:p>
            <a:r>
              <a:rPr lang="en-US" dirty="0" smtClean="0"/>
              <a:t>Group banking is the form of holding company in which a management group has control of several existing banks.</a:t>
            </a:r>
          </a:p>
          <a:p>
            <a:r>
              <a:rPr lang="en-US" dirty="0" smtClean="0"/>
              <a:t>Each bank in the group has its own Board of Directors, but the holding company coordinates the activities of all banks in the group and owns a majority of capital stock in member banks.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Baking</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     Mixed Banking</a:t>
            </a:r>
            <a:endParaRPr lang="en-US" sz="60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lstStyle/>
          <a:p>
            <a:pPr>
              <a:buNone/>
            </a:pPr>
            <a:r>
              <a:rPr lang="en-US" b="1" u="sng" dirty="0" smtClean="0"/>
              <a:t>Mixed Banking:</a:t>
            </a:r>
          </a:p>
          <a:p>
            <a:r>
              <a:rPr lang="en-US" dirty="0" smtClean="0"/>
              <a:t>Certain banks undertake both commercial and industrial banking activities. This system is known as mixed banking. </a:t>
            </a:r>
          </a:p>
          <a:p>
            <a:r>
              <a:rPr lang="en-US" dirty="0" smtClean="0"/>
              <a:t>It feature is to attract deposits and raise capital and loans from the public and make them available to industries for both short and long term periods.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lstStyle/>
          <a:p>
            <a:r>
              <a:rPr lang="en-US" dirty="0" smtClean="0"/>
              <a:t>Trade requires only short-term loans whereas industries require both short and long-term loans. </a:t>
            </a:r>
          </a:p>
          <a:p>
            <a:r>
              <a:rPr lang="en-US" dirty="0" smtClean="0"/>
              <a:t>Under the mixed banking system the commercial banks meet the short-term as well as long-term requirements of industries. It is therefore, known as mixed banking.</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Baking</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dirty="0" smtClean="0"/>
              <a:t>      </a:t>
            </a:r>
            <a:r>
              <a:rPr lang="en-US" sz="6000" b="1" dirty="0" smtClean="0"/>
              <a:t>Chain Banking</a:t>
            </a:r>
            <a:endParaRPr lang="en-US" sz="60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normAutofit/>
          </a:bodyPr>
          <a:lstStyle/>
          <a:p>
            <a:pPr>
              <a:buNone/>
            </a:pPr>
            <a:r>
              <a:rPr lang="en-US" b="1" u="sng" dirty="0" smtClean="0"/>
              <a:t>Chain banking:</a:t>
            </a:r>
          </a:p>
          <a:p>
            <a:r>
              <a:rPr lang="en-US" dirty="0" smtClean="0"/>
              <a:t>Chain banking means control of three or more independently chartered banks by a few individuals, usually through stock ownership. </a:t>
            </a:r>
          </a:p>
          <a:p>
            <a:r>
              <a:rPr lang="en-US" dirty="0" smtClean="0"/>
              <a:t>Chain banking differs from branch banking within a single institution and group banking by affiliate banks within a bank holding company.</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lstStyle/>
          <a:p>
            <a:r>
              <a:rPr lang="en-US" dirty="0" smtClean="0"/>
              <a:t>Its importance in the banking system has declined since the late 1980s with the rapid growth of interstate banking and due to more liberalized branching laws.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Baking</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dirty="0" smtClean="0"/>
              <a:t>       </a:t>
            </a:r>
            <a:r>
              <a:rPr lang="en-US" sz="6000" b="1" dirty="0" smtClean="0"/>
              <a:t>Retail Banking</a:t>
            </a:r>
            <a:endParaRPr lang="en-US" sz="6000"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lstStyle/>
          <a:p>
            <a:pPr>
              <a:buNone/>
            </a:pPr>
            <a:r>
              <a:rPr lang="en-US" b="1" u="sng" dirty="0" smtClean="0"/>
              <a:t>Retail Banking:</a:t>
            </a:r>
          </a:p>
          <a:p>
            <a:r>
              <a:rPr lang="en-US" dirty="0" smtClean="0"/>
              <a:t>Retail banking refers to banking in which banks undergo transactions directly with consumers rather than with corporation or other banks.</a:t>
            </a:r>
          </a:p>
          <a:p>
            <a:r>
              <a:rPr lang="en-US" dirty="0" smtClean="0"/>
              <a:t>Services offered include savings and checking accounts, mortgages, personal loans, debit cards and credit cards.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normAutofit fontScale="92500"/>
          </a:bodyPr>
          <a:lstStyle/>
          <a:p>
            <a:r>
              <a:rPr lang="en-US" dirty="0" smtClean="0"/>
              <a:t>The advantages of retail banking are;</a:t>
            </a:r>
          </a:p>
          <a:p>
            <a:pPr marL="514350" indent="-514350">
              <a:buFont typeface="+mj-lt"/>
              <a:buAutoNum type="arabicPeriod"/>
            </a:pPr>
            <a:r>
              <a:rPr lang="en-US" dirty="0" smtClean="0"/>
              <a:t>Retail banking clients are generally loyal and tend not to change from one bank to another very often.</a:t>
            </a:r>
          </a:p>
          <a:p>
            <a:pPr marL="514350" indent="-514350">
              <a:buFont typeface="+mj-lt"/>
              <a:buAutoNum type="arabicPeriod"/>
            </a:pPr>
            <a:r>
              <a:rPr lang="en-US" dirty="0" smtClean="0"/>
              <a:t>Credit risk tends to be well diversified as loan amount are relatively small.</a:t>
            </a:r>
          </a:p>
          <a:p>
            <a:pPr marL="514350" indent="-514350">
              <a:buFont typeface="+mj-lt"/>
              <a:buAutoNum type="arabicPeriod"/>
            </a:pPr>
            <a:r>
              <a:rPr lang="en-US" dirty="0" smtClean="0"/>
              <a:t>A large number of clients can facilitate marketing, mass selling and the ability to select clients using scoring systems / data mining. </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Nevertheless, there can be some drawbacks in retail banking which have to be considered;</a:t>
            </a:r>
          </a:p>
          <a:p>
            <a:pPr marL="514350" indent="-514350">
              <a:buFont typeface="+mj-lt"/>
              <a:buAutoNum type="arabicPeriod"/>
            </a:pPr>
            <a:r>
              <a:rPr lang="en-US" dirty="0" smtClean="0"/>
              <a:t>There can be problem in managing large number of clients, especially if IT system are not sufficiently robust.</a:t>
            </a:r>
          </a:p>
          <a:p>
            <a:pPr marL="514350" indent="-514350">
              <a:buFont typeface="+mj-lt"/>
              <a:buAutoNum type="arabicPeriod"/>
            </a:pPr>
            <a:r>
              <a:rPr lang="en-US" dirty="0" smtClean="0"/>
              <a:t>Rapid evolution of products can lead to IT complications.</a:t>
            </a:r>
          </a:p>
          <a:p>
            <a:pPr marL="514350" indent="-514350">
              <a:buFont typeface="+mj-lt"/>
              <a:buAutoNum type="arabicPeriod"/>
            </a:pPr>
            <a:r>
              <a:rPr lang="en-US" dirty="0" smtClean="0"/>
              <a:t>The costs of maintaining branch networks and handling large number of low-value transactions tend to be relatively high.</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Baking</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Corresponding Banking</a:t>
            </a:r>
            <a:endParaRPr lang="en-US" sz="60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Correspondent Banking:</a:t>
            </a:r>
          </a:p>
          <a:p>
            <a:r>
              <a:rPr lang="en-US" dirty="0" smtClean="0"/>
              <a:t>Correspondent banking is the provision of banking services by one bank (the correspondent bank) to another bank (the respondent bank). </a:t>
            </a:r>
          </a:p>
          <a:p>
            <a:r>
              <a:rPr lang="en-US" dirty="0" smtClean="0"/>
              <a:t>These services may include cash/funds management, international wire transfer, drawings arrangements for demand drafts and </a:t>
            </a:r>
            <a:r>
              <a:rPr lang="en-US" dirty="0" err="1" smtClean="0"/>
              <a:t>cheque</a:t>
            </a:r>
            <a:r>
              <a:rPr lang="en-US" dirty="0" smtClean="0"/>
              <a:t> clearing etc.</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Baking</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    Universal Banking</a:t>
            </a:r>
            <a:endParaRPr lang="en-US" sz="60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lstStyle/>
          <a:p>
            <a:pPr>
              <a:buNone/>
            </a:pPr>
            <a:r>
              <a:rPr lang="en-US" dirty="0" smtClean="0"/>
              <a:t>Universal Banking:</a:t>
            </a:r>
          </a:p>
          <a:p>
            <a:r>
              <a:rPr lang="en-US" dirty="0" smtClean="0"/>
              <a:t>Universal banking includes services related to savings and loans as well as investments. </a:t>
            </a:r>
          </a:p>
          <a:p>
            <a:r>
              <a:rPr lang="en-US" dirty="0" smtClean="0"/>
              <a:t>However, in practice, the term ‘universal banks’ refers to those banks that offer a wide range of financial services beyond commercial banking, investment banking, insurance etc.</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lstStyle/>
          <a:p>
            <a:r>
              <a:rPr lang="en-US" dirty="0" smtClean="0"/>
              <a:t>Thus, universal banking is a combination of commercial banking, investment banking and various other activities including insurance. </a:t>
            </a:r>
          </a:p>
          <a:p>
            <a:r>
              <a:rPr lang="en-US" dirty="0" smtClean="0"/>
              <a:t>If specialized banking is the one end, universal banking is the other. </a:t>
            </a:r>
          </a:p>
          <a:p>
            <a:r>
              <a:rPr lang="en-US" dirty="0" smtClean="0"/>
              <a:t>This type of banking is most common in European countries.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Baking</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sz="6000" b="1" dirty="0" smtClean="0"/>
              <a:t>      Virtual Banking</a:t>
            </a:r>
            <a:endParaRPr lang="en-US" sz="60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lstStyle/>
          <a:p>
            <a:pPr>
              <a:buNone/>
            </a:pPr>
            <a:r>
              <a:rPr lang="en-US" b="1" u="sng" dirty="0" smtClean="0"/>
              <a:t>Virtual Banking:</a:t>
            </a:r>
          </a:p>
          <a:p>
            <a:r>
              <a:rPr lang="en-US" dirty="0" smtClean="0"/>
              <a:t>Also known as Internet banking.</a:t>
            </a:r>
          </a:p>
          <a:p>
            <a:r>
              <a:rPr lang="en-US" dirty="0" smtClean="0"/>
              <a:t>Virtual banking is a type of banking, in it, financial and banking services are accessed via Internet’s world wide web. </a:t>
            </a:r>
          </a:p>
          <a:p>
            <a:r>
              <a:rPr lang="en-US" dirty="0" smtClean="0"/>
              <a:t>It is called virtual banking because an Internet bank has no boundaries of brick and it exists only on the Internet.</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Virtual banking is the latest in this series of technological wonders in the recent past involving use of Internet for delivery of banking products and services.</a:t>
            </a:r>
          </a:p>
          <a:p>
            <a:r>
              <a:rPr lang="en-US" dirty="0" smtClean="0"/>
              <a:t>Virtual banking is changing the banking industry and is having major effects on banking relationships. Banking is now no longer confined to the branches where one has to approach the branch in person to withdraw cash or deposit a </a:t>
            </a:r>
            <a:r>
              <a:rPr lang="en-US" dirty="0" err="1" smtClean="0"/>
              <a:t>cheque</a:t>
            </a:r>
            <a:r>
              <a:rPr lang="en-US" dirty="0" smtClean="0"/>
              <a:t> or request for a statement of accounts.</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of Baking</a:t>
            </a:r>
            <a:br>
              <a:rPr lang="en-US" dirty="0" smtClean="0"/>
            </a:br>
            <a:endParaRPr lang="en-US" dirty="0"/>
          </a:p>
        </p:txBody>
      </p:sp>
      <p:sp>
        <p:nvSpPr>
          <p:cNvPr id="3" name="Content Placeholder 2"/>
          <p:cNvSpPr>
            <a:spLocks noGrp="1"/>
          </p:cNvSpPr>
          <p:nvPr>
            <p:ph idx="1"/>
          </p:nvPr>
        </p:nvSpPr>
        <p:spPr/>
        <p:txBody>
          <a:bodyPr/>
          <a:lstStyle/>
          <a:p>
            <a:r>
              <a:rPr lang="en-US" dirty="0" smtClean="0"/>
              <a:t>Virtual banking is a cost effective delivery channel for financial institutions. Consumers are embracing its many benefits.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TotalTime>
  <Words>1015</Words>
  <Application>Microsoft Office PowerPoint</Application>
  <PresentationFormat>On-screen Show (4:3)</PresentationFormat>
  <Paragraphs>122</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Revise Lecture 4</vt:lpstr>
      <vt:lpstr>Revision lecture 4</vt:lpstr>
      <vt:lpstr>Revision lecture 4</vt:lpstr>
      <vt:lpstr>Lecture 5</vt:lpstr>
      <vt:lpstr>Types of Baking </vt:lpstr>
      <vt:lpstr>Types of Baking </vt:lpstr>
      <vt:lpstr>Types of Baking</vt:lpstr>
      <vt:lpstr>Types of Baking</vt:lpstr>
      <vt:lpstr>Types of Baking</vt:lpstr>
      <vt:lpstr>Types of Baking </vt:lpstr>
      <vt:lpstr>Types of Baking </vt:lpstr>
      <vt:lpstr>Types of Baking</vt:lpstr>
      <vt:lpstr>Types of Baking </vt:lpstr>
      <vt:lpstr>Types of Baking</vt:lpstr>
      <vt:lpstr>Types of Baking </vt:lpstr>
      <vt:lpstr>Types of Baking </vt:lpstr>
      <vt:lpstr>Types of Baking</vt:lpstr>
      <vt:lpstr>Types of Baking </vt:lpstr>
      <vt:lpstr>Types of Baking </vt:lpstr>
      <vt:lpstr>Types of Baking</vt:lpstr>
      <vt:lpstr>Types of Baking </vt:lpstr>
      <vt:lpstr>Types of Baking </vt:lpstr>
      <vt:lpstr>Types of Baking </vt:lpstr>
      <vt:lpstr>Types of Baking</vt:lpstr>
      <vt:lpstr>Types of Baking </vt:lpstr>
      <vt:lpstr>Types of Baking</vt:lpstr>
      <vt:lpstr>Types of Baking </vt:lpstr>
      <vt:lpstr>Types of Baking </vt:lpstr>
      <vt:lpstr>Types of Baking</vt:lpstr>
      <vt:lpstr>Types of Baking </vt:lpstr>
      <vt:lpstr>Types of Baking </vt:lpstr>
      <vt:lpstr>Types of Baking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dc:title>
  <dc:creator>CCCF10</dc:creator>
  <cp:lastModifiedBy>Administrator</cp:lastModifiedBy>
  <cp:revision>20</cp:revision>
  <dcterms:created xsi:type="dcterms:W3CDTF">2014-07-13T20:56:23Z</dcterms:created>
  <dcterms:modified xsi:type="dcterms:W3CDTF">2014-07-14T06:34:20Z</dcterms:modified>
</cp:coreProperties>
</file>