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548" r:id="rId3"/>
    <p:sldId id="549" r:id="rId4"/>
    <p:sldId id="554" r:id="rId5"/>
    <p:sldId id="555" r:id="rId6"/>
    <p:sldId id="556" r:id="rId7"/>
    <p:sldId id="564" r:id="rId8"/>
    <p:sldId id="565" r:id="rId9"/>
    <p:sldId id="566" r:id="rId10"/>
    <p:sldId id="567" r:id="rId11"/>
    <p:sldId id="568" r:id="rId12"/>
    <p:sldId id="569" r:id="rId13"/>
    <p:sldId id="570" r:id="rId14"/>
    <p:sldId id="573" r:id="rId15"/>
    <p:sldId id="575" r:id="rId16"/>
    <p:sldId id="576" r:id="rId17"/>
    <p:sldId id="577" r:id="rId18"/>
    <p:sldId id="578" r:id="rId19"/>
    <p:sldId id="579" r:id="rId20"/>
    <p:sldId id="581" r:id="rId21"/>
    <p:sldId id="582" r:id="rId22"/>
    <p:sldId id="586" r:id="rId23"/>
    <p:sldId id="588" r:id="rId24"/>
    <p:sldId id="589" r:id="rId25"/>
    <p:sldId id="590" r:id="rId26"/>
    <p:sldId id="592" r:id="rId27"/>
    <p:sldId id="593" r:id="rId28"/>
    <p:sldId id="594" r:id="rId29"/>
    <p:sldId id="595" r:id="rId30"/>
    <p:sldId id="596" r:id="rId31"/>
    <p:sldId id="597" r:id="rId32"/>
    <p:sldId id="598" r:id="rId33"/>
    <p:sldId id="599" r:id="rId34"/>
    <p:sldId id="600" r:id="rId35"/>
    <p:sldId id="601" r:id="rId36"/>
    <p:sldId id="602" r:id="rId37"/>
    <p:sldId id="603" r:id="rId38"/>
    <p:sldId id="604" r:id="rId39"/>
    <p:sldId id="605" r:id="rId40"/>
    <p:sldId id="606" r:id="rId41"/>
    <p:sldId id="607" r:id="rId42"/>
    <p:sldId id="608" r:id="rId43"/>
    <p:sldId id="610" r:id="rId44"/>
    <p:sldId id="611" r:id="rId45"/>
    <p:sldId id="612" r:id="rId46"/>
    <p:sldId id="613" r:id="rId47"/>
    <p:sldId id="614" r:id="rId48"/>
    <p:sldId id="615" r:id="rId49"/>
    <p:sldId id="616" r:id="rId50"/>
    <p:sldId id="617" r:id="rId51"/>
    <p:sldId id="618" r:id="rId52"/>
    <p:sldId id="619" r:id="rId53"/>
    <p:sldId id="620" r:id="rId54"/>
    <p:sldId id="62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095" autoAdjust="0"/>
    <p:restoredTop sz="94660"/>
  </p:normalViewPr>
  <p:slideViewPr>
    <p:cSldViewPr>
      <p:cViewPr varScale="1">
        <p:scale>
          <a:sx n="50" d="100"/>
          <a:sy n="50" d="100"/>
        </p:scale>
        <p:origin x="-523" y="-67"/>
      </p:cViewPr>
      <p:guideLst>
        <p:guide orient="horz" pos="2160"/>
        <p:guide pos="2880"/>
      </p:guideLst>
    </p:cSldViewPr>
  </p:slideViewPr>
  <p:notesTextViewPr>
    <p:cViewPr>
      <p:scale>
        <a:sx n="100" d="100"/>
        <a:sy n="100" d="100"/>
      </p:scale>
      <p:origin x="0" y="0"/>
    </p:cViewPr>
  </p:notesTextViewPr>
  <p:notesViewPr>
    <p:cSldViewPr>
      <p:cViewPr varScale="1">
        <p:scale>
          <a:sx n="41" d="100"/>
          <a:sy n="41" d="100"/>
        </p:scale>
        <p:origin x="-1512" y="-7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A3131-FDF4-499C-8604-AEA9D025F013}" type="datetimeFigureOut">
              <a:rPr lang="en-US" smtClean="0"/>
              <a:pPr/>
              <a:t>7/27/2014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CDE87-7654-4775-9AAF-0D090258BA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30CDE87-7654-4775-9AAF-0D090258BA7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20FDAC-3E55-4522-9874-84A28556FFF6}"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97916-8554-4936-8A6E-6618BB06FC08}"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558868-9AD3-46FB-B03A-725ECA912670}"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D0CC92-DEDE-45DF-9FD8-22FA0B33233C}" type="datetime1">
              <a:rPr lang="en-US" smtClean="0"/>
              <a:pPr/>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2D011B-6C99-4F48-8476-4DCD88D2E38E}" type="datetime1">
              <a:rPr lang="en-US" smtClean="0"/>
              <a:pPr/>
              <a:t>7/27/2014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5469ED-33F8-4144-BF36-C9603D19D68B}" type="datetime1">
              <a:rPr lang="en-US" smtClean="0"/>
              <a:pPr/>
              <a:t>7/27/2014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6AFD4-74BF-426F-BDB4-83D308A844E6}" type="datetime1">
              <a:rPr lang="en-US" smtClean="0"/>
              <a:pPr/>
              <a:t>7/27/2014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01340B-8198-4DD9-A8FF-040082DA2F21}" type="datetime1">
              <a:rPr lang="en-US" smtClean="0"/>
              <a:pPr/>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854F57-DE4A-4222-9117-6CC43097D69B}" type="datetime1">
              <a:rPr lang="en-US" smtClean="0"/>
              <a:pPr/>
              <a:t>7/27/2014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42E773-84DE-4DA1-8E61-92ECE067AF07}"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1E9E6-4A3A-4881-A725-300C8695AEC6}" type="datetime1">
              <a:rPr lang="en-US" smtClean="0"/>
              <a:pPr/>
              <a:t>7/27/2014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C6D49-C63B-478B-85DB-BBADDC5A8860}" type="datetime1">
              <a:rPr lang="en-US" smtClean="0"/>
              <a:pPr/>
              <a:t>7/27/2014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a:t>
            </a:r>
            <a:r>
              <a:rPr lang="en-US" dirty="0" smtClean="0"/>
              <a:t>31</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Merchant Banking</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b="1" dirty="0"/>
          </a:p>
        </p:txBody>
      </p:sp>
      <p:sp>
        <p:nvSpPr>
          <p:cNvPr id="3" name="Content Placeholder 2"/>
          <p:cNvSpPr>
            <a:spLocks noGrp="1"/>
          </p:cNvSpPr>
          <p:nvPr>
            <p:ph idx="1"/>
          </p:nvPr>
        </p:nvSpPr>
        <p:spPr/>
        <p:txBody>
          <a:bodyPr/>
          <a:lstStyle/>
          <a:p>
            <a:pPr>
              <a:buNone/>
            </a:pPr>
            <a:r>
              <a:rPr lang="en-US" dirty="0" smtClean="0"/>
              <a:t> </a:t>
            </a:r>
          </a:p>
          <a:p>
            <a:r>
              <a:rPr lang="en-US" dirty="0" smtClean="0"/>
              <a:t>The financial services sector is an important constituent of the financial system and plays a significant role in the realm of economic development of a country.</a:t>
            </a:r>
          </a:p>
          <a:p>
            <a:pPr>
              <a:buNone/>
            </a:pPr>
            <a:endParaRPr lang="en-US" dirty="0" smtClean="0"/>
          </a:p>
          <a:p>
            <a:r>
              <a:rPr lang="en-US" dirty="0" smtClean="0"/>
              <a:t>Merchant Banking is a prominent component of the financial sector of our country.</a:t>
            </a:r>
          </a:p>
        </p:txBody>
      </p:sp>
      <p:sp>
        <p:nvSpPr>
          <p:cNvPr id="4" name="Slide Number Placeholder 3"/>
          <p:cNvSpPr>
            <a:spLocks noGrp="1"/>
          </p:cNvSpPr>
          <p:nvPr>
            <p:ph type="sldNum" sz="quarter" idx="12"/>
          </p:nvPr>
        </p:nvSpPr>
        <p:spPr/>
        <p:txBody>
          <a:bodyPr/>
          <a:lstStyle/>
          <a:p>
            <a:fld id="{E6673839-AA66-4120-8A33-6222EC92A2B6}"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r>
              <a:rPr lang="en-US" dirty="0" smtClean="0"/>
              <a:t>In the U.S., investment bankers cater to the needs of business enterprises carrying out merchant banking functions. The main functions of merchant banking are the following;</a:t>
            </a:r>
          </a:p>
          <a:p>
            <a:pPr marL="514350" indent="-514350">
              <a:buFont typeface="+mj-lt"/>
              <a:buAutoNum type="arabicPeriod"/>
            </a:pPr>
            <a:r>
              <a:rPr lang="en-US" dirty="0" smtClean="0"/>
              <a:t>Corporate </a:t>
            </a:r>
            <a:r>
              <a:rPr lang="en-US" dirty="0" err="1" smtClean="0"/>
              <a:t>counselling</a:t>
            </a:r>
            <a:endParaRPr lang="en-US" dirty="0" smtClean="0"/>
          </a:p>
          <a:p>
            <a:pPr marL="514350" indent="-514350">
              <a:buFont typeface="+mj-lt"/>
              <a:buAutoNum type="arabicPeriod"/>
            </a:pPr>
            <a:r>
              <a:rPr lang="en-US" dirty="0" smtClean="0"/>
              <a:t>Project </a:t>
            </a:r>
            <a:r>
              <a:rPr lang="en-US" dirty="0" err="1" smtClean="0"/>
              <a:t>counselling</a:t>
            </a:r>
            <a:endParaRPr lang="en-US" dirty="0" smtClean="0"/>
          </a:p>
          <a:p>
            <a:pPr marL="514350" indent="-514350">
              <a:buFont typeface="+mj-lt"/>
              <a:buAutoNum type="arabicPeriod"/>
            </a:pPr>
            <a:r>
              <a:rPr lang="en-US" dirty="0" smtClean="0"/>
              <a:t>Pre-investment studies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4. Capital restructuring</a:t>
            </a:r>
          </a:p>
          <a:p>
            <a:pPr>
              <a:buNone/>
            </a:pPr>
            <a:r>
              <a:rPr lang="en-US" dirty="0" smtClean="0"/>
              <a:t>5. Credit syndication and project finance</a:t>
            </a:r>
          </a:p>
          <a:p>
            <a:pPr>
              <a:buNone/>
            </a:pPr>
            <a:r>
              <a:rPr lang="en-US" dirty="0" smtClean="0"/>
              <a:t>6. Issue management and underwriting</a:t>
            </a:r>
          </a:p>
          <a:p>
            <a:pPr>
              <a:buNone/>
            </a:pPr>
            <a:r>
              <a:rPr lang="en-US" dirty="0" smtClean="0"/>
              <a:t>7. Portfolio management</a:t>
            </a:r>
          </a:p>
          <a:p>
            <a:pPr>
              <a:buNone/>
            </a:pPr>
            <a:r>
              <a:rPr lang="en-US" dirty="0" smtClean="0"/>
              <a:t>8. Working capital finance</a:t>
            </a:r>
          </a:p>
          <a:p>
            <a:pPr>
              <a:buNone/>
            </a:pPr>
            <a:r>
              <a:rPr lang="en-US" dirty="0" smtClean="0"/>
              <a:t>9. Acceptance </a:t>
            </a:r>
            <a:r>
              <a:rPr lang="en-US" dirty="0" err="1" smtClean="0"/>
              <a:t>creat</a:t>
            </a:r>
            <a:r>
              <a:rPr lang="en-US" dirty="0" smtClean="0"/>
              <a:t> and bill discounting</a:t>
            </a:r>
          </a:p>
          <a:p>
            <a:pPr>
              <a:buNone/>
            </a:pPr>
            <a:r>
              <a:rPr lang="en-US" dirty="0" smtClean="0"/>
              <a:t>10. Mergers, Amalgamations and takeovers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11. Venture capital</a:t>
            </a:r>
          </a:p>
          <a:p>
            <a:pPr>
              <a:buNone/>
            </a:pPr>
            <a:r>
              <a:rPr lang="en-US" dirty="0" smtClean="0"/>
              <a:t>12. Lease financing</a:t>
            </a:r>
          </a:p>
          <a:p>
            <a:pPr>
              <a:buNone/>
            </a:pPr>
            <a:r>
              <a:rPr lang="en-US" dirty="0" smtClean="0"/>
              <a:t>13. Foreign currency finance</a:t>
            </a:r>
          </a:p>
          <a:p>
            <a:pPr>
              <a:buNone/>
            </a:pPr>
            <a:r>
              <a:rPr lang="en-US" dirty="0" smtClean="0"/>
              <a:t>14. Fixed deposit broking</a:t>
            </a:r>
          </a:p>
          <a:p>
            <a:pPr>
              <a:buNone/>
            </a:pPr>
            <a:r>
              <a:rPr lang="en-US" dirty="0" smtClean="0"/>
              <a:t>15. Mutual funds</a:t>
            </a:r>
          </a:p>
          <a:p>
            <a:pPr>
              <a:buNone/>
            </a:pPr>
            <a:r>
              <a:rPr lang="en-US" dirty="0" smtClean="0"/>
              <a:t>16. Relief to sick industries</a:t>
            </a:r>
          </a:p>
          <a:p>
            <a:pPr>
              <a:buNone/>
            </a:pPr>
            <a:r>
              <a:rPr lang="en-US" dirty="0" smtClean="0"/>
              <a:t>17. Project appraisal</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Securities Issue</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Corporate enterprise use several sources for raising funds from the capital market.</a:t>
            </a:r>
          </a:p>
          <a:p>
            <a:r>
              <a:rPr lang="en-US" dirty="0" smtClean="0"/>
              <a:t>Issue of securities constitutes an important mode of raising such finances.</a:t>
            </a:r>
          </a:p>
          <a:p>
            <a:r>
              <a:rPr lang="en-US" dirty="0" smtClean="0"/>
              <a:t>Security issues takes the following forms;</a:t>
            </a:r>
          </a:p>
          <a:p>
            <a:pPr marL="514350" indent="-514350">
              <a:buFont typeface="+mj-lt"/>
              <a:buAutoNum type="arabicPeriod"/>
            </a:pPr>
            <a:r>
              <a:rPr lang="en-US" dirty="0" smtClean="0"/>
              <a:t>Public issue</a:t>
            </a:r>
          </a:p>
          <a:p>
            <a:pPr marL="514350" indent="-514350">
              <a:buFont typeface="+mj-lt"/>
              <a:buAutoNum type="arabicPeriod"/>
            </a:pPr>
            <a:r>
              <a:rPr lang="en-US" dirty="0" smtClean="0"/>
              <a:t>Right issue</a:t>
            </a:r>
          </a:p>
          <a:p>
            <a:pPr marL="514350" indent="-514350">
              <a:buFont typeface="+mj-lt"/>
              <a:buAutoNum type="arabicPeriod"/>
            </a:pPr>
            <a:r>
              <a:rPr lang="en-US" dirty="0" smtClean="0"/>
              <a:t>Private placement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When capital funds are raised through the issue of a prospectus, it is called ‘public issue of securities’.</a:t>
            </a:r>
          </a:p>
          <a:p>
            <a:r>
              <a:rPr lang="en-US" dirty="0" smtClean="0"/>
              <a:t>It is the most common method of raising funds in the capital market.</a:t>
            </a:r>
          </a:p>
          <a:p>
            <a:r>
              <a:rPr lang="en-US" dirty="0" smtClean="0"/>
              <a:t>A security issue may take place either at par, or at a premium or at a discount.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The prospectus has to disclose all the essential facts about the company to the prospective purchasers of the shares.</a:t>
            </a:r>
          </a:p>
          <a:p>
            <a:r>
              <a:rPr lang="en-US" dirty="0" smtClean="0"/>
              <a:t>SECP insists on the adequacy of disclosure of information that should serve as the basis for investors to make a decision about the investment of their money.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Right issue:</a:t>
            </a:r>
          </a:p>
          <a:p>
            <a:r>
              <a:rPr lang="en-US" dirty="0" smtClean="0"/>
              <a:t>When shares are issued to the existing shareholding of a company on a privileged basis, it is called as ‘Rights Issue’.</a:t>
            </a:r>
          </a:p>
          <a:p>
            <a:r>
              <a:rPr lang="en-US" dirty="0" smtClean="0"/>
              <a:t>The existing shareholders have a pre-emptive right to subscribe to the new issue of shares.</a:t>
            </a:r>
          </a:p>
          <a:p>
            <a:r>
              <a:rPr lang="en-US" dirty="0" smtClean="0"/>
              <a:t>Rights shares are offered as additional issues by </a:t>
            </a:r>
            <a:r>
              <a:rPr lang="en-US" dirty="0" err="1" smtClean="0"/>
              <a:t>corporates</a:t>
            </a:r>
            <a:r>
              <a:rPr lang="en-US" dirty="0" smtClean="0"/>
              <a:t> to mop up further capital funds.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Private placement:</a:t>
            </a:r>
          </a:p>
          <a:p>
            <a:r>
              <a:rPr lang="en-US" dirty="0" smtClean="0"/>
              <a:t>When the issuing company sells securities directly to the investors, especially institutional investors, it takes the form of private placement.</a:t>
            </a:r>
          </a:p>
          <a:p>
            <a:r>
              <a:rPr lang="en-US" dirty="0" smtClean="0"/>
              <a:t>In this case, no prospectus is issued, since it is presumed that the investors have sufficient knowledge and experience and are capable of evaluating the risks of the investment.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Public issue of securities:</a:t>
            </a:r>
          </a:p>
          <a:p>
            <a:r>
              <a:rPr lang="en-US" dirty="0" smtClean="0"/>
              <a:t>Private placement covers shares, preference shares and debentures.</a:t>
            </a:r>
          </a:p>
          <a:p>
            <a:r>
              <a:rPr lang="en-US" dirty="0" smtClean="0"/>
              <a:t>The role of financial intermediary, such as merchant bankers and lead managers, assumes greater significance in private placement. </a:t>
            </a:r>
          </a:p>
          <a:p>
            <a:r>
              <a:rPr lang="en-US" dirty="0" smtClean="0"/>
              <a:t>They involve themselves in the task of preparing an offer memorandum and negotiating with investors.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a:buNone/>
            </a:pPr>
            <a:r>
              <a:rPr lang="en-US" dirty="0" smtClean="0"/>
              <a:t>The Issue manager needs to satisfy the following requirements before being allowed by the SECP to carry out various issue management activities;</a:t>
            </a:r>
          </a:p>
          <a:p>
            <a:pPr marL="514350" indent="-514350">
              <a:buFont typeface="+mj-lt"/>
              <a:buAutoNum type="arabicPeriod"/>
            </a:pPr>
            <a:r>
              <a:rPr lang="en-US" dirty="0" smtClean="0"/>
              <a:t>Adequate and necessary infrastructure such as adequate office space, equipments and manpower to effectively discharge activities. </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marL="514350" indent="-514350">
              <a:buNone/>
            </a:pPr>
            <a:r>
              <a:rPr lang="en-US" dirty="0" smtClean="0"/>
              <a:t>2.   Minimum number of two persons needed, who are professionally qualified in Law, Finance or Banking management and have the experience to conduct the business of the merchant banker.</a:t>
            </a:r>
          </a:p>
          <a:p>
            <a:pPr marL="514350" indent="-514350">
              <a:buNone/>
            </a:pPr>
            <a:r>
              <a:rPr lang="en-US" dirty="0" smtClean="0"/>
              <a:t>3.   Fulfilling the capital adequacy requirements, i.e. a minimum net worth of Rs 5 </a:t>
            </a:r>
            <a:r>
              <a:rPr lang="en-US" dirty="0" err="1" smtClean="0"/>
              <a:t>crores</a:t>
            </a:r>
            <a:r>
              <a:rPr lang="en-US" dirty="0" smtClean="0"/>
              <a:t>.</a:t>
            </a:r>
          </a:p>
        </p:txBody>
      </p:sp>
      <p:sp>
        <p:nvSpPr>
          <p:cNvPr id="4" name="Slide Number Placeholder 3"/>
          <p:cNvSpPr>
            <a:spLocks noGrp="1"/>
          </p:cNvSpPr>
          <p:nvPr>
            <p:ph type="sldNum" sz="quarter" idx="12"/>
          </p:nvPr>
        </p:nvSpPr>
        <p:spPr/>
        <p:txBody>
          <a:bodyPr/>
          <a:lstStyle/>
          <a:p>
            <a:fld id="{E6673839-AA66-4120-8A33-6222EC92A2B6}"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Issue managers</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Categories of Issue managers</a:t>
            </a:r>
            <a:endParaRPr lang="en-US" u="sng" dirty="0" smtClean="0"/>
          </a:p>
          <a:p>
            <a:r>
              <a:rPr lang="en-US" dirty="0" smtClean="0"/>
              <a:t>SECP has classified Issue managers into four categories as follows;</a:t>
            </a:r>
          </a:p>
          <a:p>
            <a:pPr>
              <a:buNone/>
            </a:pPr>
            <a:r>
              <a:rPr lang="en-US" dirty="0" smtClean="0"/>
              <a:t>1. Merchant </a:t>
            </a:r>
            <a:r>
              <a:rPr lang="en-US" dirty="0" smtClean="0"/>
              <a:t>banker who is authorized to act as issue manager, advisor, consultant, underwriter and portfolio manager.</a:t>
            </a:r>
          </a:p>
          <a:p>
            <a:pPr>
              <a:buNone/>
            </a:pPr>
            <a:r>
              <a:rPr lang="en-US" dirty="0" smtClean="0"/>
              <a:t>2. Merchant </a:t>
            </a:r>
            <a:r>
              <a:rPr lang="en-US" dirty="0" smtClean="0"/>
              <a:t>banker who is authorized to act only as  advisor, consultant, underwriter and portfolio manager.</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b="1" dirty="0"/>
          </a:p>
        </p:txBody>
      </p:sp>
      <p:sp>
        <p:nvSpPr>
          <p:cNvPr id="3" name="Content Placeholder 2"/>
          <p:cNvSpPr>
            <a:spLocks noGrp="1"/>
          </p:cNvSpPr>
          <p:nvPr>
            <p:ph idx="1"/>
          </p:nvPr>
        </p:nvSpPr>
        <p:spPr/>
        <p:txBody>
          <a:bodyPr/>
          <a:lstStyle/>
          <a:p>
            <a:pPr>
              <a:buNone/>
            </a:pPr>
            <a:r>
              <a:rPr lang="en-US" b="1" u="sng" dirty="0" smtClean="0"/>
              <a:t>Categories of Issue managers</a:t>
            </a:r>
            <a:endParaRPr lang="en-US" u="sng" dirty="0" smtClean="0"/>
          </a:p>
          <a:p>
            <a:pPr>
              <a:buNone/>
            </a:pPr>
            <a:endParaRPr lang="en-US" dirty="0" smtClean="0"/>
          </a:p>
          <a:p>
            <a:pPr>
              <a:buNone/>
            </a:pPr>
            <a:r>
              <a:rPr lang="en-US" dirty="0" smtClean="0"/>
              <a:t>3. Merchant </a:t>
            </a:r>
            <a:r>
              <a:rPr lang="en-US" dirty="0" smtClean="0"/>
              <a:t>banker who is authorized to act as underwriter, advisor to an issue.</a:t>
            </a:r>
          </a:p>
          <a:p>
            <a:pPr>
              <a:buNone/>
            </a:pPr>
            <a:endParaRPr lang="en-US" dirty="0" smtClean="0"/>
          </a:p>
          <a:p>
            <a:pPr>
              <a:buNone/>
            </a:pPr>
            <a:r>
              <a:rPr lang="en-US" dirty="0" smtClean="0"/>
              <a:t>4. Merchant </a:t>
            </a:r>
            <a:r>
              <a:rPr lang="en-US" dirty="0" smtClean="0"/>
              <a:t>banker who is authorized to act only as advisor or consultant to an issue.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Role of 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Role of Issue manager</a:t>
            </a:r>
            <a:endParaRPr lang="en-US" dirty="0" smtClean="0"/>
          </a:p>
          <a:p>
            <a:pPr>
              <a:buNone/>
            </a:pPr>
            <a:r>
              <a:rPr lang="en-US" dirty="0" smtClean="0"/>
              <a:t>    The merchant banker as an issue manager is helpful is the following ways;</a:t>
            </a:r>
          </a:p>
          <a:p>
            <a:pPr marL="514350" indent="-514350">
              <a:buAutoNum type="arabicPeriod"/>
            </a:pPr>
            <a:r>
              <a:rPr lang="en-US" dirty="0" smtClean="0"/>
              <a:t>Easy floatation</a:t>
            </a:r>
            <a:endParaRPr lang="en-US" dirty="0" smtClean="0"/>
          </a:p>
          <a:p>
            <a:pPr marL="514350" indent="-514350">
              <a:buFont typeface="Arial" pitchFamily="34" charset="0"/>
              <a:buAutoNum type="arabicPeriod"/>
            </a:pPr>
            <a:r>
              <a:rPr lang="en-US" dirty="0" smtClean="0"/>
              <a:t> </a:t>
            </a:r>
            <a:r>
              <a:rPr lang="en-US" dirty="0" smtClean="0"/>
              <a:t>Financial consultant</a:t>
            </a:r>
            <a:r>
              <a:rPr lang="en-US" dirty="0" smtClean="0"/>
              <a:t>:</a:t>
            </a:r>
          </a:p>
          <a:p>
            <a:pPr marL="514350" indent="-514350">
              <a:buFont typeface="Arial" pitchFamily="34" charset="0"/>
              <a:buAutoNum type="arabicPeriod"/>
            </a:pPr>
            <a:r>
              <a:rPr lang="en-US" dirty="0" smtClean="0"/>
              <a:t>Underwriting:</a:t>
            </a:r>
          </a:p>
          <a:p>
            <a:pPr marL="514350" indent="-514350">
              <a:buFont typeface="Arial" pitchFamily="34" charset="0"/>
              <a:buAutoNum type="arabicPeriod"/>
            </a:pPr>
            <a:r>
              <a:rPr lang="en-US" dirty="0" smtClean="0"/>
              <a:t>Market </a:t>
            </a:r>
            <a:r>
              <a:rPr lang="en-US" dirty="0" smtClean="0"/>
              <a:t>makers</a:t>
            </a:r>
            <a:r>
              <a:rPr lang="en-US" dirty="0" smtClean="0"/>
              <a:t>:</a:t>
            </a:r>
          </a:p>
          <a:p>
            <a:pPr marL="514350" indent="-514350">
              <a:buFont typeface="Arial" pitchFamily="34" charset="0"/>
              <a:buAutoNum type="arabicPeriod"/>
            </a:pPr>
            <a:r>
              <a:rPr lang="en-US" dirty="0" smtClean="0"/>
              <a:t> </a:t>
            </a:r>
            <a:r>
              <a:rPr lang="en-US" dirty="0" smtClean="0"/>
              <a:t>Due diligence:</a:t>
            </a:r>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smtClean="0"/>
          </a:p>
          <a:p>
            <a:pPr marL="514350" indent="-514350">
              <a:buFont typeface="Arial" pitchFamily="34" charset="0"/>
              <a:buAutoNum type="arabicPeriod"/>
            </a:pPr>
            <a:endParaRPr lang="en-US" dirty="0" smtClean="0"/>
          </a:p>
          <a:p>
            <a:pPr marL="514350" indent="-514350">
              <a:buNone/>
            </a:pPr>
            <a:endParaRPr lang="en-US" dirty="0" smtClean="0"/>
          </a:p>
        </p:txBody>
      </p:sp>
      <p:sp>
        <p:nvSpPr>
          <p:cNvPr id="4" name="Slide Number Placeholder 3"/>
          <p:cNvSpPr>
            <a:spLocks noGrp="1"/>
          </p:cNvSpPr>
          <p:nvPr>
            <p:ph type="sldNum" sz="quarter" idx="12"/>
          </p:nvPr>
        </p:nvSpPr>
        <p:spPr/>
        <p:txBody>
          <a:bodyPr/>
          <a:lstStyle/>
          <a:p>
            <a:fld id="{E6673839-AA66-4120-8A33-6222EC92A2B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2800" b="1" dirty="0" smtClean="0"/>
              <a:t>Activities involved in public issue management</a:t>
            </a:r>
            <a:endParaRPr lang="en-US" sz="28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a:bodyPr>
          <a:lstStyle/>
          <a:p>
            <a:pPr>
              <a:buNone/>
            </a:pPr>
            <a:r>
              <a:rPr lang="en-US" b="1" dirty="0" smtClean="0"/>
              <a:t>Activities involved in public issue management:</a:t>
            </a:r>
            <a:endParaRPr lang="en-US" dirty="0" smtClean="0"/>
          </a:p>
          <a:p>
            <a:r>
              <a:rPr lang="en-US" dirty="0" smtClean="0"/>
              <a:t>The various activities involved in raising funds from the capital markets are the following;</a:t>
            </a:r>
          </a:p>
          <a:p>
            <a:pPr>
              <a:buNone/>
            </a:pPr>
            <a:r>
              <a:rPr lang="en-US" u="sng" dirty="0" smtClean="0"/>
              <a:t>Pre-issue Activities:</a:t>
            </a:r>
          </a:p>
          <a:p>
            <a:pPr marL="514350" indent="-514350">
              <a:buFont typeface="+mj-lt"/>
              <a:buAutoNum type="arabicPeriod"/>
            </a:pPr>
            <a:r>
              <a:rPr lang="en-US" dirty="0" smtClean="0"/>
              <a:t>Signing of </a:t>
            </a:r>
            <a:r>
              <a:rPr lang="en-US" dirty="0" err="1" smtClean="0"/>
              <a:t>MoU</a:t>
            </a:r>
            <a:endParaRPr lang="en-US" dirty="0" smtClean="0"/>
          </a:p>
          <a:p>
            <a:pPr marL="514350" indent="-514350">
              <a:buFont typeface="+mj-lt"/>
              <a:buAutoNum type="arabicPeriod"/>
            </a:pPr>
            <a:r>
              <a:rPr lang="en-US" dirty="0" smtClean="0"/>
              <a:t>Obtaining appraisal note</a:t>
            </a:r>
          </a:p>
          <a:p>
            <a:pPr marL="514350" indent="-514350">
              <a:buFont typeface="+mj-lt"/>
              <a:buAutoNum type="arabicPeriod"/>
            </a:pPr>
            <a:r>
              <a:rPr lang="en-US" dirty="0" smtClean="0"/>
              <a:t>Optimum capital structure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a:bodyPr>
          <a:lstStyle/>
          <a:p>
            <a:pPr>
              <a:buNone/>
            </a:pPr>
            <a:r>
              <a:rPr lang="en-US" b="1" dirty="0" smtClean="0"/>
              <a:t>Activities involved in public issue management:</a:t>
            </a:r>
            <a:endParaRPr lang="en-US" dirty="0" smtClean="0"/>
          </a:p>
          <a:p>
            <a:pPr>
              <a:buNone/>
            </a:pPr>
            <a:r>
              <a:rPr lang="en-US" dirty="0" smtClean="0"/>
              <a:t>4. Convening meeting</a:t>
            </a:r>
          </a:p>
          <a:p>
            <a:pPr>
              <a:buNone/>
            </a:pPr>
            <a:r>
              <a:rPr lang="en-US" dirty="0" smtClean="0"/>
              <a:t>5. Appointment of financial intermediary</a:t>
            </a:r>
          </a:p>
          <a:p>
            <a:pPr>
              <a:buNone/>
            </a:pPr>
            <a:r>
              <a:rPr lang="en-US" dirty="0" smtClean="0"/>
              <a:t>6. Preparing documents</a:t>
            </a:r>
          </a:p>
          <a:p>
            <a:pPr>
              <a:buNone/>
            </a:pPr>
            <a:r>
              <a:rPr lang="en-US" dirty="0" smtClean="0"/>
              <a:t>7. Due diligence certificate</a:t>
            </a:r>
          </a:p>
          <a:p>
            <a:pPr>
              <a:buNone/>
            </a:pPr>
            <a:r>
              <a:rPr lang="en-US" dirty="0" smtClean="0"/>
              <a:t>8. Submission of offer document</a:t>
            </a:r>
          </a:p>
          <a:p>
            <a:pPr>
              <a:buNone/>
            </a:pPr>
            <a:r>
              <a:rPr lang="en-US" dirty="0" smtClean="0"/>
              <a:t>9. Finalization of collection </a:t>
            </a:r>
            <a:r>
              <a:rPr lang="en-US" dirty="0" err="1" smtClean="0"/>
              <a:t>centres</a:t>
            </a:r>
            <a:endParaRPr lang="en-US" dirty="0" smtClean="0"/>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dirty="0" smtClean="0"/>
              <a:t>Activities involved in public issue management:</a:t>
            </a:r>
            <a:endParaRPr lang="en-US" dirty="0" smtClean="0"/>
          </a:p>
          <a:p>
            <a:pPr>
              <a:buNone/>
            </a:pPr>
            <a:r>
              <a:rPr lang="en-US" dirty="0" smtClean="0"/>
              <a:t>10. Filing with </a:t>
            </a:r>
            <a:r>
              <a:rPr lang="en-US" dirty="0" err="1" smtClean="0"/>
              <a:t>RoC</a:t>
            </a:r>
            <a:r>
              <a:rPr lang="en-US" dirty="0" smtClean="0"/>
              <a:t>.</a:t>
            </a:r>
          </a:p>
          <a:p>
            <a:pPr>
              <a:buNone/>
            </a:pPr>
            <a:r>
              <a:rPr lang="en-US" dirty="0" smtClean="0"/>
              <a:t>11. Launching the issue</a:t>
            </a:r>
          </a:p>
          <a:p>
            <a:pPr>
              <a:buNone/>
            </a:pPr>
            <a:r>
              <a:rPr lang="en-US" dirty="0" smtClean="0"/>
              <a:t>12. Promoter’s contribution.</a:t>
            </a:r>
          </a:p>
          <a:p>
            <a:pPr>
              <a:buNone/>
            </a:pPr>
            <a:r>
              <a:rPr lang="en-US" dirty="0" smtClean="0"/>
              <a:t>13. Issue closure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a:t>
            </a:r>
            <a:r>
              <a:rPr lang="en-US" dirty="0" smtClean="0"/>
              <a:t>32</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Marketing of new issues</a:t>
            </a:r>
            <a:endParaRPr lang="en-US" sz="6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Methods of marketing securities:</a:t>
            </a:r>
          </a:p>
          <a:p>
            <a:r>
              <a:rPr lang="en-US" dirty="0" smtClean="0"/>
              <a:t>Following are the various methods being adopted by corporate entities for marketing the securities in the New Issues Market;</a:t>
            </a:r>
          </a:p>
          <a:p>
            <a:pPr marL="514350" indent="-514350">
              <a:buFont typeface="+mj-lt"/>
              <a:buAutoNum type="arabicPeriod"/>
            </a:pPr>
            <a:r>
              <a:rPr lang="en-US" dirty="0" smtClean="0"/>
              <a:t>Pure prospectus method</a:t>
            </a:r>
          </a:p>
          <a:p>
            <a:pPr marL="514350" indent="-514350">
              <a:buFont typeface="+mj-lt"/>
              <a:buAutoNum type="arabicPeriod"/>
            </a:pPr>
            <a:r>
              <a:rPr lang="en-US" dirty="0" smtClean="0"/>
              <a:t>Offer for sale method</a:t>
            </a:r>
          </a:p>
          <a:p>
            <a:pPr marL="514350" indent="-514350">
              <a:buFont typeface="+mj-lt"/>
              <a:buAutoNum type="arabicPeriod"/>
            </a:pPr>
            <a:r>
              <a:rPr lang="en-US" dirty="0" smtClean="0"/>
              <a:t>Private placement method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Methods of marketing securities:</a:t>
            </a:r>
          </a:p>
          <a:p>
            <a:pPr>
              <a:buNone/>
            </a:pPr>
            <a:r>
              <a:rPr lang="en-US" dirty="0" smtClean="0"/>
              <a:t>4. Initial public offers (IPOs) method</a:t>
            </a:r>
          </a:p>
          <a:p>
            <a:pPr>
              <a:buNone/>
            </a:pPr>
            <a:r>
              <a:rPr lang="en-US" dirty="0" smtClean="0"/>
              <a:t>5. Right issue method</a:t>
            </a:r>
          </a:p>
          <a:p>
            <a:pPr>
              <a:buNone/>
            </a:pPr>
            <a:r>
              <a:rPr lang="en-US" dirty="0" smtClean="0"/>
              <a:t>6. Bonus issue method</a:t>
            </a:r>
          </a:p>
          <a:p>
            <a:pPr>
              <a:buNone/>
            </a:pPr>
            <a:r>
              <a:rPr lang="en-US" dirty="0" smtClean="0"/>
              <a:t>7. Book-building method</a:t>
            </a:r>
          </a:p>
          <a:p>
            <a:pPr>
              <a:buNone/>
            </a:pPr>
            <a:r>
              <a:rPr lang="en-US" dirty="0" smtClean="0"/>
              <a:t>8. Stock option method</a:t>
            </a:r>
          </a:p>
          <a:p>
            <a:pPr>
              <a:buNone/>
            </a:pPr>
            <a:r>
              <a:rPr lang="en-US" dirty="0" smtClean="0"/>
              <a:t>9. Bought-out deals method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Pure prospectus method:</a:t>
            </a:r>
          </a:p>
          <a:p>
            <a:r>
              <a:rPr lang="en-US" dirty="0" smtClean="0"/>
              <a:t>The method whereby a corporate enterprise mops up capital funds from the general public by means of an issue of a prospectus, is called ‘pure prospectus method’.</a:t>
            </a:r>
          </a:p>
          <a:p>
            <a:r>
              <a:rPr lang="en-US" dirty="0" smtClean="0"/>
              <a:t>It is the most popular method of making public issue of securities by corporate enterprises.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Pure prospectus method:</a:t>
            </a:r>
            <a:endParaRPr lang="en-US" dirty="0" smtClean="0"/>
          </a:p>
          <a:p>
            <a:pPr>
              <a:buNone/>
            </a:pPr>
            <a:r>
              <a:rPr lang="en-US" b="1" dirty="0" smtClean="0"/>
              <a:t>Advantages:</a:t>
            </a:r>
          </a:p>
          <a:p>
            <a:r>
              <a:rPr lang="en-US" dirty="0" smtClean="0"/>
              <a:t>The pure prospectus method of marketing the securities serves as an excellent mode of disclosure of all the information pertaining to the issue. The method promotes confidence of investors through transparency and non-discriminatory basis of allotment.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Pure prospectus method:</a:t>
            </a:r>
            <a:endParaRPr lang="en-US" dirty="0" smtClean="0"/>
          </a:p>
          <a:p>
            <a:pPr>
              <a:buNone/>
            </a:pPr>
            <a:r>
              <a:rPr lang="en-US" b="1" dirty="0" smtClean="0"/>
              <a:t>Drawbacks:</a:t>
            </a:r>
          </a:p>
          <a:p>
            <a:pPr>
              <a:buNone/>
            </a:pPr>
            <a:endParaRPr lang="en-US" b="1" dirty="0" smtClean="0"/>
          </a:p>
          <a:p>
            <a:pPr marL="514350" indent="-514350">
              <a:buFont typeface="+mj-lt"/>
              <a:buAutoNum type="arabicPeriod"/>
            </a:pPr>
            <a:r>
              <a:rPr lang="en-US" dirty="0" smtClean="0"/>
              <a:t>High issue costs</a:t>
            </a:r>
          </a:p>
          <a:p>
            <a:pPr marL="514350" indent="-514350">
              <a:buFont typeface="+mj-lt"/>
              <a:buAutoNum type="arabicPeriod"/>
            </a:pPr>
            <a:r>
              <a:rPr lang="en-US" dirty="0" smtClean="0"/>
              <a:t>Time consuming</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Offer for Sale method:</a:t>
            </a:r>
          </a:p>
          <a:p>
            <a:r>
              <a:rPr lang="en-US" dirty="0" smtClean="0"/>
              <a:t>Where the marketing of securities takes place through intermediaries, such as issue houses, stockbrokers and others, it is a case of ‘Offer for Sale Method’.</a:t>
            </a:r>
          </a:p>
          <a:p>
            <a:r>
              <a:rPr lang="en-US" dirty="0" smtClean="0"/>
              <a:t>Under this method, the sale of securities takes place in two stages.</a:t>
            </a:r>
          </a:p>
          <a:p>
            <a:pPr>
              <a:buNone/>
            </a:pPr>
            <a:endParaRPr lang="en-US" dirty="0" smtClean="0"/>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Offer for Sale method:</a:t>
            </a:r>
            <a:endParaRPr lang="en-US" dirty="0" smtClean="0"/>
          </a:p>
          <a:p>
            <a:r>
              <a:rPr lang="en-US" dirty="0" smtClean="0"/>
              <a:t>First stage, the issuer company makes an en-block sale of securities to intermediaries such as the issue houses and share brokers at an agreed price.</a:t>
            </a:r>
          </a:p>
          <a:p>
            <a:r>
              <a:rPr lang="en-US" dirty="0" smtClean="0"/>
              <a:t>Second stage, the securities are re-sold to ultimate investors at a market-related price. The difference between the purchase price and the issue price constitutes ‘profit’ for the intermediaries.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smtClean="0"/>
              <a:t>Offer for Sale method:</a:t>
            </a:r>
          </a:p>
          <a:p>
            <a:pPr>
              <a:buNone/>
            </a:pPr>
            <a:r>
              <a:rPr lang="en-US" b="1" dirty="0" smtClean="0"/>
              <a:t>Advantage:</a:t>
            </a:r>
          </a:p>
          <a:p>
            <a:r>
              <a:rPr lang="en-US" dirty="0" smtClean="0"/>
              <a:t>The biggest advantage of this method is that it saves the issuing company the hassles involved in selling the shares to the public directly through prospectus.</a:t>
            </a:r>
          </a:p>
          <a:p>
            <a:pPr>
              <a:buNone/>
            </a:pPr>
            <a:r>
              <a:rPr lang="en-US" b="1" dirty="0" smtClean="0"/>
              <a:t>Drawback:</a:t>
            </a:r>
          </a:p>
          <a:p>
            <a:r>
              <a:rPr lang="en-US" dirty="0" smtClean="0"/>
              <a:t>This method is, however, expensive for the investor as it involves the offer of securities by issue houses at very high prices.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Private Placement Method:</a:t>
            </a:r>
          </a:p>
          <a:p>
            <a:r>
              <a:rPr lang="en-US" dirty="0" smtClean="0"/>
              <a:t>A method of marketing of securities whereby the issuer makes the offer of sale to individuals and institutions privately without the issue of a prospectus is known as ‘Private Placement Method’.</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Private Placement Method:</a:t>
            </a:r>
            <a:endParaRPr lang="en-US" dirty="0" smtClean="0"/>
          </a:p>
          <a:p>
            <a:pPr>
              <a:buNone/>
            </a:pPr>
            <a:r>
              <a:rPr lang="en-US" b="1" dirty="0" smtClean="0"/>
              <a:t>Advantages:</a:t>
            </a:r>
          </a:p>
          <a:p>
            <a:pPr marL="514350" indent="-514350">
              <a:buFont typeface="+mj-lt"/>
              <a:buAutoNum type="arabicPeriod"/>
            </a:pPr>
            <a:r>
              <a:rPr lang="en-US" dirty="0" smtClean="0"/>
              <a:t>Less expensive as various types of costs associated with the issue are borne by the issue houses and other intermediaries.</a:t>
            </a:r>
          </a:p>
          <a:p>
            <a:pPr marL="514350" indent="-514350">
              <a:buFont typeface="+mj-lt"/>
              <a:buAutoNum type="arabicPeriod"/>
            </a:pPr>
            <a:r>
              <a:rPr lang="en-US" dirty="0" smtClean="0"/>
              <a:t>Placement of securities suits the requirements of small companies.</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Private Placement Method:</a:t>
            </a:r>
            <a:endParaRPr lang="en-US" dirty="0" smtClean="0"/>
          </a:p>
          <a:p>
            <a:pPr>
              <a:buNone/>
            </a:pPr>
            <a:r>
              <a:rPr lang="en-US" b="1" dirty="0" smtClean="0"/>
              <a:t>Disadvantages:</a:t>
            </a:r>
          </a:p>
          <a:p>
            <a:pPr marL="514350" indent="-514350">
              <a:buFont typeface="+mj-lt"/>
              <a:buAutoNum type="arabicPeriod"/>
            </a:pPr>
            <a:r>
              <a:rPr lang="en-US" dirty="0" smtClean="0"/>
              <a:t>Concentration of securities in a few hands.</a:t>
            </a:r>
          </a:p>
          <a:p>
            <a:pPr marL="514350" indent="-514350">
              <a:buFont typeface="+mj-lt"/>
              <a:buAutoNum type="arabicPeriod"/>
            </a:pPr>
            <a:r>
              <a:rPr lang="en-US" dirty="0" smtClean="0"/>
              <a:t>Depriving the common investors of an opportunity to subscribe to the issue, thus affecting their confidence level.</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Initial Public Offer (IPO) Method:</a:t>
            </a:r>
          </a:p>
          <a:p>
            <a:r>
              <a:rPr lang="en-US" dirty="0" smtClean="0"/>
              <a:t>The public issue made by a corporate entity for the first time in its life is called ‘Initial Public Offer’ (IPO).</a:t>
            </a:r>
          </a:p>
          <a:p>
            <a:r>
              <a:rPr lang="en-US" dirty="0" smtClean="0"/>
              <a:t>Under this method of marketing, securities are issued to successful applicants on the basis of the orders placed by them, through their brokers.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Initial Public Offer (IPO) Method:</a:t>
            </a:r>
            <a:endParaRPr lang="en-US" dirty="0" smtClean="0"/>
          </a:p>
          <a:p>
            <a:r>
              <a:rPr lang="en-US" dirty="0" smtClean="0"/>
              <a:t>The job of selling the stock is entrusted to a popular intermediary, the underwriter. </a:t>
            </a:r>
          </a:p>
          <a:p>
            <a:pPr>
              <a:buNone/>
            </a:pPr>
            <a:r>
              <a:rPr lang="en-US" b="1" dirty="0" smtClean="0"/>
              <a:t>Advantage:</a:t>
            </a:r>
          </a:p>
          <a:p>
            <a:pPr>
              <a:buNone/>
            </a:pPr>
            <a:r>
              <a:rPr lang="en-US" dirty="0" smtClean="0"/>
              <a:t>The biggest advantage of this method of marketing of securities is that there is no need for the investors to part with the money even before the shares are allotted in his favor.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Right Issue Method:</a:t>
            </a:r>
          </a:p>
          <a:p>
            <a:r>
              <a:rPr lang="en-US" dirty="0" smtClean="0"/>
              <a:t>Where the shares of an existing company are offered to its existing shareholders, it takes the form of ‘rights issue’.</a:t>
            </a:r>
          </a:p>
          <a:p>
            <a:r>
              <a:rPr lang="en-US" dirty="0" smtClean="0"/>
              <a:t>Under this method, the existing company issues shares to its existing shareholders in proportion to the number of shares already held by them.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Right Issue Method:</a:t>
            </a:r>
            <a:endParaRPr lang="en-US" dirty="0" smtClean="0"/>
          </a:p>
          <a:p>
            <a:pPr>
              <a:buNone/>
            </a:pPr>
            <a:r>
              <a:rPr lang="en-US" dirty="0" smtClean="0"/>
              <a:t>Advantages:</a:t>
            </a:r>
          </a:p>
          <a:p>
            <a:r>
              <a:rPr lang="en-US" dirty="0" smtClean="0"/>
              <a:t>Economy: Rights issue constitutes the most economical method of raising fresh capital, as it involves no underwriting and brokerage costs. </a:t>
            </a:r>
          </a:p>
          <a:p>
            <a:r>
              <a:rPr lang="en-US" dirty="0" smtClean="0"/>
              <a:t>Further, the expenses by way of advertisement and administration, etc are less.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b="1" dirty="0"/>
          </a:p>
        </p:txBody>
      </p:sp>
      <p:sp>
        <p:nvSpPr>
          <p:cNvPr id="3" name="Content Placeholder 2"/>
          <p:cNvSpPr>
            <a:spLocks noGrp="1"/>
          </p:cNvSpPr>
          <p:nvPr>
            <p:ph idx="1"/>
          </p:nvPr>
        </p:nvSpPr>
        <p:spPr/>
        <p:txBody>
          <a:bodyPr/>
          <a:lstStyle/>
          <a:p>
            <a:pPr>
              <a:buNone/>
            </a:pPr>
            <a:r>
              <a:rPr lang="en-US" b="1" u="sng" dirty="0" smtClean="0"/>
              <a:t>Right Issue Method:</a:t>
            </a:r>
            <a:endParaRPr lang="en-US" dirty="0" smtClean="0"/>
          </a:p>
          <a:p>
            <a:pPr>
              <a:buNone/>
            </a:pPr>
            <a:r>
              <a:rPr lang="en-US" dirty="0" smtClean="0"/>
              <a:t>Drawbacks:</a:t>
            </a:r>
          </a:p>
          <a:p>
            <a:pPr>
              <a:buNone/>
            </a:pPr>
            <a:r>
              <a:rPr lang="en-US" dirty="0" smtClean="0"/>
              <a:t>Restrictive: The facility of rights issue is available only to existing companies and not to new companies.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Bonus Issues method:</a:t>
            </a:r>
          </a:p>
          <a:p>
            <a:r>
              <a:rPr lang="en-US" dirty="0" smtClean="0"/>
              <a:t>Where the accumulated reserves and surplus of profits of a company are converted into paid up capital, it takes the form of issue of ‘bonus shares’.</a:t>
            </a:r>
          </a:p>
          <a:p>
            <a:r>
              <a:rPr lang="en-US" dirty="0" smtClean="0"/>
              <a:t>It merely implies capitalization of existing reserves and surplus of a company.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Bonus Issues method:</a:t>
            </a:r>
          </a:p>
          <a:p>
            <a:r>
              <a:rPr lang="en-US" dirty="0" smtClean="0"/>
              <a:t>Advantage:</a:t>
            </a:r>
          </a:p>
          <a:p>
            <a:pPr marL="514350" indent="-514350">
              <a:buFont typeface="+mj-lt"/>
              <a:buAutoNum type="arabicPeriod"/>
            </a:pPr>
            <a:r>
              <a:rPr lang="en-US" dirty="0" smtClean="0"/>
              <a:t>It saves the company enormously of the hassles of capital issue.</a:t>
            </a:r>
          </a:p>
          <a:p>
            <a:pPr marL="514350" indent="-514350">
              <a:buFont typeface="+mj-lt"/>
              <a:buAutoNum type="arabicPeriod"/>
            </a:pPr>
            <a:r>
              <a:rPr lang="en-US" dirty="0" smtClean="0"/>
              <a:t>The issue is free</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Book-building Method:</a:t>
            </a:r>
          </a:p>
          <a:p>
            <a:pPr>
              <a:buNone/>
            </a:pPr>
            <a:r>
              <a:rPr lang="en-US" dirty="0" smtClean="0"/>
              <a:t>A method of marketing the shares of a company whereby the quantum and the price of the securities to be issued will be decided on the basis of the ‘bids’ received from the prospective shareholders by the lead merchant bankers is known as ‘book-building method’.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Book-building Method</a:t>
            </a:r>
            <a:r>
              <a:rPr lang="en-US" b="1" u="sng" dirty="0" smtClean="0"/>
              <a:t>:</a:t>
            </a:r>
            <a:endParaRPr lang="en-US" b="1" u="sng" dirty="0" smtClean="0"/>
          </a:p>
          <a:p>
            <a:r>
              <a:rPr lang="en-US" dirty="0" smtClean="0"/>
              <a:t>Under the book-building method, share prices are determined on the basis of real demand for the shares at various price levels in the market.</a:t>
            </a:r>
          </a:p>
          <a:p>
            <a:r>
              <a:rPr lang="en-US" dirty="0" smtClean="0"/>
              <a:t>For discovering the price at which issue should be made, bids are invited from prospectus investors from which the demand at various price level is noted. The merchant bankers undertake full responsibility for the issue. </a:t>
            </a: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Book-building Method:</a:t>
            </a:r>
          </a:p>
          <a:p>
            <a:pPr>
              <a:buNone/>
            </a:pPr>
            <a:r>
              <a:rPr lang="en-US" b="1" dirty="0" smtClean="0"/>
              <a:t>Advantages:</a:t>
            </a:r>
          </a:p>
          <a:p>
            <a:pPr marL="514350" indent="-514350">
              <a:buFont typeface="+mj-lt"/>
              <a:buAutoNum type="arabicPeriod"/>
            </a:pPr>
            <a:r>
              <a:rPr lang="en-US" dirty="0" smtClean="0"/>
              <a:t>Reduction in the duration between allotment and listing.</a:t>
            </a:r>
          </a:p>
          <a:p>
            <a:pPr marL="514350" indent="-514350">
              <a:buFont typeface="+mj-lt"/>
              <a:buAutoNum type="arabicPeriod"/>
            </a:pPr>
            <a:r>
              <a:rPr lang="en-US" dirty="0" smtClean="0"/>
              <a:t>Reliable allotment procedure.</a:t>
            </a:r>
          </a:p>
          <a:p>
            <a:pPr marL="514350" indent="-514350">
              <a:buFont typeface="+mj-lt"/>
              <a:buAutoNum type="arabicPeriod"/>
            </a:pPr>
            <a:r>
              <a:rPr lang="en-US" dirty="0" smtClean="0"/>
              <a:t>Quick listing in stock exchange possible.</a:t>
            </a:r>
          </a:p>
          <a:p>
            <a:pPr marL="514350" indent="-514350">
              <a:buFont typeface="+mj-lt"/>
              <a:buAutoNum type="arabicPeriod"/>
            </a:pPr>
            <a:r>
              <a:rPr lang="en-US" dirty="0" smtClean="0"/>
              <a:t>No price manipulation as the price is determined on the basis of the bids received.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Stock Option or Employee Stock Option Scheme (ESOP):</a:t>
            </a:r>
          </a:p>
          <a:p>
            <a:r>
              <a:rPr lang="en-US" dirty="0" smtClean="0"/>
              <a:t>A method of marketing the securities of a company whereby its employees are encouraged to take up shares and subscribe to it is known as ‘stock option.</a:t>
            </a:r>
          </a:p>
          <a:p>
            <a:r>
              <a:rPr lang="en-US" dirty="0" smtClean="0"/>
              <a:t>It is a voluntary scheme on the part of the company to encourage employees participation in the company.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Stock Option or Employee Stock Option Scheme (ESOP):</a:t>
            </a:r>
          </a:p>
          <a:p>
            <a:r>
              <a:rPr lang="en-US" dirty="0" smtClean="0"/>
              <a:t>The scheme also offers an incentive to the employees to stay in the company.</a:t>
            </a:r>
          </a:p>
          <a:p>
            <a:r>
              <a:rPr lang="en-US" dirty="0" smtClean="0"/>
              <a:t>The scheme is particularly useful in the case of companies whose business activity is dominantly based on the talent of the employees, as in the case of software industry.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Bought-out Deals:</a:t>
            </a:r>
          </a:p>
          <a:p>
            <a:pPr>
              <a:buNone/>
            </a:pPr>
            <a:r>
              <a:rPr lang="en-US" dirty="0" smtClean="0"/>
              <a:t>A method of marketing of securities of a body corporate whereby the promoters of an unlisted company make an outright sale of a chunk of equity shares to a single sponsor or the lead sponsor is known as ‘bought-out deals’.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lstStyle/>
          <a:p>
            <a:pPr>
              <a:buNone/>
            </a:pPr>
            <a:r>
              <a:rPr lang="en-US" b="1" u="sng" dirty="0" smtClean="0"/>
              <a:t>Bought-out Deals</a:t>
            </a:r>
            <a:r>
              <a:rPr lang="en-US" b="1" u="sng" dirty="0" smtClean="0"/>
              <a:t>:   Features:</a:t>
            </a:r>
            <a:endParaRPr lang="en-US" b="1" u="sng" dirty="0" smtClean="0"/>
          </a:p>
          <a:p>
            <a:pPr marL="514350" indent="-514350">
              <a:buAutoNum type="arabicPeriod"/>
            </a:pPr>
            <a:r>
              <a:rPr lang="en-US" b="1" dirty="0" smtClean="0"/>
              <a:t>Parties:</a:t>
            </a:r>
          </a:p>
          <a:p>
            <a:pPr marL="514350" indent="-514350"/>
            <a:r>
              <a:rPr lang="en-US" dirty="0" smtClean="0"/>
              <a:t> There are three parties involved in the bought-out deals. They are promoters of the company, sponsors and co-sponsors who are generally merchant bankers and investors.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u="sng" dirty="0" smtClean="0"/>
              <a:t>Bought-out Deals:   Features:</a:t>
            </a:r>
          </a:p>
          <a:p>
            <a:pPr>
              <a:buNone/>
            </a:pPr>
            <a:r>
              <a:rPr lang="en-US" dirty="0" smtClean="0"/>
              <a:t>2. </a:t>
            </a:r>
            <a:r>
              <a:rPr lang="en-US" b="1" dirty="0" smtClean="0"/>
              <a:t>Outright sale:</a:t>
            </a:r>
          </a:p>
          <a:p>
            <a:r>
              <a:rPr lang="en-US" dirty="0" smtClean="0"/>
              <a:t>Under this arrangement, there is an outright sale of a chunk of equity shares to a single sponsor or lead sponsor.</a:t>
            </a:r>
          </a:p>
          <a:p>
            <a:pPr>
              <a:buNone/>
            </a:pPr>
            <a:r>
              <a:rPr lang="en-US" dirty="0" smtClean="0"/>
              <a:t>3.  </a:t>
            </a:r>
            <a:r>
              <a:rPr lang="en-US" b="1" dirty="0" smtClean="0"/>
              <a:t>Sale price:</a:t>
            </a:r>
          </a:p>
          <a:p>
            <a:r>
              <a:rPr lang="en-US" dirty="0" smtClean="0"/>
              <a:t>The sale price is finalized through negotiations between the issuing company and the purchaser, the sale being influenced by such factors as project evaluation, promoters image and reputation, current market sentiments, prospects of off-loading these shares at a future date, etc.</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Bought-out Deals:   Features</a:t>
            </a:r>
            <a:r>
              <a:rPr lang="en-US" b="1" u="sng" dirty="0" smtClean="0"/>
              <a:t>:</a:t>
            </a:r>
          </a:p>
          <a:p>
            <a:pPr>
              <a:buNone/>
            </a:pPr>
            <a:r>
              <a:rPr lang="en-US" dirty="0" smtClean="0"/>
              <a:t>4. </a:t>
            </a:r>
            <a:r>
              <a:rPr lang="en-US" b="1" dirty="0" smtClean="0"/>
              <a:t>Fund –based:</a:t>
            </a:r>
          </a:p>
          <a:p>
            <a:r>
              <a:rPr lang="en-US" dirty="0" smtClean="0"/>
              <a:t>Bought-out deals are in the nature of fund-based activity where the funds of the merchant bankers get locked in for at least the prescribed minimum period.</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Marketing of New Issues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Bought-out Deals:   Features</a:t>
            </a:r>
            <a:r>
              <a:rPr lang="en-US" b="1" u="sng" dirty="0" smtClean="0"/>
              <a:t>:</a:t>
            </a:r>
          </a:p>
          <a:p>
            <a:pPr>
              <a:buNone/>
            </a:pPr>
            <a:r>
              <a:rPr lang="en-US" dirty="0" smtClean="0"/>
              <a:t>5</a:t>
            </a:r>
            <a:r>
              <a:rPr lang="en-US" dirty="0" smtClean="0"/>
              <a:t>. </a:t>
            </a:r>
            <a:r>
              <a:rPr lang="en-US" b="1" dirty="0" smtClean="0"/>
              <a:t>Listing:</a:t>
            </a:r>
          </a:p>
          <a:p>
            <a:r>
              <a:rPr lang="en-US" dirty="0" smtClean="0"/>
              <a:t>The investor- sponsor make a profit, when at future date, the shares get listed and higher prices prevail. Listing generally takes place at a time when the company is performing well in terms of higher profits and larger cash generations from projects.</a:t>
            </a:r>
          </a:p>
          <a:p>
            <a:pPr>
              <a:buNone/>
            </a:pPr>
            <a:endParaRPr lang="en-US" b="1" u="sng" dirty="0" smtClean="0"/>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1741</TotalTime>
  <Words>2368</Words>
  <Application>Microsoft Office PowerPoint</Application>
  <PresentationFormat>On-screen Show (4:3)</PresentationFormat>
  <Paragraphs>317</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Revise Lecture 31</vt:lpstr>
      <vt:lpstr>Slide 2</vt:lpstr>
      <vt:lpstr>Merchant Banking – An Overview</vt:lpstr>
      <vt:lpstr>Merchant Banking – An Overview</vt:lpstr>
      <vt:lpstr>Merchant Banking – An Overview</vt:lpstr>
      <vt:lpstr>Merchant Banking – An Overview</vt:lpstr>
      <vt:lpstr>Slide 7</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Slide 17</vt:lpstr>
      <vt:lpstr>Public Issue Management</vt:lpstr>
      <vt:lpstr>Public Issue Management</vt:lpstr>
      <vt:lpstr>Public Issue Management</vt:lpstr>
      <vt:lpstr>Public Issue Management</vt:lpstr>
      <vt:lpstr>Slide 22</vt:lpstr>
      <vt:lpstr>Public Issue Management</vt:lpstr>
      <vt:lpstr>Public Issue Management</vt:lpstr>
      <vt:lpstr>Public Issue Management</vt:lpstr>
      <vt:lpstr>Lecture 32</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lpstr>Marketing of New Issues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220</cp:revision>
  <dcterms:created xsi:type="dcterms:W3CDTF">2014-07-19T02:39:46Z</dcterms:created>
  <dcterms:modified xsi:type="dcterms:W3CDTF">2014-07-27T19:48:46Z</dcterms:modified>
</cp:coreProperties>
</file>