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548" r:id="rId3"/>
    <p:sldId id="549" r:id="rId4"/>
    <p:sldId id="550" r:id="rId5"/>
    <p:sldId id="551" r:id="rId6"/>
    <p:sldId id="552" r:id="rId7"/>
    <p:sldId id="553" r:id="rId8"/>
    <p:sldId id="554" r:id="rId9"/>
    <p:sldId id="555" r:id="rId10"/>
    <p:sldId id="556" r:id="rId11"/>
    <p:sldId id="557" r:id="rId12"/>
    <p:sldId id="558" r:id="rId13"/>
    <p:sldId id="559" r:id="rId14"/>
    <p:sldId id="564" r:id="rId15"/>
    <p:sldId id="565" r:id="rId16"/>
    <p:sldId id="566" r:id="rId17"/>
    <p:sldId id="567" r:id="rId18"/>
    <p:sldId id="568" r:id="rId19"/>
    <p:sldId id="569" r:id="rId20"/>
    <p:sldId id="570" r:id="rId21"/>
    <p:sldId id="571" r:id="rId22"/>
    <p:sldId id="572" r:id="rId23"/>
    <p:sldId id="573" r:id="rId24"/>
    <p:sldId id="574" r:id="rId25"/>
    <p:sldId id="575" r:id="rId26"/>
    <p:sldId id="576" r:id="rId27"/>
    <p:sldId id="591" r:id="rId28"/>
    <p:sldId id="577" r:id="rId29"/>
    <p:sldId id="578" r:id="rId30"/>
    <p:sldId id="579" r:id="rId31"/>
    <p:sldId id="580" r:id="rId32"/>
    <p:sldId id="581" r:id="rId33"/>
    <p:sldId id="582" r:id="rId34"/>
    <p:sldId id="583" r:id="rId35"/>
    <p:sldId id="584" r:id="rId36"/>
    <p:sldId id="585" r:id="rId37"/>
    <p:sldId id="586" r:id="rId38"/>
    <p:sldId id="587" r:id="rId39"/>
    <p:sldId id="588" r:id="rId40"/>
    <p:sldId id="589" r:id="rId41"/>
    <p:sldId id="59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notesViewPr>
    <p:cSldViewPr>
      <p:cViewPr varScale="1">
        <p:scale>
          <a:sx n="41" d="100"/>
          <a:sy n="41" d="100"/>
        </p:scale>
        <p:origin x="-1512"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A3131-FDF4-499C-8604-AEA9D025F013}" type="datetimeFigureOut">
              <a:rPr lang="en-US" smtClean="0"/>
              <a:pPr/>
              <a:t>7/26/2014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CDE87-7654-4775-9AAF-0D090258BA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0CDE87-7654-4775-9AAF-0D090258BA7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20FDAC-3E55-4522-9874-84A28556FFF6}"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97916-8554-4936-8A6E-6618BB06FC08}"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558868-9AD3-46FB-B03A-725ECA912670}"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D0CC92-DEDE-45DF-9FD8-22FA0B33233C}"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2D011B-6C99-4F48-8476-4DCD88D2E38E}" type="datetime1">
              <a:rPr lang="en-US" smtClean="0"/>
              <a:pPr/>
              <a:t>7/26/2014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5469ED-33F8-4144-BF36-C9603D19D68B}" type="datetime1">
              <a:rPr lang="en-US" smtClean="0"/>
              <a:pPr/>
              <a:t>7/26/2014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6AFD4-74BF-426F-BDB4-83D308A844E6}" type="datetime1">
              <a:rPr lang="en-US" smtClean="0"/>
              <a:pPr/>
              <a:t>7/26/2014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1340B-8198-4DD9-A8FF-040082DA2F21}"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54F57-DE4A-4222-9117-6CC43097D69B}"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2E773-84DE-4DA1-8E61-92ECE067AF07}"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1E9E6-4A3A-4881-A725-300C8695AEC6}"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C6D49-C63B-478B-85DB-BBADDC5A8860}" type="datetime1">
              <a:rPr lang="en-US" smtClean="0"/>
              <a:pPr/>
              <a:t>7/26/2014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29</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Merchant Banking</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b="1" dirty="0"/>
          </a:p>
        </p:txBody>
      </p:sp>
      <p:sp>
        <p:nvSpPr>
          <p:cNvPr id="3" name="Content Placeholder 2"/>
          <p:cNvSpPr>
            <a:spLocks noGrp="1"/>
          </p:cNvSpPr>
          <p:nvPr>
            <p:ph idx="1"/>
          </p:nvPr>
        </p:nvSpPr>
        <p:spPr/>
        <p:txBody>
          <a:bodyPr/>
          <a:lstStyle/>
          <a:p>
            <a:pPr>
              <a:buNone/>
            </a:pPr>
            <a:r>
              <a:rPr lang="en-US" dirty="0" smtClean="0"/>
              <a:t> </a:t>
            </a:r>
          </a:p>
          <a:p>
            <a:r>
              <a:rPr lang="en-US" dirty="0" smtClean="0"/>
              <a:t>The financial services sector is an important constituent of the financial system and plays a significant role in the realm of economic development of a country.</a:t>
            </a:r>
          </a:p>
          <a:p>
            <a:pPr>
              <a:buNone/>
            </a:pPr>
            <a:endParaRPr lang="en-US" dirty="0" smtClean="0"/>
          </a:p>
          <a:p>
            <a:r>
              <a:rPr lang="en-US" dirty="0" smtClean="0"/>
              <a:t>Merchant Banking is a prominent component of the financial sector of our country.</a:t>
            </a:r>
          </a:p>
        </p:txBody>
      </p:sp>
      <p:sp>
        <p:nvSpPr>
          <p:cNvPr id="4" name="Slide Number Placeholder 3"/>
          <p:cNvSpPr>
            <a:spLocks noGrp="1"/>
          </p:cNvSpPr>
          <p:nvPr>
            <p:ph type="sldNum" sz="quarter" idx="12"/>
          </p:nvPr>
        </p:nvSpPr>
        <p:spPr/>
        <p:txBody>
          <a:bodyPr/>
          <a:lstStyle/>
          <a:p>
            <a:fld id="{E6673839-AA66-4120-8A33-6222EC92A2B6}"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provides specialist services including portfolio management, project financing and </a:t>
            </a:r>
            <a:r>
              <a:rPr lang="en-US" dirty="0" err="1" smtClean="0"/>
              <a:t>counselling</a:t>
            </a:r>
            <a:r>
              <a:rPr lang="en-US" dirty="0" smtClean="0"/>
              <a:t>, issue management and underwriting, mergers, acquisitions, venture capital financing, leasing and so on.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although a non-banking financial activity, resembles banking function.</a:t>
            </a:r>
          </a:p>
          <a:p>
            <a:r>
              <a:rPr lang="en-US" dirty="0" smtClean="0"/>
              <a:t>The function of merchant banking which originated, and grew in Europe, was enriched by American patronage, and these services are now being provided throughout  the world by both banking and non-banking institutions.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word ‘Merchant Banking’ originated among the Dutch and the Scottish traders, and was later on developed and professionalized in Britain.</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set of financial institutions that are engaged in providing specialist services, which generally include the issue and underwriting, project financing, mergers, acquisitions, venture capital financing, acceptance of bills of exchange and other banking services, are known as ‘merchant bankers’.</a:t>
            </a:r>
          </a:p>
          <a:p>
            <a:r>
              <a:rPr lang="en-US" dirty="0" smtClean="0"/>
              <a:t>A merchant banker may specialize in one activity and take up other activities, which may be complementary or supportive to the specialized activity.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r>
              <a:rPr lang="en-US" dirty="0" smtClean="0"/>
              <a:t>In the U.S., investment bankers cater to the needs of business enterprises carrying out merchant banking functions. The main functions of merchant banking are the following;</a:t>
            </a:r>
          </a:p>
          <a:p>
            <a:pPr marL="514350" indent="-514350">
              <a:buFont typeface="+mj-lt"/>
              <a:buAutoNum type="arabicPeriod"/>
            </a:pPr>
            <a:r>
              <a:rPr lang="en-US" dirty="0" smtClean="0"/>
              <a:t>Corporate </a:t>
            </a:r>
            <a:r>
              <a:rPr lang="en-US" dirty="0" err="1" smtClean="0"/>
              <a:t>counselling</a:t>
            </a:r>
            <a:endParaRPr lang="en-US" dirty="0" smtClean="0"/>
          </a:p>
          <a:p>
            <a:pPr marL="514350" indent="-514350">
              <a:buFont typeface="+mj-lt"/>
              <a:buAutoNum type="arabicPeriod"/>
            </a:pPr>
            <a:r>
              <a:rPr lang="en-US" dirty="0" smtClean="0"/>
              <a:t>Project </a:t>
            </a:r>
            <a:r>
              <a:rPr lang="en-US" dirty="0" err="1" smtClean="0"/>
              <a:t>counselling</a:t>
            </a:r>
            <a:endParaRPr lang="en-US" dirty="0" smtClean="0"/>
          </a:p>
          <a:p>
            <a:pPr marL="514350" indent="-514350">
              <a:buFont typeface="+mj-lt"/>
              <a:buAutoNum type="arabicPeriod"/>
            </a:pPr>
            <a:r>
              <a:rPr lang="en-US" dirty="0" smtClean="0"/>
              <a:t>Pre-investment studies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4. Capital restructuring</a:t>
            </a:r>
          </a:p>
          <a:p>
            <a:pPr>
              <a:buNone/>
            </a:pPr>
            <a:r>
              <a:rPr lang="en-US" dirty="0" smtClean="0"/>
              <a:t>5. Credit syndication and project finance</a:t>
            </a:r>
          </a:p>
          <a:p>
            <a:pPr>
              <a:buNone/>
            </a:pPr>
            <a:r>
              <a:rPr lang="en-US" dirty="0" smtClean="0"/>
              <a:t>6. Issue management and underwriting</a:t>
            </a:r>
          </a:p>
          <a:p>
            <a:pPr>
              <a:buNone/>
            </a:pPr>
            <a:r>
              <a:rPr lang="en-US" dirty="0" smtClean="0"/>
              <a:t>7. Portfolio management</a:t>
            </a:r>
          </a:p>
          <a:p>
            <a:pPr>
              <a:buNone/>
            </a:pPr>
            <a:r>
              <a:rPr lang="en-US" dirty="0" smtClean="0"/>
              <a:t>8. Working capital finance</a:t>
            </a:r>
          </a:p>
          <a:p>
            <a:pPr>
              <a:buNone/>
            </a:pPr>
            <a:r>
              <a:rPr lang="en-US" dirty="0" smtClean="0"/>
              <a:t>9. Acceptance </a:t>
            </a:r>
            <a:r>
              <a:rPr lang="en-US" dirty="0" err="1" smtClean="0"/>
              <a:t>creat</a:t>
            </a:r>
            <a:r>
              <a:rPr lang="en-US" dirty="0" smtClean="0"/>
              <a:t> and bill discounting</a:t>
            </a:r>
          </a:p>
          <a:p>
            <a:pPr>
              <a:buNone/>
            </a:pPr>
            <a:r>
              <a:rPr lang="en-US" dirty="0" smtClean="0"/>
              <a:t>10. Mergers, Amalgamations and takeovers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11. Venture capital</a:t>
            </a:r>
          </a:p>
          <a:p>
            <a:pPr>
              <a:buNone/>
            </a:pPr>
            <a:r>
              <a:rPr lang="en-US" dirty="0" smtClean="0"/>
              <a:t>12. Lease financing</a:t>
            </a:r>
          </a:p>
          <a:p>
            <a:pPr>
              <a:buNone/>
            </a:pPr>
            <a:r>
              <a:rPr lang="en-US" dirty="0" smtClean="0"/>
              <a:t>13. Foreign currency finance</a:t>
            </a:r>
          </a:p>
          <a:p>
            <a:pPr>
              <a:buNone/>
            </a:pPr>
            <a:r>
              <a:rPr lang="en-US" dirty="0" smtClean="0"/>
              <a:t>14. Fixed deposit broking</a:t>
            </a:r>
          </a:p>
          <a:p>
            <a:pPr>
              <a:buNone/>
            </a:pPr>
            <a:r>
              <a:rPr lang="en-US" dirty="0" smtClean="0"/>
              <a:t>15. Mutual funds</a:t>
            </a:r>
          </a:p>
          <a:p>
            <a:pPr>
              <a:buNone/>
            </a:pPr>
            <a:r>
              <a:rPr lang="en-US" dirty="0" smtClean="0"/>
              <a:t>16. Relief to sick industries</a:t>
            </a:r>
          </a:p>
          <a:p>
            <a:pPr>
              <a:buNone/>
            </a:pPr>
            <a:r>
              <a:rPr lang="en-US" dirty="0" smtClean="0"/>
              <a:t>17. Project appraisal</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Public Issue Management</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management of securities of the corporate sector offered to the public on a regular basis, and existing shareholders on a rights basis, is known as ‘public issue management’.</a:t>
            </a:r>
          </a:p>
          <a:p>
            <a:r>
              <a:rPr lang="en-US" dirty="0" smtClean="0"/>
              <a:t>Issue management is an important function of merchant bankers and lead managers.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r>
              <a:rPr lang="en-US" dirty="0" smtClean="0"/>
              <a:t> The management of issues for raising funds through various types of instruments by companies is known as ‘issue management’.</a:t>
            </a:r>
          </a:p>
          <a:p>
            <a:r>
              <a:rPr lang="en-US" dirty="0" smtClean="0"/>
              <a:t>A fast growing economy like Pakistan offers tremendous scope for issue management and the merchant bankers provide their skills and expertise to companies in the management of capital issues.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Securities Issue</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Corporate enterprise use several sources for raising funds from the capital market.</a:t>
            </a:r>
          </a:p>
          <a:p>
            <a:r>
              <a:rPr lang="en-US" dirty="0" smtClean="0"/>
              <a:t>Issue of securities constitutes an important mode of raising such finances.</a:t>
            </a:r>
          </a:p>
          <a:p>
            <a:r>
              <a:rPr lang="en-US" dirty="0" smtClean="0"/>
              <a:t>Security issues takes the following forms;</a:t>
            </a:r>
          </a:p>
          <a:p>
            <a:pPr marL="514350" indent="-514350">
              <a:buFont typeface="+mj-lt"/>
              <a:buAutoNum type="arabicPeriod"/>
            </a:pPr>
            <a:r>
              <a:rPr lang="en-US" dirty="0" smtClean="0"/>
              <a:t>Public issue</a:t>
            </a:r>
          </a:p>
          <a:p>
            <a:pPr marL="514350" indent="-514350">
              <a:buFont typeface="+mj-lt"/>
              <a:buAutoNum type="arabicPeriod"/>
            </a:pPr>
            <a:r>
              <a:rPr lang="en-US" dirty="0" smtClean="0"/>
              <a:t>Right issue</a:t>
            </a:r>
          </a:p>
          <a:p>
            <a:pPr marL="514350" indent="-514350">
              <a:buFont typeface="+mj-lt"/>
              <a:buAutoNum type="arabicPeriod"/>
            </a:pPr>
            <a:r>
              <a:rPr lang="en-US" dirty="0" smtClean="0"/>
              <a:t>Private placement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When capital funds are raised through the issue of a prospectus, it is called ‘public issue of securities’.</a:t>
            </a:r>
          </a:p>
          <a:p>
            <a:r>
              <a:rPr lang="en-US" dirty="0" smtClean="0"/>
              <a:t>It is the most common method of raising funds in the capital market.</a:t>
            </a:r>
          </a:p>
          <a:p>
            <a:r>
              <a:rPr lang="en-US" dirty="0" smtClean="0"/>
              <a:t>A security issue may take place either at par, or at a premium or at a discount.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The prospectus has to disclose all the essential facts about the company to the prospective purchasers of the shares.</a:t>
            </a:r>
          </a:p>
          <a:p>
            <a:r>
              <a:rPr lang="en-US" dirty="0" smtClean="0"/>
              <a:t>SECP insists on the adequacy of disclosure of information that should serve as the basis for investors to make a decision about the investment of their money.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Right issue:</a:t>
            </a:r>
          </a:p>
          <a:p>
            <a:r>
              <a:rPr lang="en-US" dirty="0" smtClean="0"/>
              <a:t>When shares are issued to the existing shareholding of a company on a privileged basis, it is called as ‘Rights Issue’.</a:t>
            </a:r>
          </a:p>
          <a:p>
            <a:r>
              <a:rPr lang="en-US" dirty="0" smtClean="0"/>
              <a:t>The existing shareholders have a pre-emptive right to subscribe to the new issue of shares.</a:t>
            </a:r>
          </a:p>
          <a:p>
            <a:r>
              <a:rPr lang="en-US" dirty="0" smtClean="0"/>
              <a:t>Rights shares are offered as additional issues by </a:t>
            </a:r>
            <a:r>
              <a:rPr lang="en-US" dirty="0" err="1" smtClean="0"/>
              <a:t>corporates</a:t>
            </a:r>
            <a:r>
              <a:rPr lang="en-US" dirty="0" smtClean="0"/>
              <a:t> to mop up further capital funds.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Private placement:</a:t>
            </a:r>
          </a:p>
          <a:p>
            <a:r>
              <a:rPr lang="en-US" dirty="0" smtClean="0"/>
              <a:t>When the issuing company sells securities directly to the investors, especially institutional investors, it takes the form of private placement.</a:t>
            </a:r>
          </a:p>
          <a:p>
            <a:r>
              <a:rPr lang="en-US" dirty="0" smtClean="0"/>
              <a:t>In this case, no prospectus is issued, since it is presumed that the investors have sufficient knowledge and experience and are capable of evaluating the risks of the investment.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Public issue of securities:</a:t>
            </a:r>
          </a:p>
          <a:p>
            <a:r>
              <a:rPr lang="en-US" dirty="0" smtClean="0"/>
              <a:t>Private placement covers shares, preference shares and debentures.</a:t>
            </a:r>
          </a:p>
          <a:p>
            <a:r>
              <a:rPr lang="en-US" dirty="0" smtClean="0"/>
              <a:t>The role of financial intermediary, such as merchant bankers and lead managers, assumes greater significance in private placement. </a:t>
            </a:r>
          </a:p>
          <a:p>
            <a:r>
              <a:rPr lang="en-US" dirty="0" smtClean="0"/>
              <a:t>They involve themselves in the task of preparing an offer memorandum and negotiating with investors.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Public issue of securities:</a:t>
            </a:r>
          </a:p>
          <a:p>
            <a:pPr>
              <a:buNone/>
            </a:pPr>
            <a:r>
              <a:rPr lang="en-US" dirty="0" smtClean="0"/>
              <a:t>Private placement obviously commands an advantage over the public issue on the following grounds;</a:t>
            </a:r>
          </a:p>
          <a:p>
            <a:pPr marL="514350" indent="-514350">
              <a:buFont typeface="+mj-lt"/>
              <a:buAutoNum type="arabicPeriod"/>
            </a:pPr>
            <a:r>
              <a:rPr lang="en-US" dirty="0" smtClean="0"/>
              <a:t>Speed and confidentiality of issue</a:t>
            </a:r>
          </a:p>
          <a:p>
            <a:pPr marL="514350" indent="-514350">
              <a:buFont typeface="+mj-lt"/>
              <a:buAutoNum type="arabicPeriod"/>
            </a:pPr>
            <a:r>
              <a:rPr lang="en-US" dirty="0" smtClean="0"/>
              <a:t>Access to capital market more quickly than a public issue which may take 6 months to one year. Time taken by private placement is just 2 to 3 months.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pPr marL="514350" indent="-514350">
              <a:buNone/>
            </a:pPr>
            <a:r>
              <a:rPr lang="en-US" dirty="0" smtClean="0"/>
              <a:t>3. Less expensive method of raising capital because of fewer compliance procedures</a:t>
            </a:r>
          </a:p>
          <a:p>
            <a:pPr marL="514350" indent="-514350">
              <a:buNone/>
            </a:pPr>
            <a:r>
              <a:rPr lang="en-US" dirty="0" smtClean="0"/>
              <a:t>4.  Advantageous to small companies which cannot afford a public issue because of the expense involved.</a:t>
            </a:r>
          </a:p>
          <a:p>
            <a:pPr marL="514350" indent="-514350">
              <a:buNone/>
            </a:pPr>
            <a:r>
              <a:rPr lang="en-US" dirty="0" smtClean="0"/>
              <a:t>5. Ideally suited to companies which need only  relatively limited amount of capital funds.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Issue Manager</a:t>
            </a:r>
            <a:endParaRPr lang="en-US" dirty="0" smtClean="0"/>
          </a:p>
          <a:p>
            <a:r>
              <a:rPr lang="en-US" dirty="0" smtClean="0"/>
              <a:t>Any financial institution / intermediary which can carry out the activities connected with issue management, is registered with SECP, and can follow its regulations and guidelines, is capable of venturing into issue management.</a:t>
            </a:r>
          </a:p>
          <a:p>
            <a:r>
              <a:rPr lang="en-US" dirty="0" smtClean="0"/>
              <a:t>Issue management is an important activity for merchant bankers.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a:buNone/>
            </a:pPr>
            <a:r>
              <a:rPr lang="en-US" dirty="0" smtClean="0"/>
              <a:t>The Issue manager needs to satisfy the following requirements before being allowed by the SECP to carry out various issue management activities;</a:t>
            </a:r>
          </a:p>
          <a:p>
            <a:pPr marL="514350" indent="-514350">
              <a:buFont typeface="+mj-lt"/>
              <a:buAutoNum type="arabicPeriod"/>
            </a:pPr>
            <a:r>
              <a:rPr lang="en-US" dirty="0" smtClean="0"/>
              <a:t>Adequate and necessary infrastructure such as adequate office space, equipments and manpower to effectively discharge activities. </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marL="514350" indent="-514350">
              <a:buNone/>
            </a:pPr>
            <a:r>
              <a:rPr lang="en-US" dirty="0" smtClean="0"/>
              <a:t>2.   Minimum number of two persons needed, who are professionally qualified in Law, Finance or Banking management and have the experience to conduct the business of the merchant banker.</a:t>
            </a:r>
          </a:p>
          <a:p>
            <a:pPr marL="514350" indent="-514350">
              <a:buNone/>
            </a:pPr>
            <a:r>
              <a:rPr lang="en-US" dirty="0" smtClean="0"/>
              <a:t>3.   Fulfilling the capital adequacy requirements, i.e. a minimum net worth of Rs 5 </a:t>
            </a:r>
            <a:r>
              <a:rPr lang="en-US" dirty="0" err="1" smtClean="0"/>
              <a:t>crores</a:t>
            </a:r>
            <a:r>
              <a:rPr lang="en-US" dirty="0" smtClean="0"/>
              <a:t>.</a:t>
            </a:r>
          </a:p>
        </p:txBody>
      </p:sp>
      <p:sp>
        <p:nvSpPr>
          <p:cNvPr id="4" name="Slide Number Placeholder 3"/>
          <p:cNvSpPr>
            <a:spLocks noGrp="1"/>
          </p:cNvSpPr>
          <p:nvPr>
            <p:ph type="sldNum" sz="quarter" idx="12"/>
          </p:nvPr>
        </p:nvSpPr>
        <p:spPr/>
        <p:txBody>
          <a:bodyPr/>
          <a:lstStyle/>
          <a:p>
            <a:fld id="{E6673839-AA66-4120-8A33-6222EC92A2B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Issue managers</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Categories of Issue managers</a:t>
            </a:r>
            <a:endParaRPr lang="en-US" u="sng" dirty="0" smtClean="0"/>
          </a:p>
          <a:p>
            <a:r>
              <a:rPr lang="en-US" dirty="0" smtClean="0"/>
              <a:t>SECP has classified Issue managers into four categories as follows;</a:t>
            </a:r>
          </a:p>
          <a:p>
            <a:r>
              <a:rPr lang="en-US" dirty="0" smtClean="0"/>
              <a:t>Merchant banker who is authorized to act as issue manager, advisor, consultant, underwriter and portfolio manager.</a:t>
            </a:r>
          </a:p>
          <a:p>
            <a:r>
              <a:rPr lang="en-US" dirty="0" smtClean="0"/>
              <a:t>Merchant banker who is authorized to act only as  advisor, consultant, underwriter and portfolio manager.</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b="1" dirty="0"/>
          </a:p>
        </p:txBody>
      </p:sp>
      <p:sp>
        <p:nvSpPr>
          <p:cNvPr id="3" name="Content Placeholder 2"/>
          <p:cNvSpPr>
            <a:spLocks noGrp="1"/>
          </p:cNvSpPr>
          <p:nvPr>
            <p:ph idx="1"/>
          </p:nvPr>
        </p:nvSpPr>
        <p:spPr/>
        <p:txBody>
          <a:bodyPr/>
          <a:lstStyle/>
          <a:p>
            <a:pPr>
              <a:buNone/>
            </a:pPr>
            <a:r>
              <a:rPr lang="en-US" b="1" u="sng" dirty="0" smtClean="0"/>
              <a:t>Categories of Issue managers</a:t>
            </a:r>
            <a:endParaRPr lang="en-US" u="sng" dirty="0" smtClean="0"/>
          </a:p>
          <a:p>
            <a:pPr>
              <a:buNone/>
            </a:pPr>
            <a:endParaRPr lang="en-US" dirty="0" smtClean="0"/>
          </a:p>
          <a:p>
            <a:r>
              <a:rPr lang="en-US" dirty="0" smtClean="0"/>
              <a:t>Merchant banker who is authorized to act as underwriter, advisor to an issue.</a:t>
            </a:r>
          </a:p>
          <a:p>
            <a:pPr>
              <a:buNone/>
            </a:pPr>
            <a:endParaRPr lang="en-US" dirty="0" smtClean="0"/>
          </a:p>
          <a:p>
            <a:r>
              <a:rPr lang="en-US" dirty="0" smtClean="0"/>
              <a:t>Merchant banker who is authorized to act only as advisor or consultant to an issue.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30</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Role of 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Role of Issue manager</a:t>
            </a:r>
            <a:endParaRPr lang="en-US" dirty="0" smtClean="0"/>
          </a:p>
          <a:p>
            <a:pPr>
              <a:buNone/>
            </a:pPr>
            <a:r>
              <a:rPr lang="en-US" dirty="0" smtClean="0"/>
              <a:t>    The merchant banker as an issue manager is helpful is the following ways;</a:t>
            </a:r>
          </a:p>
          <a:p>
            <a:pPr>
              <a:buNone/>
            </a:pPr>
            <a:r>
              <a:rPr lang="en-US" dirty="0" smtClean="0"/>
              <a:t>1. Easy floatation:</a:t>
            </a:r>
          </a:p>
          <a:p>
            <a:r>
              <a:rPr lang="en-US" dirty="0" smtClean="0"/>
              <a:t>An issue manager acts as an indispensable pilot facilitating a public / right issue. This is made possible with the help of a repository of special skills possessed by him to execute the management of issue.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2. Financial consultant:</a:t>
            </a:r>
          </a:p>
          <a:p>
            <a:r>
              <a:rPr lang="en-US" dirty="0" smtClean="0"/>
              <a:t>An issue manager essentially  acts as a financial architect, by providing advice relating to capital structuring, capital gearing and financial planning for the company.</a:t>
            </a:r>
          </a:p>
          <a:p>
            <a:pPr>
              <a:buNone/>
            </a:pPr>
            <a:r>
              <a:rPr lang="en-US" dirty="0" smtClean="0"/>
              <a:t>3. Underwriting:</a:t>
            </a:r>
          </a:p>
          <a:p>
            <a:r>
              <a:rPr lang="en-US" dirty="0" smtClean="0"/>
              <a:t>An issue manager allows for underwriting the issues of securities made by corporate enterprise. This ensures due subscription of the issue.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4. Market makers:</a:t>
            </a:r>
          </a:p>
          <a:p>
            <a:r>
              <a:rPr lang="en-US" dirty="0" smtClean="0"/>
              <a:t>Merchant bankers, an issue managers often act as the market makers for the issues lead managed by them. </a:t>
            </a:r>
          </a:p>
          <a:p>
            <a:r>
              <a:rPr lang="en-US" dirty="0" smtClean="0"/>
              <a:t>They invest, continue to hold and provide, buy and sell quotes for the listed </a:t>
            </a:r>
            <a:r>
              <a:rPr lang="en-US" dirty="0" err="1" smtClean="0"/>
              <a:t>scrips</a:t>
            </a:r>
            <a:r>
              <a:rPr lang="en-US" dirty="0" smtClean="0"/>
              <a:t> of the company.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5. Due diligence:</a:t>
            </a:r>
          </a:p>
          <a:p>
            <a:r>
              <a:rPr lang="en-US" dirty="0" smtClean="0"/>
              <a:t>The issue manager has to comply with SECP guidelines. </a:t>
            </a:r>
          </a:p>
          <a:p>
            <a:r>
              <a:rPr lang="en-US" dirty="0" smtClean="0"/>
              <a:t>The merchant banker will carry out activities with due diligence and furnish a Due Diligence Certificate to SECP.</a:t>
            </a:r>
          </a:p>
          <a:p>
            <a:r>
              <a:rPr lang="en-US" dirty="0" smtClean="0"/>
              <a:t>SECP has also prescribed a code of conduct for merchant bankers.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2800" b="1" dirty="0" smtClean="0"/>
              <a:t>Activities involved in public issue management</a:t>
            </a:r>
            <a:endParaRPr lang="en-US" sz="28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dirty="0" smtClean="0"/>
              <a:t>Activities involved in public issue management:</a:t>
            </a:r>
            <a:endParaRPr lang="en-US" dirty="0" smtClean="0"/>
          </a:p>
          <a:p>
            <a:r>
              <a:rPr lang="en-US" dirty="0" smtClean="0"/>
              <a:t>There are several activities that have to be performed by the issue manager in order to raise money from the capital market.</a:t>
            </a:r>
          </a:p>
          <a:p>
            <a:r>
              <a:rPr lang="en-US" dirty="0" smtClean="0"/>
              <a:t>Adequate planning needs to be done while chalking out an appropriate marketing strategy.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r>
              <a:rPr lang="en-US" dirty="0" smtClean="0"/>
              <a:t>The various activities involved in raising funds from the capital markets are the following;</a:t>
            </a:r>
          </a:p>
          <a:p>
            <a:pPr>
              <a:buNone/>
            </a:pPr>
            <a:r>
              <a:rPr lang="en-US" u="sng" dirty="0" smtClean="0"/>
              <a:t>Pre-issue Activities:</a:t>
            </a:r>
          </a:p>
          <a:p>
            <a:pPr marL="514350" indent="-514350">
              <a:buFont typeface="+mj-lt"/>
              <a:buAutoNum type="arabicPeriod"/>
            </a:pPr>
            <a:r>
              <a:rPr lang="en-US" dirty="0" smtClean="0"/>
              <a:t>Signing of </a:t>
            </a:r>
            <a:r>
              <a:rPr lang="en-US" dirty="0" err="1" smtClean="0"/>
              <a:t>MoU</a:t>
            </a:r>
            <a:endParaRPr lang="en-US" dirty="0" smtClean="0"/>
          </a:p>
          <a:p>
            <a:pPr marL="514350" indent="-514350">
              <a:buFont typeface="+mj-lt"/>
              <a:buAutoNum type="arabicPeriod"/>
            </a:pPr>
            <a:r>
              <a:rPr lang="en-US" dirty="0" smtClean="0"/>
              <a:t>Obtaining appraisal note</a:t>
            </a:r>
          </a:p>
          <a:p>
            <a:pPr marL="514350" indent="-514350">
              <a:buFont typeface="+mj-lt"/>
              <a:buAutoNum type="arabicPeriod"/>
            </a:pPr>
            <a:r>
              <a:rPr lang="en-US" dirty="0" smtClean="0"/>
              <a:t>Optimum capital structure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pPr>
              <a:buNone/>
            </a:pPr>
            <a:r>
              <a:rPr lang="en-US" dirty="0" smtClean="0"/>
              <a:t>4. Convening meeting</a:t>
            </a:r>
          </a:p>
          <a:p>
            <a:pPr>
              <a:buNone/>
            </a:pPr>
            <a:r>
              <a:rPr lang="en-US" dirty="0" smtClean="0"/>
              <a:t>5. Appointment of financial intermediary</a:t>
            </a:r>
          </a:p>
          <a:p>
            <a:pPr>
              <a:buNone/>
            </a:pPr>
            <a:r>
              <a:rPr lang="en-US" dirty="0" smtClean="0"/>
              <a:t>6. Preparing documents</a:t>
            </a:r>
          </a:p>
          <a:p>
            <a:pPr>
              <a:buNone/>
            </a:pPr>
            <a:r>
              <a:rPr lang="en-US" dirty="0" smtClean="0"/>
              <a:t>7. Due diligence certificate</a:t>
            </a:r>
          </a:p>
          <a:p>
            <a:pPr>
              <a:buNone/>
            </a:pPr>
            <a:r>
              <a:rPr lang="en-US" dirty="0" smtClean="0"/>
              <a:t>8. Submission of offer document</a:t>
            </a:r>
          </a:p>
          <a:p>
            <a:pPr>
              <a:buNone/>
            </a:pPr>
            <a:r>
              <a:rPr lang="en-US" dirty="0" smtClean="0"/>
              <a:t>9. Finalization of collection </a:t>
            </a:r>
            <a:r>
              <a:rPr lang="en-US" dirty="0" err="1" smtClean="0"/>
              <a:t>centres</a:t>
            </a:r>
            <a:endParaRPr lang="en-US" dirty="0" smtClean="0"/>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dirty="0" smtClean="0"/>
              <a:t>Activities involved in public issue management:</a:t>
            </a:r>
            <a:endParaRPr lang="en-US" dirty="0" smtClean="0"/>
          </a:p>
          <a:p>
            <a:pPr>
              <a:buNone/>
            </a:pPr>
            <a:r>
              <a:rPr lang="en-US" dirty="0" smtClean="0"/>
              <a:t>10. Filing with </a:t>
            </a:r>
            <a:r>
              <a:rPr lang="en-US" dirty="0" err="1" smtClean="0"/>
              <a:t>RoC</a:t>
            </a:r>
            <a:r>
              <a:rPr lang="en-US" dirty="0" smtClean="0"/>
              <a:t>.</a:t>
            </a:r>
          </a:p>
          <a:p>
            <a:pPr>
              <a:buNone/>
            </a:pPr>
            <a:r>
              <a:rPr lang="en-US" dirty="0" smtClean="0"/>
              <a:t>11. Launching the issue</a:t>
            </a:r>
          </a:p>
          <a:p>
            <a:pPr>
              <a:buNone/>
            </a:pPr>
            <a:r>
              <a:rPr lang="en-US" dirty="0" smtClean="0"/>
              <a:t>12. Promoter’s contribution.</a:t>
            </a:r>
          </a:p>
          <a:p>
            <a:pPr>
              <a:buNone/>
            </a:pPr>
            <a:r>
              <a:rPr lang="en-US" dirty="0" smtClean="0"/>
              <a:t>13. Issue closure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1607</TotalTime>
  <Words>1635</Words>
  <Application>Microsoft Office PowerPoint</Application>
  <PresentationFormat>On-screen Show (4:3)</PresentationFormat>
  <Paragraphs>220</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Revise Lecture 29</vt:lpstr>
      <vt:lpstr>Slide 2</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Slide 11</vt:lpstr>
      <vt:lpstr>Public Issue Management</vt:lpstr>
      <vt:lpstr>Public Issue Management</vt:lpstr>
      <vt:lpstr>Slide 14</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Slide 23</vt:lpstr>
      <vt:lpstr>Public Issue Management</vt:lpstr>
      <vt:lpstr>Public Issue Management</vt:lpstr>
      <vt:lpstr>Public Issue Management</vt:lpstr>
      <vt:lpstr>Slide 27</vt:lpstr>
      <vt:lpstr>Slide 28</vt:lpstr>
      <vt:lpstr>Public Issue Management</vt:lpstr>
      <vt:lpstr>Public Issue Management</vt:lpstr>
      <vt:lpstr>Lecture 30</vt:lpstr>
      <vt:lpstr>Public Issue Management</vt:lpstr>
      <vt:lpstr>Public Issue Management</vt:lpstr>
      <vt:lpstr>Public Issue Management</vt:lpstr>
      <vt:lpstr>Public Issue Management</vt:lpstr>
      <vt:lpstr>Public Issue Management</vt:lpstr>
      <vt:lpstr>Slide 37</vt:lpstr>
      <vt:lpstr>Public Issue Management</vt:lpstr>
      <vt:lpstr>Public Issue Management</vt:lpstr>
      <vt:lpstr>Public Issue Management</vt:lpstr>
      <vt:lpstr>Public Issue Management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196</cp:revision>
  <dcterms:created xsi:type="dcterms:W3CDTF">2014-07-19T02:39:46Z</dcterms:created>
  <dcterms:modified xsi:type="dcterms:W3CDTF">2014-07-26T23:11:55Z</dcterms:modified>
</cp:coreProperties>
</file>