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524" r:id="rId3"/>
    <p:sldId id="525" r:id="rId4"/>
    <p:sldId id="526" r:id="rId5"/>
    <p:sldId id="527" r:id="rId6"/>
    <p:sldId id="528" r:id="rId7"/>
    <p:sldId id="529" r:id="rId8"/>
    <p:sldId id="530" r:id="rId9"/>
    <p:sldId id="531" r:id="rId10"/>
    <p:sldId id="532" r:id="rId11"/>
    <p:sldId id="533" r:id="rId12"/>
    <p:sldId id="535" r:id="rId13"/>
    <p:sldId id="536" r:id="rId14"/>
    <p:sldId id="539" r:id="rId15"/>
    <p:sldId id="540" r:id="rId16"/>
    <p:sldId id="541" r:id="rId17"/>
    <p:sldId id="542" r:id="rId18"/>
    <p:sldId id="543" r:id="rId19"/>
    <p:sldId id="544" r:id="rId20"/>
    <p:sldId id="545" r:id="rId21"/>
    <p:sldId id="546" r:id="rId22"/>
    <p:sldId id="547" r:id="rId23"/>
    <p:sldId id="548" r:id="rId24"/>
    <p:sldId id="549" r:id="rId25"/>
    <p:sldId id="550" r:id="rId26"/>
    <p:sldId id="551" r:id="rId27"/>
    <p:sldId id="552" r:id="rId28"/>
    <p:sldId id="553" r:id="rId29"/>
    <p:sldId id="554" r:id="rId30"/>
    <p:sldId id="555" r:id="rId31"/>
    <p:sldId id="556" r:id="rId32"/>
    <p:sldId id="557" r:id="rId33"/>
    <p:sldId id="558" r:id="rId34"/>
    <p:sldId id="559" r:id="rId35"/>
    <p:sldId id="560" r:id="rId36"/>
    <p:sldId id="561" r:id="rId37"/>
    <p:sldId id="562"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562"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2A3131-FDF4-499C-8604-AEA9D025F013}" type="datetimeFigureOut">
              <a:rPr lang="en-US" smtClean="0"/>
              <a:pPr/>
              <a:t>7/26/2014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CDE87-7654-4775-9AAF-0D090258BA7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A652EFF-3222-468E-B887-79D0B7538B1E}" type="datetime1">
              <a:rPr lang="en-US" smtClean="0"/>
              <a:pPr/>
              <a:t>7/26/2014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E32400-EFC6-4D64-8620-077DAB4CF949}" type="datetime1">
              <a:rPr lang="en-US" smtClean="0"/>
              <a:pPr/>
              <a:t>7/26/2014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4EA581-3C72-482E-9EAB-2886B1569FD1}" type="datetime1">
              <a:rPr lang="en-US" smtClean="0"/>
              <a:pPr/>
              <a:t>7/26/2014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474A4D-6EC3-423D-A987-F234A21BC702}" type="datetime1">
              <a:rPr lang="en-US" smtClean="0"/>
              <a:pPr/>
              <a:t>7/26/2014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84EED0-0183-4A54-BCA8-C7F83089B632}" type="datetime1">
              <a:rPr lang="en-US" smtClean="0"/>
              <a:pPr/>
              <a:t>7/26/2014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586227-94AB-47E5-AA01-E00CC5844304}" type="datetime1">
              <a:rPr lang="en-US" smtClean="0"/>
              <a:pPr/>
              <a:t>7/26/2014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BFCEEC-09C9-4903-8029-870146DFF890}" type="datetime1">
              <a:rPr lang="en-US" smtClean="0"/>
              <a:pPr/>
              <a:t>7/26/2014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8FC124-6496-4AEE-A05A-14E5EFDF23B3}" type="datetime1">
              <a:rPr lang="en-US" smtClean="0"/>
              <a:pPr/>
              <a:t>7/26/2014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DB9A9A-F821-4830-8D81-F385B77E05C7}" type="datetime1">
              <a:rPr lang="en-US" smtClean="0"/>
              <a:pPr/>
              <a:t>7/26/2014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02D782-DDE2-4CD0-A5BD-398D3F03BABF}" type="datetime1">
              <a:rPr lang="en-US" smtClean="0"/>
              <a:pPr/>
              <a:t>7/26/2014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AB1AED-322A-4CAD-8A00-1FB83CBCDC97}" type="datetime1">
              <a:rPr lang="en-US" smtClean="0"/>
              <a:pPr/>
              <a:t>7/26/2014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4A1DB-156D-4A36-A83E-2FDBE0C9520C}" type="datetime1">
              <a:rPr lang="en-US" smtClean="0"/>
              <a:pPr/>
              <a:t>7/26/2014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673839-AA66-4120-8A33-6222EC92A2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27</a:t>
            </a:r>
            <a:endParaRPr lang="en-US" dirty="0"/>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Deposit Account</a:t>
            </a:r>
            <a:endParaRPr lang="en-US" sz="6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Deposit Account</a:t>
            </a:r>
            <a:endParaRPr lang="en-US" dirty="0" smtClean="0"/>
          </a:p>
          <a:p>
            <a:r>
              <a:rPr lang="en-US" dirty="0" smtClean="0"/>
              <a:t>The main banking activities consist of acceptance of deposit from the public for the purpose of lending to businessmen and others who may seek loans.</a:t>
            </a:r>
          </a:p>
          <a:p>
            <a:r>
              <a:rPr lang="en-US" dirty="0" smtClean="0"/>
              <a:t>Actually, the money deposited in any bank is mostly the saving of the people.</a:t>
            </a:r>
          </a:p>
          <a:p>
            <a:r>
              <a:rPr lang="en-US" dirty="0" smtClean="0"/>
              <a:t>Money may be needed in future for various purposes such as medical treatment, marriages and  for other events.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dirty="0" smtClean="0"/>
              <a:t>Deposit Account</a:t>
            </a:r>
            <a:endParaRPr lang="en-US" dirty="0" smtClean="0"/>
          </a:p>
          <a:p>
            <a:r>
              <a:rPr lang="en-US" dirty="0" smtClean="0"/>
              <a:t>So people keep their savings with someone where it will both be safe and earn a return.</a:t>
            </a:r>
          </a:p>
          <a:p>
            <a:r>
              <a:rPr lang="en-US" dirty="0" smtClean="0"/>
              <a:t>A bank is a such place where money once deposited remains safe and also earns profit.</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Types of deposit account</a:t>
            </a:r>
            <a:endParaRPr lang="en-US" sz="48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Types of deposit account</a:t>
            </a:r>
            <a:endParaRPr lang="en-US" dirty="0" smtClean="0"/>
          </a:p>
          <a:p>
            <a:r>
              <a:rPr lang="en-US" dirty="0" smtClean="0"/>
              <a:t>Bank deposits serve different purposes for different people.</a:t>
            </a:r>
          </a:p>
          <a:p>
            <a:r>
              <a:rPr lang="en-US" dirty="0" smtClean="0"/>
              <a:t>Some people cannot save regularly, they deposit money in the bank only when they have extra income. </a:t>
            </a:r>
          </a:p>
          <a:p>
            <a:r>
              <a:rPr lang="en-US" dirty="0" smtClean="0"/>
              <a:t>Some, mostly businessmen, deposit all their income from sales in a bank account and pay all business expenses out of the deposits.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dirty="0" smtClean="0"/>
              <a:t>Types of deposit account</a:t>
            </a:r>
          </a:p>
          <a:p>
            <a:pPr>
              <a:buNone/>
            </a:pPr>
            <a:endParaRPr lang="en-US" dirty="0" smtClean="0"/>
          </a:p>
          <a:p>
            <a:r>
              <a:rPr lang="en-US" dirty="0" smtClean="0"/>
              <a:t> Keeping in view these differences, banks offer the people the facility of opening different types of deposit accounts to suit their purpose and convenience.</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None/>
            </a:pPr>
            <a:r>
              <a:rPr lang="en-US" b="1" dirty="0" smtClean="0"/>
              <a:t>Types of deposit account</a:t>
            </a:r>
            <a:endParaRPr lang="en-US" dirty="0" smtClean="0"/>
          </a:p>
          <a:p>
            <a:r>
              <a:rPr lang="en-US" dirty="0" smtClean="0"/>
              <a:t>Accordingly, bank deposit accounts may be classified as;</a:t>
            </a:r>
          </a:p>
          <a:p>
            <a:pPr marL="514350" indent="-514350">
              <a:buFont typeface="+mj-lt"/>
              <a:buAutoNum type="arabicPeriod"/>
            </a:pPr>
            <a:r>
              <a:rPr lang="en-US" dirty="0" smtClean="0"/>
              <a:t>Savings bank account</a:t>
            </a:r>
          </a:p>
          <a:p>
            <a:pPr marL="514350" indent="-514350">
              <a:buFont typeface="+mj-lt"/>
              <a:buAutoNum type="arabicPeriod"/>
            </a:pPr>
            <a:r>
              <a:rPr lang="en-US" dirty="0" smtClean="0"/>
              <a:t>Current deposit account</a:t>
            </a:r>
          </a:p>
          <a:p>
            <a:pPr marL="514350" indent="-514350">
              <a:buFont typeface="+mj-lt"/>
              <a:buAutoNum type="arabicPeriod"/>
            </a:pPr>
            <a:r>
              <a:rPr lang="en-US" dirty="0" smtClean="0"/>
              <a:t>Fixed deposit account</a:t>
            </a:r>
          </a:p>
          <a:p>
            <a:pPr marL="514350" indent="-514350">
              <a:buFont typeface="+mj-lt"/>
              <a:buAutoNum type="arabicPeriod"/>
            </a:pPr>
            <a:r>
              <a:rPr lang="en-US" dirty="0" smtClean="0"/>
              <a:t>Recurring deposit account</a:t>
            </a:r>
          </a:p>
          <a:p>
            <a:pPr marL="514350" indent="-514350">
              <a:buFont typeface="+mj-lt"/>
              <a:buAutoNum type="arabicPeriod"/>
            </a:pPr>
            <a:r>
              <a:rPr lang="en-US" dirty="0" smtClean="0"/>
              <a:t>Salary account</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Withdrawal from deposit account</a:t>
            </a:r>
            <a:endParaRPr lang="en-US" sz="4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dirty="0" smtClean="0"/>
              <a:t>Withdrawal from deposit account</a:t>
            </a:r>
          </a:p>
          <a:p>
            <a:pPr>
              <a:buNone/>
            </a:pPr>
            <a:endParaRPr lang="en-US" dirty="0" smtClean="0"/>
          </a:p>
          <a:p>
            <a:r>
              <a:rPr lang="en-US" dirty="0" smtClean="0"/>
              <a:t>Customer deposit his savings for use in future.</a:t>
            </a:r>
          </a:p>
          <a:p>
            <a:pPr>
              <a:buNone/>
            </a:pPr>
            <a:endParaRPr lang="en-US" dirty="0" smtClean="0"/>
          </a:p>
          <a:p>
            <a:r>
              <a:rPr lang="en-US" dirty="0" smtClean="0"/>
              <a:t>The need for money may arise any time. So customer should know how to get back your money from the bank.</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dirty="0" smtClean="0"/>
              <a:t>Withdrawal from deposit account</a:t>
            </a:r>
          </a:p>
          <a:p>
            <a:pPr>
              <a:buNone/>
            </a:pPr>
            <a:endParaRPr lang="en-US" dirty="0" smtClean="0"/>
          </a:p>
          <a:p>
            <a:pPr>
              <a:buNone/>
            </a:pPr>
            <a:r>
              <a:rPr lang="en-US" dirty="0" smtClean="0"/>
              <a:t>Money can be withdrawn by using;</a:t>
            </a:r>
          </a:p>
          <a:p>
            <a:pPr marL="514350" indent="-514350">
              <a:buFont typeface="+mj-lt"/>
              <a:buAutoNum type="arabicPeriod"/>
            </a:pPr>
            <a:r>
              <a:rPr lang="en-US" dirty="0" smtClean="0"/>
              <a:t>Withdrawal form</a:t>
            </a:r>
          </a:p>
          <a:p>
            <a:pPr marL="514350" indent="-514350">
              <a:buFont typeface="+mj-lt"/>
              <a:buAutoNum type="arabicPeriod"/>
            </a:pPr>
            <a:r>
              <a:rPr lang="en-US" dirty="0" err="1" smtClean="0"/>
              <a:t>Cheque</a:t>
            </a:r>
            <a:endParaRPr lang="en-US" dirty="0" smtClean="0"/>
          </a:p>
          <a:p>
            <a:pPr marL="514350" indent="-514350">
              <a:buFont typeface="+mj-lt"/>
              <a:buAutoNum type="arabicPeriod"/>
            </a:pPr>
            <a:r>
              <a:rPr lang="en-US" dirty="0" smtClean="0"/>
              <a:t>ATM card</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of Accounts Holders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Banks are custodians of public money.</a:t>
            </a:r>
          </a:p>
          <a:p>
            <a:r>
              <a:rPr lang="en-US" dirty="0" smtClean="0"/>
              <a:t>Basically, the money is accepted as deposit for safe keeping. </a:t>
            </a:r>
          </a:p>
          <a:p>
            <a:r>
              <a:rPr lang="en-US" dirty="0" smtClean="0"/>
              <a:t>A bank account is a monetary account with a banking institution recording the balance of money for a customer.</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of Accounts Holders</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Opening an account is the most common and the first service of the banking sector.</a:t>
            </a:r>
          </a:p>
          <a:p>
            <a:r>
              <a:rPr lang="en-US" dirty="0" smtClean="0"/>
              <a:t>There are different types of bank accounts in the Pakistan banking sector;</a:t>
            </a:r>
          </a:p>
          <a:p>
            <a:pPr marL="514350" indent="-514350">
              <a:buFont typeface="+mj-lt"/>
              <a:buAutoNum type="arabicPeriod"/>
            </a:pPr>
            <a:r>
              <a:rPr lang="en-US" dirty="0" smtClean="0"/>
              <a:t>Bank savings account</a:t>
            </a:r>
          </a:p>
          <a:p>
            <a:pPr marL="514350" indent="-514350">
              <a:buFont typeface="+mj-lt"/>
              <a:buAutoNum type="arabicPeriod"/>
            </a:pPr>
            <a:r>
              <a:rPr lang="en-US" dirty="0" smtClean="0"/>
              <a:t>Bank current account</a:t>
            </a:r>
          </a:p>
          <a:p>
            <a:pPr marL="514350" indent="-514350">
              <a:buFont typeface="+mj-lt"/>
              <a:buAutoNum type="arabicPeriod"/>
            </a:pPr>
            <a:r>
              <a:rPr lang="en-US" dirty="0" smtClean="0"/>
              <a:t>Bank term deposits account</a:t>
            </a:r>
          </a:p>
          <a:p>
            <a:pPr marL="514350" indent="-514350">
              <a:buFont typeface="+mj-lt"/>
              <a:buAutoNum type="arabicPeriod"/>
            </a:pPr>
            <a:r>
              <a:rPr lang="en-US" dirty="0" smtClean="0"/>
              <a:t>Bank online account</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of Accounts Holders</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due diligence process that the banker should follow will involve providing documentation verifying the customer’s identity, address, and information on his occupation or business and source of funds.</a:t>
            </a:r>
          </a:p>
          <a:p>
            <a:r>
              <a:rPr lang="en-US" dirty="0" smtClean="0"/>
              <a:t>A part of the due diligence process, the bank may also require an introduction from a person acceptable to the banker if they so deem necessary, and may need the customer’s recent photographs.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of Accounts Holders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The bank reserves the right, at its sole discretion, to open any account and, at such terms, as the bank may prescribe from time to time.</a:t>
            </a:r>
          </a:p>
          <a:p>
            <a:r>
              <a:rPr lang="en-US" dirty="0" smtClean="0"/>
              <a:t>A bank has to deal with different types of account holders which are the following;</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of Accounts Holders</a:t>
            </a:r>
            <a:br>
              <a:rPr lang="en-US" b="1" dirty="0" smtClean="0"/>
            </a:b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Individual</a:t>
            </a:r>
          </a:p>
          <a:p>
            <a:pPr marL="514350" indent="-514350">
              <a:buFont typeface="+mj-lt"/>
              <a:buAutoNum type="arabicPeriod"/>
            </a:pPr>
            <a:r>
              <a:rPr lang="en-US" dirty="0" smtClean="0"/>
              <a:t>Joint account holders</a:t>
            </a:r>
          </a:p>
          <a:p>
            <a:pPr marL="514350" indent="-514350">
              <a:buFont typeface="+mj-lt"/>
              <a:buAutoNum type="arabicPeriod"/>
            </a:pPr>
            <a:r>
              <a:rPr lang="en-US" dirty="0" smtClean="0"/>
              <a:t>Illiterates</a:t>
            </a:r>
          </a:p>
          <a:p>
            <a:pPr marL="514350" indent="-514350">
              <a:buFont typeface="+mj-lt"/>
              <a:buAutoNum type="arabicPeriod"/>
            </a:pPr>
            <a:r>
              <a:rPr lang="en-US" dirty="0" smtClean="0"/>
              <a:t>Minors</a:t>
            </a:r>
          </a:p>
          <a:p>
            <a:pPr marL="514350" indent="-514350">
              <a:buFont typeface="+mj-lt"/>
              <a:buAutoNum type="arabicPeriod"/>
            </a:pPr>
            <a:r>
              <a:rPr lang="en-US" dirty="0" smtClean="0"/>
              <a:t>Married women</a:t>
            </a:r>
          </a:p>
          <a:p>
            <a:pPr marL="514350" indent="-514350">
              <a:buFont typeface="+mj-lt"/>
              <a:buAutoNum type="arabicPeriod"/>
            </a:pPr>
            <a:r>
              <a:rPr lang="en-US" dirty="0" smtClean="0"/>
              <a:t>Non-resident accounts</a:t>
            </a:r>
          </a:p>
          <a:p>
            <a:pPr marL="514350" indent="-514350">
              <a:buFont typeface="+mj-lt"/>
              <a:buAutoNum type="arabicPeriod"/>
            </a:pPr>
            <a:r>
              <a:rPr lang="en-US" dirty="0" smtClean="0"/>
              <a:t>Sole proprietorship</a:t>
            </a:r>
          </a:p>
          <a:p>
            <a:pPr marL="514350" indent="-514350">
              <a:buFont typeface="+mj-lt"/>
              <a:buAutoNum type="arabicPeriod"/>
            </a:pPr>
            <a:r>
              <a:rPr lang="en-US" dirty="0" smtClean="0"/>
              <a:t>Partnership firms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of Accounts Holders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pPr>
              <a:buNone/>
            </a:pPr>
            <a:r>
              <a:rPr lang="en-US" dirty="0" smtClean="0"/>
              <a:t>9. Joint stock company </a:t>
            </a:r>
          </a:p>
          <a:p>
            <a:pPr>
              <a:buNone/>
            </a:pPr>
            <a:r>
              <a:rPr lang="en-US" dirty="0" smtClean="0"/>
              <a:t>10. Clubs, Associations and Societies</a:t>
            </a:r>
          </a:p>
          <a:p>
            <a:pPr>
              <a:buNone/>
            </a:pPr>
            <a:r>
              <a:rPr lang="en-US" dirty="0" smtClean="0"/>
              <a:t>11. Trusts</a:t>
            </a:r>
          </a:p>
          <a:p>
            <a:pPr>
              <a:buNone/>
            </a:pPr>
            <a:r>
              <a:rPr lang="en-US" dirty="0" smtClean="0"/>
              <a:t>12. Government departments</a:t>
            </a:r>
          </a:p>
          <a:p>
            <a:pPr>
              <a:buNone/>
            </a:pPr>
            <a:r>
              <a:rPr lang="en-US" dirty="0" smtClean="0"/>
              <a:t>13. Local authorities</a:t>
            </a:r>
          </a:p>
          <a:p>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of Accounts Holders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Payment of Pension</a:t>
            </a:r>
            <a:endParaRPr lang="en-US" sz="6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of Accounts Holders</a:t>
            </a:r>
            <a:br>
              <a:rPr lang="en-US" b="1" dirty="0" smtClean="0"/>
            </a:b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Payment of Pension</a:t>
            </a:r>
          </a:p>
          <a:p>
            <a:r>
              <a:rPr lang="en-US" dirty="0" smtClean="0"/>
              <a:t>Banks make pension payments on behalf of the government to the retired employees of Central and State Governments, </a:t>
            </a:r>
            <a:r>
              <a:rPr lang="en-US" dirty="0" err="1" smtClean="0"/>
              <a:t>Defence</a:t>
            </a:r>
            <a:r>
              <a:rPr lang="en-US" dirty="0" smtClean="0"/>
              <a:t> services, Railways and others.</a:t>
            </a:r>
          </a:p>
          <a:p>
            <a:r>
              <a:rPr lang="en-US" dirty="0" smtClean="0"/>
              <a:t>All </a:t>
            </a:r>
            <a:r>
              <a:rPr lang="en-US" dirty="0" err="1" smtClean="0"/>
              <a:t>prnsion</a:t>
            </a:r>
            <a:r>
              <a:rPr lang="en-US" dirty="0" smtClean="0"/>
              <a:t> payments are subject to rules and procedures prescribed by the government, SBP and concerned departments / organizations from time to time.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of Accounts Holders</a:t>
            </a:r>
            <a:br>
              <a:rPr lang="en-US" b="1" dirty="0" smtClean="0"/>
            </a:b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Payment of Pension</a:t>
            </a:r>
            <a:endParaRPr lang="en-US" dirty="0" smtClean="0"/>
          </a:p>
          <a:p>
            <a:r>
              <a:rPr lang="en-US" dirty="0" smtClean="0"/>
              <a:t>A pensioner can open an account with </a:t>
            </a:r>
            <a:r>
              <a:rPr lang="en-US" dirty="0" err="1" smtClean="0"/>
              <a:t>cheque</a:t>
            </a:r>
            <a:r>
              <a:rPr lang="en-US" dirty="0" smtClean="0"/>
              <a:t> book facility and also give nomination in his pension account. </a:t>
            </a:r>
          </a:p>
          <a:p>
            <a:r>
              <a:rPr lang="en-US" dirty="0" smtClean="0"/>
              <a:t>Once the account is opened, no credit other than pension is permitted in the account.</a:t>
            </a:r>
          </a:p>
          <a:p>
            <a:r>
              <a:rPr lang="en-US" dirty="0" smtClean="0"/>
              <a:t>Pension accounts are allowed 50% concession in minimum balance requirements as well as in service charges.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of Accounts Holders</a:t>
            </a:r>
            <a:br>
              <a:rPr lang="en-US" b="1" dirty="0" smtClean="0"/>
            </a:br>
            <a:endParaRPr lang="en-US" dirty="0"/>
          </a:p>
        </p:txBody>
      </p:sp>
      <p:sp>
        <p:nvSpPr>
          <p:cNvPr id="3" name="Content Placeholder 2"/>
          <p:cNvSpPr>
            <a:spLocks noGrp="1"/>
          </p:cNvSpPr>
          <p:nvPr>
            <p:ph idx="1"/>
          </p:nvPr>
        </p:nvSpPr>
        <p:spPr/>
        <p:txBody>
          <a:bodyPr>
            <a:normAutofit/>
          </a:bodyPr>
          <a:lstStyle/>
          <a:p>
            <a:pPr>
              <a:buNone/>
            </a:pPr>
            <a:r>
              <a:rPr lang="en-US" b="1" u="sng" dirty="0" smtClean="0"/>
              <a:t>Payment of Pension</a:t>
            </a:r>
            <a:endParaRPr lang="en-US" dirty="0" smtClean="0"/>
          </a:p>
          <a:p>
            <a:r>
              <a:rPr lang="en-US" dirty="0" smtClean="0"/>
              <a:t>If the family pensioner is a widow, at the time of first payment of pension, a certificate to the effect that she has not re-married and an undertaking to the effect that if she re-married later, she will intimate the fact promptly to the pension-paying branch is required.</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Types of Accounts Holders</a:t>
            </a:r>
            <a:br>
              <a:rPr lang="en-US" b="1" dirty="0" smtClean="0"/>
            </a:br>
            <a:endParaRPr lang="en-US" dirty="0"/>
          </a:p>
        </p:txBody>
      </p:sp>
      <p:sp>
        <p:nvSpPr>
          <p:cNvPr id="3" name="Content Placeholder 2"/>
          <p:cNvSpPr>
            <a:spLocks noGrp="1"/>
          </p:cNvSpPr>
          <p:nvPr>
            <p:ph idx="1"/>
          </p:nvPr>
        </p:nvSpPr>
        <p:spPr/>
        <p:txBody>
          <a:bodyPr>
            <a:normAutofit/>
          </a:bodyPr>
          <a:lstStyle/>
          <a:p>
            <a:pPr>
              <a:buNone/>
            </a:pPr>
            <a:r>
              <a:rPr lang="en-US" b="1" u="sng" dirty="0" smtClean="0"/>
              <a:t>Payment of Pension</a:t>
            </a:r>
            <a:endParaRPr lang="en-US" dirty="0" smtClean="0"/>
          </a:p>
          <a:p>
            <a:r>
              <a:rPr lang="en-US" dirty="0" smtClean="0"/>
              <a:t>The pension usually credited by the branch to the pensioner’s saving or current account during the last four working days of the month.</a:t>
            </a:r>
          </a:p>
          <a:p>
            <a:r>
              <a:rPr lang="en-US" dirty="0" smtClean="0"/>
              <a:t>Income tax at the prescribed rate is deducted from the pension amount, and net amount is payable to the pensioner’s account.</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5400" b="1" dirty="0" smtClean="0"/>
              <a:t>    Merchant Banking</a:t>
            </a:r>
            <a:endParaRPr lang="en-US" sz="54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b="1" dirty="0"/>
          </a:p>
        </p:txBody>
      </p:sp>
      <p:sp>
        <p:nvSpPr>
          <p:cNvPr id="3" name="Content Placeholder 2"/>
          <p:cNvSpPr>
            <a:spLocks noGrp="1"/>
          </p:cNvSpPr>
          <p:nvPr>
            <p:ph idx="1"/>
          </p:nvPr>
        </p:nvSpPr>
        <p:spPr/>
        <p:txBody>
          <a:bodyPr/>
          <a:lstStyle/>
          <a:p>
            <a:pPr>
              <a:buNone/>
            </a:pPr>
            <a:r>
              <a:rPr lang="en-US" dirty="0" smtClean="0"/>
              <a:t> </a:t>
            </a:r>
          </a:p>
          <a:p>
            <a:r>
              <a:rPr lang="en-US" dirty="0" smtClean="0"/>
              <a:t>The financial services sector is an important constituent of the financial system and plays a significant role in the realm of economic development of a country.</a:t>
            </a:r>
          </a:p>
          <a:p>
            <a:pPr>
              <a:buNone/>
            </a:pPr>
            <a:endParaRPr lang="en-US" dirty="0" smtClean="0"/>
          </a:p>
          <a:p>
            <a:r>
              <a:rPr lang="en-US" dirty="0" smtClean="0"/>
              <a:t>Merchant Banking is a prominent component of the financial sector of our country.</a:t>
            </a:r>
          </a:p>
        </p:txBody>
      </p:sp>
      <p:sp>
        <p:nvSpPr>
          <p:cNvPr id="4" name="Slide Number Placeholder 3"/>
          <p:cNvSpPr>
            <a:spLocks noGrp="1"/>
          </p:cNvSpPr>
          <p:nvPr>
            <p:ph type="sldNum" sz="quarter" idx="12"/>
          </p:nvPr>
        </p:nvSpPr>
        <p:spPr/>
        <p:txBody>
          <a:bodyPr/>
          <a:lstStyle/>
          <a:p>
            <a:fld id="{E6673839-AA66-4120-8A33-6222EC92A2B6}"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endParaRPr lang="en-US" dirty="0" smtClean="0"/>
          </a:p>
          <a:p>
            <a:r>
              <a:rPr lang="en-US" dirty="0" smtClean="0"/>
              <a:t>Merchant Banking provides specialist services including portfolio management, project financing and </a:t>
            </a:r>
            <a:r>
              <a:rPr lang="en-US" dirty="0" err="1" smtClean="0"/>
              <a:t>counselling</a:t>
            </a:r>
            <a:r>
              <a:rPr lang="en-US" dirty="0" smtClean="0"/>
              <a:t>, issue management and underwriting, mergers, acquisitions, venture capital financing, leasing and so on.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endParaRPr lang="en-US" dirty="0" smtClean="0"/>
          </a:p>
          <a:p>
            <a:r>
              <a:rPr lang="en-US" dirty="0" smtClean="0"/>
              <a:t>Merchant banking, although a non-banking financial activity, resembles banking function.</a:t>
            </a:r>
          </a:p>
          <a:p>
            <a:r>
              <a:rPr lang="en-US" dirty="0" smtClean="0"/>
              <a:t>The function of merchant banking which originated, and grew in Europe, was enriched by American patronage, and these services are now being provided throughout  the world by both banking and non-banking institutions.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endParaRPr lang="en-US" dirty="0" smtClean="0"/>
          </a:p>
          <a:p>
            <a:r>
              <a:rPr lang="en-US" dirty="0" smtClean="0"/>
              <a:t>The word ‘Merchant Banking’ originated among the Dutch and the Scottish traders, and was later on developed and professionalized in Britain.</a:t>
            </a:r>
          </a:p>
          <a:p>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set of financial institutions that are engaged in providing specialist services, which generally include the issue and underwriting, project financing, mergers, acquisitions, venture capital financing, acceptance of bills of exchange and other banking services, are known as ‘merchant bankers’.</a:t>
            </a:r>
          </a:p>
          <a:p>
            <a:r>
              <a:rPr lang="en-US" dirty="0" smtClean="0"/>
              <a:t>A merchant banker may specialize in one activity and take up other activities, which may be complementary or supportive to the specialized activity.</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r>
              <a:rPr lang="en-US" dirty="0" smtClean="0"/>
              <a:t>In the U.S., investment bankers cater to the needs of business enterprises carrying out merchant banking functions. The main functions of merchant banking are the following;</a:t>
            </a:r>
          </a:p>
          <a:p>
            <a:pPr marL="514350" indent="-514350">
              <a:buFont typeface="+mj-lt"/>
              <a:buAutoNum type="arabicPeriod"/>
            </a:pPr>
            <a:r>
              <a:rPr lang="en-US" dirty="0" smtClean="0"/>
              <a:t>Corporate </a:t>
            </a:r>
            <a:r>
              <a:rPr lang="en-US" dirty="0" err="1" smtClean="0"/>
              <a:t>counselling</a:t>
            </a:r>
            <a:endParaRPr lang="en-US" dirty="0" smtClean="0"/>
          </a:p>
          <a:p>
            <a:pPr marL="514350" indent="-514350">
              <a:buFont typeface="+mj-lt"/>
              <a:buAutoNum type="arabicPeriod"/>
            </a:pPr>
            <a:r>
              <a:rPr lang="en-US" dirty="0" smtClean="0"/>
              <a:t>Project </a:t>
            </a:r>
            <a:r>
              <a:rPr lang="en-US" dirty="0" err="1" smtClean="0"/>
              <a:t>counselling</a:t>
            </a:r>
            <a:endParaRPr lang="en-US" dirty="0" smtClean="0"/>
          </a:p>
          <a:p>
            <a:pPr marL="514350" indent="-514350">
              <a:buFont typeface="+mj-lt"/>
              <a:buAutoNum type="arabicPeriod"/>
            </a:pPr>
            <a:r>
              <a:rPr lang="en-US" dirty="0" smtClean="0"/>
              <a:t>Pre-investment studies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pPr>
              <a:buNone/>
            </a:pPr>
            <a:r>
              <a:rPr lang="en-US" dirty="0" smtClean="0"/>
              <a:t>4. Capital restructuring</a:t>
            </a:r>
          </a:p>
          <a:p>
            <a:pPr>
              <a:buNone/>
            </a:pPr>
            <a:r>
              <a:rPr lang="en-US" dirty="0" smtClean="0"/>
              <a:t>5. Credit syndication and project finance</a:t>
            </a:r>
          </a:p>
          <a:p>
            <a:pPr>
              <a:buNone/>
            </a:pPr>
            <a:r>
              <a:rPr lang="en-US" dirty="0" smtClean="0"/>
              <a:t>6. Issue management and underwriting</a:t>
            </a:r>
          </a:p>
          <a:p>
            <a:pPr>
              <a:buNone/>
            </a:pPr>
            <a:r>
              <a:rPr lang="en-US" dirty="0" smtClean="0"/>
              <a:t>7. Portfolio management</a:t>
            </a:r>
          </a:p>
          <a:p>
            <a:pPr>
              <a:buNone/>
            </a:pPr>
            <a:r>
              <a:rPr lang="en-US" dirty="0" smtClean="0"/>
              <a:t>8. Working capital finance</a:t>
            </a:r>
          </a:p>
          <a:p>
            <a:pPr>
              <a:buNone/>
            </a:pPr>
            <a:r>
              <a:rPr lang="en-US" dirty="0" smtClean="0"/>
              <a:t>9. Acceptance </a:t>
            </a:r>
            <a:r>
              <a:rPr lang="en-US" dirty="0" err="1" smtClean="0"/>
              <a:t>creat</a:t>
            </a:r>
            <a:r>
              <a:rPr lang="en-US" dirty="0" smtClean="0"/>
              <a:t> and bill discounting</a:t>
            </a:r>
          </a:p>
          <a:p>
            <a:pPr>
              <a:buNone/>
            </a:pPr>
            <a:r>
              <a:rPr lang="en-US" dirty="0" smtClean="0"/>
              <a:t>10. Mergers, Amalgamations and takeovers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pPr>
              <a:buNone/>
            </a:pPr>
            <a:r>
              <a:rPr lang="en-US" dirty="0" smtClean="0"/>
              <a:t>11. Venture capital</a:t>
            </a:r>
          </a:p>
          <a:p>
            <a:pPr>
              <a:buNone/>
            </a:pPr>
            <a:r>
              <a:rPr lang="en-US" dirty="0" smtClean="0"/>
              <a:t>12. Lease financing</a:t>
            </a:r>
          </a:p>
          <a:p>
            <a:pPr>
              <a:buNone/>
            </a:pPr>
            <a:r>
              <a:rPr lang="en-US" dirty="0" smtClean="0"/>
              <a:t>13. Foreign currency finance</a:t>
            </a:r>
          </a:p>
          <a:p>
            <a:pPr>
              <a:buNone/>
            </a:pPr>
            <a:r>
              <a:rPr lang="en-US" dirty="0" smtClean="0"/>
              <a:t>14. Fixed deposit broking</a:t>
            </a:r>
          </a:p>
          <a:p>
            <a:pPr>
              <a:buNone/>
            </a:pPr>
            <a:r>
              <a:rPr lang="en-US" dirty="0" smtClean="0"/>
              <a:t>15. Mutual funds</a:t>
            </a:r>
          </a:p>
          <a:p>
            <a:pPr>
              <a:buNone/>
            </a:pPr>
            <a:r>
              <a:rPr lang="en-US" dirty="0" smtClean="0"/>
              <a:t>16. Relief to sick industries</a:t>
            </a:r>
          </a:p>
          <a:p>
            <a:pPr>
              <a:buNone/>
            </a:pPr>
            <a:r>
              <a:rPr lang="en-US" dirty="0" smtClean="0"/>
              <a:t>17. Project appraisal</a:t>
            </a:r>
          </a:p>
          <a:p>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5400" b="1" dirty="0" smtClean="0"/>
              <a:t>Public Issue Management</a:t>
            </a:r>
            <a:endParaRPr lang="en-US" sz="54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endParaRPr lang="en-US" dirty="0" smtClean="0"/>
          </a:p>
          <a:p>
            <a:r>
              <a:rPr lang="en-US" dirty="0" smtClean="0"/>
              <a:t>The management of securities of the corporate sector offered to the public on a regular basis, and existing shareholders on a rights basis, is known as ‘public issue management’.</a:t>
            </a:r>
          </a:p>
          <a:p>
            <a:r>
              <a:rPr lang="en-US" dirty="0" smtClean="0"/>
              <a:t>Issue management is an important function of merchant bankers and lead managers.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r>
              <a:rPr lang="en-US" dirty="0" smtClean="0"/>
              <a:t> The management of issues for raising funds through various types of instruments by companies is known as ‘issue management’.</a:t>
            </a:r>
          </a:p>
          <a:p>
            <a:r>
              <a:rPr lang="en-US" dirty="0" smtClean="0"/>
              <a:t>A fast growing economy like Pakistan offers tremendous scope for issue management and the merchant bankers provide their skills and expertise to companies in the management of capital issues.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The general functions that form part of the capital issues management functions of merchant bankers as follows;</a:t>
            </a:r>
          </a:p>
          <a:p>
            <a:pPr marL="514350" indent="-514350">
              <a:buFont typeface="+mj-lt"/>
              <a:buAutoNum type="arabicPeriod"/>
            </a:pPr>
            <a:r>
              <a:rPr lang="en-US" dirty="0" smtClean="0"/>
              <a:t>Obtaining approval for the issue from SECP</a:t>
            </a:r>
          </a:p>
          <a:p>
            <a:pPr marL="514350" indent="-514350">
              <a:buFont typeface="+mj-lt"/>
              <a:buAutoNum type="arabicPeriod"/>
            </a:pPr>
            <a:r>
              <a:rPr lang="en-US" dirty="0" smtClean="0"/>
              <a:t>Arranging for underwriting the proposed issue</a:t>
            </a:r>
          </a:p>
          <a:p>
            <a:pPr marL="514350" indent="-514350">
              <a:buFont typeface="+mj-lt"/>
              <a:buAutoNum type="arabicPeriod"/>
            </a:pPr>
            <a:r>
              <a:rPr lang="en-US" dirty="0" smtClean="0"/>
              <a:t>Preparation of draft and finalization of the prospectus and obtaining its clearance from the various agencies concerned</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dirty="0" smtClean="0"/>
              <a:t>4. Preparation of draft and finalization of other documents such as applica</a:t>
            </a:r>
            <a:r>
              <a:rPr lang="en-US" i="1" dirty="0" smtClean="0"/>
              <a:t>tion forms, newspaper advertisements and other statutory requirements</a:t>
            </a:r>
          </a:p>
          <a:p>
            <a:pPr>
              <a:buNone/>
            </a:pPr>
            <a:r>
              <a:rPr lang="en-US" i="1" dirty="0" smtClean="0"/>
              <a:t>5. Making a choice regarding registrar to the issue, printing press, advertising agencies, brokers and bankers to the issue and finalization of the fees to be paid to them.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b="1" dirty="0"/>
          </a:p>
        </p:txBody>
      </p:sp>
      <p:sp>
        <p:nvSpPr>
          <p:cNvPr id="3" name="Content Placeholder 2"/>
          <p:cNvSpPr>
            <a:spLocks noGrp="1"/>
          </p:cNvSpPr>
          <p:nvPr>
            <p:ph idx="1"/>
          </p:nvPr>
        </p:nvSpPr>
        <p:spPr/>
        <p:txBody>
          <a:bodyPr/>
          <a:lstStyle/>
          <a:p>
            <a:pPr>
              <a:buNone/>
            </a:pPr>
            <a:r>
              <a:rPr lang="en-US" dirty="0" smtClean="0"/>
              <a:t>6. Arranging for press conferences and the investors conferences</a:t>
            </a:r>
          </a:p>
          <a:p>
            <a:pPr>
              <a:buNone/>
            </a:pPr>
            <a:r>
              <a:rPr lang="en-US" dirty="0" smtClean="0"/>
              <a:t>7. Coordinating printing, publicity and other work in order to get everything ready at the time of the public issue</a:t>
            </a:r>
          </a:p>
          <a:p>
            <a:pPr>
              <a:buNone/>
            </a:pPr>
            <a:r>
              <a:rPr lang="en-US" dirty="0" smtClean="0"/>
              <a:t>8. Complying with SECP guidelines after the issue is over by sending various reports as required by the authorities.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37</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1496</TotalTime>
  <Words>1434</Words>
  <Application>Microsoft Office PowerPoint</Application>
  <PresentationFormat>On-screen Show (4:3)</PresentationFormat>
  <Paragraphs>206</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Revise Lecture 27</vt:lpstr>
      <vt:lpstr>Slide 2</vt:lpstr>
      <vt:lpstr>Banker and Customer</vt:lpstr>
      <vt:lpstr>Banker and Customer</vt:lpstr>
      <vt:lpstr>Slide 5</vt:lpstr>
      <vt:lpstr>Banker and Customer</vt:lpstr>
      <vt:lpstr>Banker and Customer</vt:lpstr>
      <vt:lpstr>Slide 8</vt:lpstr>
      <vt:lpstr>Slide 9</vt:lpstr>
      <vt:lpstr>Banker and Customer</vt:lpstr>
      <vt:lpstr>Banker and Customer</vt:lpstr>
      <vt:lpstr> Types of Accounts Holders </vt:lpstr>
      <vt:lpstr> Types of Accounts Holders </vt:lpstr>
      <vt:lpstr> Types of Accounts Holders </vt:lpstr>
      <vt:lpstr> Types of Accounts Holders </vt:lpstr>
      <vt:lpstr> Types of Accounts Holders </vt:lpstr>
      <vt:lpstr> Types of Accounts Holders </vt:lpstr>
      <vt:lpstr> Types of Accounts Holders </vt:lpstr>
      <vt:lpstr> Types of Accounts Holders </vt:lpstr>
      <vt:lpstr> Types of Accounts Holders </vt:lpstr>
      <vt:lpstr> Types of Accounts Holders </vt:lpstr>
      <vt:lpstr> Types of Accounts Holders </vt:lpstr>
      <vt:lpstr>Slide 23</vt:lpstr>
      <vt:lpstr>Merchant Banking – An Overview</vt:lpstr>
      <vt:lpstr>Merchant Banking – An Overview</vt:lpstr>
      <vt:lpstr>Merchant Banking – An Overview</vt:lpstr>
      <vt:lpstr>Merchant Banking – An Overview</vt:lpstr>
      <vt:lpstr>Merchant Banking – An Overview</vt:lpstr>
      <vt:lpstr>Merchant Banking – An Overview</vt:lpstr>
      <vt:lpstr>Merchant Banking – An Overview</vt:lpstr>
      <vt:lpstr>Merchant Banking – An Overview</vt:lpstr>
      <vt:lpstr>Slide 32</vt:lpstr>
      <vt:lpstr>Public Issue Management</vt:lpstr>
      <vt:lpstr>Public Issue Management</vt:lpstr>
      <vt:lpstr>Public Issue Management</vt:lpstr>
      <vt:lpstr>Public Issue Management</vt:lpstr>
      <vt:lpstr>Public Issue Management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stdc_lp</cp:lastModifiedBy>
  <cp:revision>179</cp:revision>
  <dcterms:created xsi:type="dcterms:W3CDTF">2014-07-19T02:39:46Z</dcterms:created>
  <dcterms:modified xsi:type="dcterms:W3CDTF">2014-07-26T19:02:48Z</dcterms:modified>
</cp:coreProperties>
</file>