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503" r:id="rId3"/>
    <p:sldId id="504" r:id="rId4"/>
    <p:sldId id="505" r:id="rId5"/>
    <p:sldId id="506" r:id="rId6"/>
    <p:sldId id="507" r:id="rId7"/>
    <p:sldId id="508" r:id="rId8"/>
    <p:sldId id="509" r:id="rId9"/>
    <p:sldId id="510" r:id="rId10"/>
    <p:sldId id="511" r:id="rId11"/>
    <p:sldId id="512" r:id="rId12"/>
    <p:sldId id="513" r:id="rId13"/>
    <p:sldId id="514" r:id="rId14"/>
    <p:sldId id="515" r:id="rId15"/>
    <p:sldId id="516" r:id="rId16"/>
    <p:sldId id="517" r:id="rId17"/>
    <p:sldId id="518" r:id="rId18"/>
    <p:sldId id="519" r:id="rId19"/>
    <p:sldId id="520" r:id="rId20"/>
    <p:sldId id="521" r:id="rId21"/>
    <p:sldId id="522" r:id="rId22"/>
    <p:sldId id="523" r:id="rId23"/>
    <p:sldId id="524" r:id="rId24"/>
    <p:sldId id="525" r:id="rId25"/>
    <p:sldId id="526" r:id="rId26"/>
    <p:sldId id="527" r:id="rId27"/>
    <p:sldId id="528" r:id="rId28"/>
    <p:sldId id="529" r:id="rId29"/>
    <p:sldId id="530" r:id="rId30"/>
    <p:sldId id="531" r:id="rId31"/>
    <p:sldId id="532" r:id="rId32"/>
    <p:sldId id="533" r:id="rId33"/>
    <p:sldId id="534" r:id="rId34"/>
    <p:sldId id="535" r:id="rId35"/>
    <p:sldId id="536" r:id="rId36"/>
    <p:sldId id="537" r:id="rId37"/>
    <p:sldId id="538" r:id="rId38"/>
    <p:sldId id="539" r:id="rId39"/>
    <p:sldId id="540" r:id="rId40"/>
    <p:sldId id="541" r:id="rId41"/>
    <p:sldId id="542" r:id="rId42"/>
    <p:sldId id="543" r:id="rId43"/>
    <p:sldId id="544" r:id="rId44"/>
    <p:sldId id="545" r:id="rId45"/>
    <p:sldId id="546" r:id="rId46"/>
    <p:sldId id="54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25/07/2014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26</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26</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Banker and Customer</a:t>
            </a:r>
            <a:endParaRPr lang="en-US" sz="6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The Banker</a:t>
            </a:r>
          </a:p>
          <a:p>
            <a:r>
              <a:rPr lang="en-US" dirty="0" smtClean="0"/>
              <a:t>The role of a banker is one filled with multiple duties and responsibilities.</a:t>
            </a:r>
          </a:p>
          <a:p>
            <a:r>
              <a:rPr lang="en-US" dirty="0" smtClean="0"/>
              <a:t>There are different types of bankers and each one is unique in his own way. </a:t>
            </a:r>
          </a:p>
          <a:p>
            <a:r>
              <a:rPr lang="en-US" dirty="0" smtClean="0"/>
              <a:t>Some of these individuals work for large corporate conglomerates while others work for small town financial institutions.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The Banker</a:t>
            </a:r>
          </a:p>
          <a:p>
            <a:r>
              <a:rPr lang="en-US" dirty="0" smtClean="0"/>
              <a:t>Each banker has his own set agenda in his role as a banker. </a:t>
            </a:r>
          </a:p>
          <a:p>
            <a:r>
              <a:rPr lang="en-US" dirty="0" smtClean="0"/>
              <a:t>A banker is an individual (or an institution) who advises his clients with regard to financial matter. </a:t>
            </a:r>
          </a:p>
          <a:p>
            <a:r>
              <a:rPr lang="en-US" dirty="0" smtClean="0"/>
              <a:t>The duties concerning saving, loans, taxes, investment and securities are all within the job realm of a banker.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r>
              <a:rPr lang="en-US" b="1" u="sng" dirty="0" smtClean="0"/>
              <a:t>The Banker</a:t>
            </a:r>
          </a:p>
          <a:p>
            <a:pPr>
              <a:buNone/>
            </a:pPr>
            <a:r>
              <a:rPr lang="en-US" dirty="0" smtClean="0"/>
              <a:t>He will provide financial assistance to the client in accordance with their needs.</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The Customer</a:t>
            </a:r>
            <a:endParaRPr lang="en-US" sz="4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The Customer</a:t>
            </a:r>
          </a:p>
          <a:p>
            <a:r>
              <a:rPr lang="en-US" dirty="0" smtClean="0"/>
              <a:t>In banking, a customer is someone who makes use of or receive the services of the bank.</a:t>
            </a:r>
          </a:p>
          <a:p>
            <a:r>
              <a:rPr lang="en-US" dirty="0" smtClean="0"/>
              <a:t>The word customer historically derives ‘custom’ meaning </a:t>
            </a:r>
            <a:r>
              <a:rPr lang="en-US" dirty="0" err="1" smtClean="0"/>
              <a:t>habbit</a:t>
            </a:r>
            <a:r>
              <a:rPr lang="en-US" dirty="0" smtClean="0"/>
              <a:t>, so a customer was someone who frequented a particular shop, who made it a </a:t>
            </a:r>
            <a:r>
              <a:rPr lang="en-US" dirty="0" err="1" smtClean="0"/>
              <a:t>habbit</a:t>
            </a:r>
            <a:r>
              <a:rPr lang="en-US" dirty="0" smtClean="0"/>
              <a:t> to purchase goods there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Duties of a Customer</a:t>
            </a:r>
          </a:p>
          <a:p>
            <a:pPr>
              <a:buNone/>
            </a:pPr>
            <a:r>
              <a:rPr lang="en-US" dirty="0" smtClean="0"/>
              <a:t>All banks carry out the customer’s instructions in a business-like manner.</a:t>
            </a:r>
          </a:p>
          <a:p>
            <a:pPr>
              <a:buNone/>
            </a:pPr>
            <a:r>
              <a:rPr lang="en-US" dirty="0" smtClean="0"/>
              <a:t>In return, the customer has special duties of cooperation and other duties of care.</a:t>
            </a:r>
          </a:p>
          <a:p>
            <a:pPr>
              <a:buNone/>
            </a:pPr>
            <a:endParaRPr lang="en-US" dirty="0" smtClean="0"/>
          </a:p>
          <a:p>
            <a:pPr>
              <a:buNone/>
            </a:pPr>
            <a:r>
              <a:rPr lang="en-US" dirty="0" smtClean="0"/>
              <a:t>A customer is bound to the following;</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Duties of a Customer</a:t>
            </a:r>
          </a:p>
          <a:p>
            <a:pPr>
              <a:buNone/>
            </a:pPr>
            <a:endParaRPr lang="en-US" dirty="0" smtClean="0"/>
          </a:p>
          <a:p>
            <a:pPr marL="514350" indent="-514350">
              <a:buFont typeface="+mj-lt"/>
              <a:buAutoNum type="arabicPeriod"/>
            </a:pPr>
            <a:r>
              <a:rPr lang="en-US" dirty="0" smtClean="0"/>
              <a:t>Communication of important information and changes.</a:t>
            </a:r>
          </a:p>
          <a:p>
            <a:pPr marL="514350" indent="-514350">
              <a:buFont typeface="+mj-lt"/>
              <a:buAutoNum type="arabicPeriod"/>
            </a:pPr>
            <a:r>
              <a:rPr lang="en-US" dirty="0" smtClean="0"/>
              <a:t>Unambiguous information in orders and instructions</a:t>
            </a:r>
          </a:p>
          <a:p>
            <a:pPr marL="514350" indent="-514350">
              <a:buFont typeface="+mj-lt"/>
              <a:buAutoNum type="arabicPeriod"/>
            </a:pPr>
            <a:r>
              <a:rPr lang="en-US" dirty="0" smtClean="0"/>
              <a:t>Care in transmission of particular orders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a:bodyPr>
          <a:lstStyle/>
          <a:p>
            <a:r>
              <a:rPr lang="en-US" b="1" u="sng" dirty="0" smtClean="0"/>
              <a:t>Duties of a Customer</a:t>
            </a:r>
          </a:p>
          <a:p>
            <a:pPr>
              <a:buNone/>
            </a:pPr>
            <a:r>
              <a:rPr lang="en-US" dirty="0" smtClean="0"/>
              <a:t>4. Use of forms</a:t>
            </a:r>
          </a:p>
          <a:p>
            <a:pPr>
              <a:buNone/>
            </a:pPr>
            <a:r>
              <a:rPr lang="en-US" dirty="0" smtClean="0"/>
              <a:t>5. Express notification of any special instruction</a:t>
            </a:r>
          </a:p>
          <a:p>
            <a:pPr>
              <a:buNone/>
            </a:pPr>
            <a:r>
              <a:rPr lang="en-US" dirty="0" smtClean="0"/>
              <a:t>6. Notification of time limits and dates</a:t>
            </a:r>
          </a:p>
          <a:p>
            <a:pPr>
              <a:buNone/>
            </a:pPr>
            <a:r>
              <a:rPr lang="en-US" dirty="0" smtClean="0"/>
              <a:t>7. Complaints to be made immediately</a:t>
            </a:r>
          </a:p>
          <a:p>
            <a:pPr>
              <a:buNone/>
            </a:pPr>
            <a:r>
              <a:rPr lang="en-US" dirty="0" smtClean="0"/>
              <a:t>8. Checking of confirmation of the bank</a:t>
            </a:r>
          </a:p>
          <a:p>
            <a:pPr>
              <a:buNone/>
            </a:pPr>
            <a:r>
              <a:rPr lang="en-US" dirty="0" smtClean="0"/>
              <a:t>9. Liability arising from neglect of duty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Banker’s obligation to protect customer secrecy</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lnSpcReduction="10000"/>
          </a:bodyPr>
          <a:lstStyle/>
          <a:p>
            <a:r>
              <a:rPr lang="en-US" dirty="0" smtClean="0"/>
              <a:t>The obligation of a banker to observe secrecy relating to affairs of his customers is an implied term of the contract between a banker and his customer.</a:t>
            </a:r>
          </a:p>
          <a:p>
            <a:r>
              <a:rPr lang="en-US" dirty="0" smtClean="0"/>
              <a:t>A banker would not divulge to third persons, without the consent of the customer, express or implied, either the state of the customer’s account or any of his transactions with the bank.</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Banker’s right to charge interest and commission</a:t>
            </a:r>
            <a:endParaRPr lang="en-US" sz="40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Banker’s right to charge interest and commission</a:t>
            </a:r>
            <a:endParaRPr lang="en-US" dirty="0" smtClean="0"/>
          </a:p>
          <a:p>
            <a:r>
              <a:rPr lang="en-US" dirty="0" smtClean="0"/>
              <a:t>The bank generates its profits from the differential between the level of interest it pays for deposits and other sources of funds, and the level of interest it charges in its lending activities.</a:t>
            </a:r>
          </a:p>
          <a:p>
            <a:r>
              <a:rPr lang="en-US" dirty="0" smtClean="0"/>
              <a:t>All banks at any time and form time to time are entitled to charge the rate of interest on loan either by express agreement or right of custom or usage of trade.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b="1" dirty="0"/>
          </a:p>
        </p:txBody>
      </p:sp>
      <p:sp>
        <p:nvSpPr>
          <p:cNvPr id="3" name="Content Placeholder 2"/>
          <p:cNvSpPr>
            <a:spLocks noGrp="1"/>
          </p:cNvSpPr>
          <p:nvPr>
            <p:ph idx="1"/>
          </p:nvPr>
        </p:nvSpPr>
        <p:spPr/>
        <p:txBody>
          <a:bodyPr>
            <a:normAutofit/>
          </a:bodyPr>
          <a:lstStyle/>
          <a:p>
            <a:pPr>
              <a:buNone/>
            </a:pPr>
            <a:r>
              <a:rPr lang="en-US" sz="2800" b="1" dirty="0" smtClean="0"/>
              <a:t>Banker’s right to charge interest and commission</a:t>
            </a:r>
            <a:endParaRPr lang="en-US" sz="2800" dirty="0" smtClean="0"/>
          </a:p>
          <a:p>
            <a:r>
              <a:rPr lang="en-US" dirty="0" smtClean="0"/>
              <a:t>They also entitled to charge compound interest and commission for services rendered to the customer.</a:t>
            </a:r>
          </a:p>
          <a:p>
            <a:r>
              <a:rPr lang="en-US" dirty="0" smtClean="0"/>
              <a:t>In the absence of an express agreement or without due notice, a bank is not allowed to debit charges at any date other than the customary dates.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Banker’s Right to Lien</a:t>
            </a:r>
            <a:endParaRPr lang="en-US" sz="5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Banker’s Right to Lien</a:t>
            </a:r>
            <a:endParaRPr lang="en-US" dirty="0" smtClean="0"/>
          </a:p>
          <a:p>
            <a:r>
              <a:rPr lang="en-US" dirty="0" smtClean="0"/>
              <a:t>A lien is the right of a creditor in possession of goods, securities or any other assets belonging to the debtor to retain them until the debt is repaid, provided that there is no contract express or implied, to the contrary.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Banker’s Right to Lien</a:t>
            </a:r>
            <a:endParaRPr lang="en-US" dirty="0" smtClean="0"/>
          </a:p>
          <a:p>
            <a:r>
              <a:rPr lang="en-US" dirty="0" smtClean="0"/>
              <a:t>Lien is, in its primary sense, a right in one man to retain that which is in his possession belonging to another until certain demands of the person in possession are satisfied.</a:t>
            </a:r>
          </a:p>
          <a:p>
            <a:r>
              <a:rPr lang="en-US" dirty="0" smtClean="0"/>
              <a:t>In its primary sense, it is given by law and not by contract.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a:bodyPr>
          <a:lstStyle/>
          <a:p>
            <a:pPr>
              <a:buNone/>
            </a:pPr>
            <a:r>
              <a:rPr lang="en-US" b="1" dirty="0" smtClean="0"/>
              <a:t>Banker’s Right to Lien</a:t>
            </a:r>
            <a:endParaRPr lang="en-US" dirty="0" smtClean="0"/>
          </a:p>
          <a:p>
            <a:r>
              <a:rPr lang="en-US" dirty="0" smtClean="0"/>
              <a:t>A banker’s lien on negotiable securities has been judicially defined as ‘ an implied pledge’.</a:t>
            </a:r>
          </a:p>
          <a:p>
            <a:r>
              <a:rPr lang="en-US" dirty="0" smtClean="0"/>
              <a:t>A banker has, in the absence of agreement to the contrary, a lien on all bills received from a customer in the ordinary course of banking business in respect of any balance that may be due from such customer.</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Banker’s right of set-off </a:t>
            </a:r>
            <a:endParaRPr lang="en-US" sz="48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Banker’s right of set-off </a:t>
            </a:r>
            <a:endParaRPr lang="en-US" dirty="0" smtClean="0"/>
          </a:p>
          <a:p>
            <a:r>
              <a:rPr lang="en-US" dirty="0" smtClean="0"/>
              <a:t>The of right of set-off is also known as the right of combination of accounts.</a:t>
            </a:r>
          </a:p>
          <a:p>
            <a:r>
              <a:rPr lang="en-US" dirty="0" smtClean="0"/>
              <a:t>A bank has a right to set-off a debt owing to a customer against a debt due from him.</a:t>
            </a:r>
          </a:p>
          <a:p>
            <a:r>
              <a:rPr lang="en-US" dirty="0" smtClean="0"/>
              <a:t>‘A legal set-off is where there are mutual debts between the plaintiff and the defendant, or if either party sue or be sued as executor or administrator, one debt may be set against the other’.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Banker’s right of set-off </a:t>
            </a:r>
            <a:endParaRPr lang="en-US" dirty="0" smtClean="0"/>
          </a:p>
          <a:p>
            <a:r>
              <a:rPr lang="en-US" dirty="0" smtClean="0"/>
              <a:t>From a commercial standpoint, a right of set-off is a form of security (right) for a lender.</a:t>
            </a:r>
          </a:p>
          <a:p>
            <a:r>
              <a:rPr lang="en-US" dirty="0" smtClean="0"/>
              <a:t>It is an attractive security because its realization does not involve the sale of an asset to a third party.</a:t>
            </a:r>
          </a:p>
          <a:p>
            <a:r>
              <a:rPr lang="en-US" dirty="0" smtClean="0"/>
              <a:t>A set-off must be in the form of a cross claim for a liquidated amount, and it can be pleaded only in respect of a liquidated claim.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Deposit Account</a:t>
            </a:r>
            <a:endParaRPr lang="en-US" sz="60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Deposit Account</a:t>
            </a:r>
            <a:endParaRPr lang="en-US" dirty="0" smtClean="0"/>
          </a:p>
          <a:p>
            <a:r>
              <a:rPr lang="en-US" dirty="0" smtClean="0"/>
              <a:t>The main banking activities consist of acceptance of deposit from the public for the purpose of lending to businessmen and others who may seek loans.</a:t>
            </a:r>
          </a:p>
          <a:p>
            <a:r>
              <a:rPr lang="en-US" dirty="0" smtClean="0"/>
              <a:t>Actually, the money deposited in any bank is mostly the saving of the people.</a:t>
            </a:r>
          </a:p>
          <a:p>
            <a:r>
              <a:rPr lang="en-US" dirty="0" smtClean="0"/>
              <a:t>Money may be needed in future for various purposes such as medical treatment, marriages and  for other events.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Deposit Account</a:t>
            </a:r>
            <a:endParaRPr lang="en-US" dirty="0" smtClean="0"/>
          </a:p>
          <a:p>
            <a:r>
              <a:rPr lang="en-US" dirty="0" smtClean="0"/>
              <a:t>So people keep their savings with someone where it will both be safe and earn a return.</a:t>
            </a:r>
          </a:p>
          <a:p>
            <a:r>
              <a:rPr lang="en-US" dirty="0" smtClean="0"/>
              <a:t>A bank is a such place where money once deposited remains safe and also earns profit.</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Types of deposit account</a:t>
            </a:r>
            <a:endParaRPr lang="en-US" sz="48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Types of deposit account</a:t>
            </a:r>
            <a:endParaRPr lang="en-US" dirty="0" smtClean="0"/>
          </a:p>
          <a:p>
            <a:r>
              <a:rPr lang="en-US" dirty="0" smtClean="0"/>
              <a:t>Bank deposits serve different purposes for different people.</a:t>
            </a:r>
          </a:p>
          <a:p>
            <a:r>
              <a:rPr lang="en-US" dirty="0" smtClean="0"/>
              <a:t>Some people cannot save regularly, they deposit money in the bank only when they have extra income. </a:t>
            </a:r>
          </a:p>
          <a:p>
            <a:r>
              <a:rPr lang="en-US" dirty="0" smtClean="0"/>
              <a:t>Some, mostly businessmen, deposit all their income from sales in a bank account and pay all business expenses out of the deposits.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Types of deposit account</a:t>
            </a:r>
          </a:p>
          <a:p>
            <a:pPr>
              <a:buNone/>
            </a:pPr>
            <a:endParaRPr lang="en-US" dirty="0" smtClean="0"/>
          </a:p>
          <a:p>
            <a:r>
              <a:rPr lang="en-US" dirty="0" smtClean="0"/>
              <a:t> Keeping in view these differences, banks offer the people the facility of opening different types of deposit accounts to suit their purpose and convenience.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b="1" dirty="0" smtClean="0"/>
              <a:t>Types of deposit account</a:t>
            </a:r>
            <a:endParaRPr lang="en-US" dirty="0" smtClean="0"/>
          </a:p>
          <a:p>
            <a:r>
              <a:rPr lang="en-US" dirty="0" smtClean="0"/>
              <a:t>Accordingly, bank deposit accounts may be classified as;</a:t>
            </a:r>
          </a:p>
          <a:p>
            <a:pPr marL="514350" indent="-514350">
              <a:buFont typeface="+mj-lt"/>
              <a:buAutoNum type="arabicPeriod"/>
            </a:pPr>
            <a:r>
              <a:rPr lang="en-US" dirty="0" smtClean="0"/>
              <a:t>Savings bank account</a:t>
            </a:r>
          </a:p>
          <a:p>
            <a:pPr marL="514350" indent="-514350">
              <a:buFont typeface="+mj-lt"/>
              <a:buAutoNum type="arabicPeriod"/>
            </a:pPr>
            <a:r>
              <a:rPr lang="en-US" dirty="0" smtClean="0"/>
              <a:t>Current deposit account</a:t>
            </a:r>
          </a:p>
          <a:p>
            <a:pPr marL="514350" indent="-514350">
              <a:buFont typeface="+mj-lt"/>
              <a:buAutoNum type="arabicPeriod"/>
            </a:pPr>
            <a:r>
              <a:rPr lang="en-US" dirty="0" smtClean="0"/>
              <a:t>Fixed deposit account</a:t>
            </a:r>
          </a:p>
          <a:p>
            <a:pPr marL="514350" indent="-514350">
              <a:buFont typeface="+mj-lt"/>
              <a:buAutoNum type="arabicPeriod"/>
            </a:pPr>
            <a:r>
              <a:rPr lang="en-US" dirty="0" smtClean="0"/>
              <a:t>Recurring deposit account</a:t>
            </a:r>
          </a:p>
          <a:p>
            <a:pPr marL="514350" indent="-514350">
              <a:buFont typeface="+mj-lt"/>
              <a:buAutoNum type="arabicPeriod"/>
            </a:pPr>
            <a:r>
              <a:rPr lang="en-US" dirty="0" smtClean="0"/>
              <a:t>Salary account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Withdrawal from deposit account</a:t>
            </a:r>
            <a:endParaRPr lang="en-US" sz="40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Withdrawal from deposit account</a:t>
            </a:r>
          </a:p>
          <a:p>
            <a:pPr>
              <a:buNone/>
            </a:pPr>
            <a:endParaRPr lang="en-US" dirty="0" smtClean="0"/>
          </a:p>
          <a:p>
            <a:r>
              <a:rPr lang="en-US" dirty="0" smtClean="0"/>
              <a:t>Customer deposit his savings for use in future.</a:t>
            </a:r>
          </a:p>
          <a:p>
            <a:pPr>
              <a:buNone/>
            </a:pPr>
            <a:endParaRPr lang="en-US" dirty="0" smtClean="0"/>
          </a:p>
          <a:p>
            <a:r>
              <a:rPr lang="en-US" dirty="0" smtClean="0"/>
              <a:t>The need for money may arise any time. So customer should know how to get back your money from the bank.</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Withdrawal from deposit account</a:t>
            </a:r>
          </a:p>
          <a:p>
            <a:pPr>
              <a:buNone/>
            </a:pPr>
            <a:endParaRPr lang="en-US" dirty="0" smtClean="0"/>
          </a:p>
          <a:p>
            <a:pPr>
              <a:buNone/>
            </a:pPr>
            <a:r>
              <a:rPr lang="en-US" dirty="0" smtClean="0"/>
              <a:t>Money can be withdrawn by using;</a:t>
            </a:r>
          </a:p>
          <a:p>
            <a:pPr marL="514350" indent="-514350">
              <a:buFont typeface="+mj-lt"/>
              <a:buAutoNum type="arabicPeriod"/>
            </a:pPr>
            <a:r>
              <a:rPr lang="en-US" dirty="0" smtClean="0"/>
              <a:t>Withdrawal form</a:t>
            </a:r>
          </a:p>
          <a:p>
            <a:pPr marL="514350" indent="-514350">
              <a:buFont typeface="+mj-lt"/>
              <a:buAutoNum type="arabicPeriod"/>
            </a:pPr>
            <a:r>
              <a:rPr lang="en-US" dirty="0" err="1" smtClean="0"/>
              <a:t>Cheque</a:t>
            </a:r>
            <a:endParaRPr lang="en-US" dirty="0" smtClean="0"/>
          </a:p>
          <a:p>
            <a:pPr marL="514350" indent="-514350">
              <a:buFont typeface="+mj-lt"/>
              <a:buAutoNum type="arabicPeriod"/>
            </a:pPr>
            <a:r>
              <a:rPr lang="en-US" dirty="0" smtClean="0"/>
              <a:t>ATM card</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27</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Types of Accounts Holders</a:t>
            </a:r>
            <a:endParaRPr lang="en-US" sz="40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Banks are custodians of public money.</a:t>
            </a:r>
          </a:p>
          <a:p>
            <a:r>
              <a:rPr lang="en-US" dirty="0" smtClean="0"/>
              <a:t>Basically, the money is accepted as deposit for safe keeping. </a:t>
            </a:r>
          </a:p>
          <a:p>
            <a:r>
              <a:rPr lang="en-US" dirty="0" smtClean="0"/>
              <a:t>A bank account is a monetary account with a banking institution recording the balance of money for a customer.</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Opening an account is the most common and the first service of the banking sector.</a:t>
            </a:r>
          </a:p>
          <a:p>
            <a:r>
              <a:rPr lang="en-US" dirty="0" smtClean="0"/>
              <a:t>There are different types of bank accounts in the Pakistan banking sector;</a:t>
            </a:r>
          </a:p>
          <a:p>
            <a:pPr marL="514350" indent="-514350">
              <a:buFont typeface="+mj-lt"/>
              <a:buAutoNum type="arabicPeriod"/>
            </a:pPr>
            <a:r>
              <a:rPr lang="en-US" dirty="0" smtClean="0"/>
              <a:t>Bank savings account</a:t>
            </a:r>
          </a:p>
          <a:p>
            <a:pPr marL="514350" indent="-514350">
              <a:buFont typeface="+mj-lt"/>
              <a:buAutoNum type="arabicPeriod"/>
            </a:pPr>
            <a:r>
              <a:rPr lang="en-US" dirty="0" smtClean="0"/>
              <a:t>Bank current account</a:t>
            </a:r>
          </a:p>
          <a:p>
            <a:pPr marL="514350" indent="-514350">
              <a:buFont typeface="+mj-lt"/>
              <a:buAutoNum type="arabicPeriod"/>
            </a:pPr>
            <a:r>
              <a:rPr lang="en-US" dirty="0" smtClean="0"/>
              <a:t>Bank term deposits account</a:t>
            </a:r>
          </a:p>
          <a:p>
            <a:pPr marL="514350" indent="-514350">
              <a:buFont typeface="+mj-lt"/>
              <a:buAutoNum type="arabicPeriod"/>
            </a:pPr>
            <a:r>
              <a:rPr lang="en-US" dirty="0" smtClean="0"/>
              <a:t>Bank online account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While opening an account, the banker should provide the customer with details of various types of accounts that he may open with the bank.</a:t>
            </a:r>
          </a:p>
          <a:p>
            <a:r>
              <a:rPr lang="en-US" dirty="0" smtClean="0"/>
              <a:t>The customer can have his choice on what type of account would best suit him, based on his needs and requirements.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The banker should, prior to opening an account, require documentation and information as prescribed by the Know Your Customer (KYC) guidelines issued by SBP and such other norms or procedures adopted by the bank.</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due diligence process that the banker should follow will involve providing documentation verifying the customer’s identity, address, and information on his occupation or business and source of funds.</a:t>
            </a:r>
          </a:p>
          <a:p>
            <a:r>
              <a:rPr lang="en-US" dirty="0" smtClean="0"/>
              <a:t>A part of the due diligence process, the bank may also require an introduction from a person acceptable to the banker if they so deem necessary, and may need the customer’s recent photographs.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The bank reserves the right, at its sole discretion, to open any account and, at such terms, as the bank may prescribe from time to time.</a:t>
            </a:r>
          </a:p>
          <a:p>
            <a:r>
              <a:rPr lang="en-US" dirty="0" smtClean="0"/>
              <a:t>A bank has to deal with different types of account holders which are the following;</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Individual</a:t>
            </a:r>
          </a:p>
          <a:p>
            <a:pPr marL="514350" indent="-514350">
              <a:buFont typeface="+mj-lt"/>
              <a:buAutoNum type="arabicPeriod"/>
            </a:pPr>
            <a:r>
              <a:rPr lang="en-US" dirty="0" smtClean="0"/>
              <a:t>Joint account holders</a:t>
            </a:r>
          </a:p>
          <a:p>
            <a:pPr marL="514350" indent="-514350">
              <a:buFont typeface="+mj-lt"/>
              <a:buAutoNum type="arabicPeriod"/>
            </a:pPr>
            <a:r>
              <a:rPr lang="en-US" dirty="0" smtClean="0"/>
              <a:t>Illiterates</a:t>
            </a:r>
          </a:p>
          <a:p>
            <a:pPr marL="514350" indent="-514350">
              <a:buFont typeface="+mj-lt"/>
              <a:buAutoNum type="arabicPeriod"/>
            </a:pPr>
            <a:r>
              <a:rPr lang="en-US" dirty="0" smtClean="0"/>
              <a:t>Minors</a:t>
            </a:r>
          </a:p>
          <a:p>
            <a:pPr marL="514350" indent="-514350">
              <a:buFont typeface="+mj-lt"/>
              <a:buAutoNum type="arabicPeriod"/>
            </a:pPr>
            <a:r>
              <a:rPr lang="en-US" dirty="0" smtClean="0"/>
              <a:t>Married women</a:t>
            </a:r>
          </a:p>
          <a:p>
            <a:pPr marL="514350" indent="-514350">
              <a:buFont typeface="+mj-lt"/>
              <a:buAutoNum type="arabicPeriod"/>
            </a:pPr>
            <a:r>
              <a:rPr lang="en-US" dirty="0" smtClean="0"/>
              <a:t>Non-resident accounts</a:t>
            </a:r>
          </a:p>
          <a:p>
            <a:pPr marL="514350" indent="-514350">
              <a:buFont typeface="+mj-lt"/>
              <a:buAutoNum type="arabicPeriod"/>
            </a:pPr>
            <a:r>
              <a:rPr lang="en-US" dirty="0" smtClean="0"/>
              <a:t>Sole proprietorship</a:t>
            </a:r>
          </a:p>
          <a:p>
            <a:pPr marL="514350" indent="-514350">
              <a:buFont typeface="+mj-lt"/>
              <a:buAutoNum type="arabicPeriod"/>
            </a:pPr>
            <a:r>
              <a:rPr lang="en-US" dirty="0" smtClean="0"/>
              <a:t>Partnership firms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9. Joint stock company </a:t>
            </a:r>
          </a:p>
          <a:p>
            <a:pPr>
              <a:buNone/>
            </a:pPr>
            <a:r>
              <a:rPr lang="en-US" dirty="0" smtClean="0"/>
              <a:t>10. Clubs, Associations and Societies</a:t>
            </a:r>
          </a:p>
          <a:p>
            <a:pPr>
              <a:buNone/>
            </a:pPr>
            <a:r>
              <a:rPr lang="en-US" dirty="0" smtClean="0"/>
              <a:t>11. Trusts</a:t>
            </a:r>
          </a:p>
          <a:p>
            <a:pPr>
              <a:buNone/>
            </a:pPr>
            <a:r>
              <a:rPr lang="en-US" dirty="0" smtClean="0"/>
              <a:t>12. Government departments</a:t>
            </a:r>
          </a:p>
          <a:p>
            <a:pPr>
              <a:buNone/>
            </a:pPr>
            <a:r>
              <a:rPr lang="en-US" dirty="0" smtClean="0"/>
              <a:t>13. Local authorities</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Payment of Pension</a:t>
            </a:r>
            <a:endParaRPr lang="en-US" sz="60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Payment of Pension</a:t>
            </a:r>
          </a:p>
          <a:p>
            <a:r>
              <a:rPr lang="en-US" dirty="0" smtClean="0"/>
              <a:t>Banks make pension payments on behalf of the government to the retired employees of Central and State Governments, </a:t>
            </a:r>
            <a:r>
              <a:rPr lang="en-US" dirty="0" err="1" smtClean="0"/>
              <a:t>Defence</a:t>
            </a:r>
            <a:r>
              <a:rPr lang="en-US" dirty="0" smtClean="0"/>
              <a:t> services, Railways and others.</a:t>
            </a:r>
          </a:p>
          <a:p>
            <a:r>
              <a:rPr lang="en-US" dirty="0" smtClean="0"/>
              <a:t>All </a:t>
            </a:r>
            <a:r>
              <a:rPr lang="en-US" dirty="0" err="1" smtClean="0"/>
              <a:t>prnsion</a:t>
            </a:r>
            <a:r>
              <a:rPr lang="en-US" dirty="0" smtClean="0"/>
              <a:t> payments are subject to rules and procedures prescribed by the government, SBP and concerned departments / organizations from time to time. </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Payment of </a:t>
            </a:r>
            <a:r>
              <a:rPr lang="en-US" b="1" u="sng" dirty="0" smtClean="0"/>
              <a:t>Pension</a:t>
            </a:r>
            <a:endParaRPr lang="en-US" dirty="0" smtClean="0"/>
          </a:p>
          <a:p>
            <a:r>
              <a:rPr lang="en-US" dirty="0" smtClean="0"/>
              <a:t>A pensioner can open an account with </a:t>
            </a:r>
            <a:r>
              <a:rPr lang="en-US" dirty="0" err="1" smtClean="0"/>
              <a:t>cheque</a:t>
            </a:r>
            <a:r>
              <a:rPr lang="en-US" dirty="0" smtClean="0"/>
              <a:t> book facility and also give nomination in his pension account. </a:t>
            </a:r>
          </a:p>
          <a:p>
            <a:r>
              <a:rPr lang="en-US" dirty="0" smtClean="0"/>
              <a:t>Once the account is opened, no credit other than pension is permitted in the account.</a:t>
            </a:r>
          </a:p>
          <a:p>
            <a:r>
              <a:rPr lang="en-US" dirty="0" smtClean="0"/>
              <a:t>Pension accounts are allowed 50% concession in minimum balance requirements as well as in service charges.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b="1" u="sng" dirty="0" smtClean="0"/>
              <a:t>Payment of </a:t>
            </a:r>
            <a:r>
              <a:rPr lang="en-US" b="1" u="sng" dirty="0" smtClean="0"/>
              <a:t>Pension</a:t>
            </a:r>
            <a:endParaRPr lang="en-US" dirty="0" smtClean="0"/>
          </a:p>
          <a:p>
            <a:r>
              <a:rPr lang="en-US" dirty="0" smtClean="0"/>
              <a:t>If the family pensioner is a widow, at the time of first payment of pension, a certificate to the effect that she has not re-married and an undertaking to the effect that if she re-married later, she will intimate the fact promptly to the pension-paying branch is required.</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a:t>
            </a:r>
            <a:r>
              <a:rPr lang="en-US" b="1" dirty="0" smtClean="0"/>
              <a:t>of Accounts Holders</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b="1" u="sng" dirty="0" smtClean="0"/>
              <a:t>Payment of </a:t>
            </a:r>
            <a:r>
              <a:rPr lang="en-US" b="1" u="sng" dirty="0" smtClean="0"/>
              <a:t>Pension</a:t>
            </a:r>
            <a:endParaRPr lang="en-US" dirty="0" smtClean="0"/>
          </a:p>
          <a:p>
            <a:r>
              <a:rPr lang="en-US" dirty="0" smtClean="0"/>
              <a:t>The pension usually credited by the branch to the pensioner’s saving or current account during the last four working days of the month.</a:t>
            </a:r>
          </a:p>
          <a:p>
            <a:r>
              <a:rPr lang="en-US" dirty="0" smtClean="0"/>
              <a:t>Income tax at the prescribed rate is deducted from the pension amount, and net amount is payable to the pensioner’s account.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1347</TotalTime>
  <Words>1727</Words>
  <Application>Microsoft Office PowerPoint</Application>
  <PresentationFormat>On-screen Show (4:3)</PresentationFormat>
  <Paragraphs>208</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Revise Lecture 26</vt:lpstr>
      <vt:lpstr>Lecture 26</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Slide 16</vt:lpstr>
      <vt:lpstr>Banker and Customer</vt:lpstr>
      <vt:lpstr>Banker and Customer</vt:lpstr>
      <vt:lpstr>Banker and Customer</vt:lpstr>
      <vt:lpstr>Slide 20</vt:lpstr>
      <vt:lpstr>Banker and Customer</vt:lpstr>
      <vt:lpstr>Banker and Customer</vt:lpstr>
      <vt:lpstr>Slide 23</vt:lpstr>
      <vt:lpstr>Banker and Customer</vt:lpstr>
      <vt:lpstr>Banker and Customer</vt:lpstr>
      <vt:lpstr>Slide 26</vt:lpstr>
      <vt:lpstr>Banker and Customer</vt:lpstr>
      <vt:lpstr>Banker and Customer</vt:lpstr>
      <vt:lpstr>Slide 29</vt:lpstr>
      <vt:lpstr>Slide 30</vt:lpstr>
      <vt:lpstr>Banker and Customer</vt:lpstr>
      <vt:lpstr>Banker and Customer</vt:lpstr>
      <vt:lpstr>Lecture 27</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167</cp:revision>
  <dcterms:created xsi:type="dcterms:W3CDTF">2014-07-19T02:39:46Z</dcterms:created>
  <dcterms:modified xsi:type="dcterms:W3CDTF">2014-07-25T07:35:52Z</dcterms:modified>
</cp:coreProperties>
</file>