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65" r:id="rId3"/>
    <p:sldId id="463" r:id="rId4"/>
    <p:sldId id="468" r:id="rId5"/>
    <p:sldId id="479" r:id="rId6"/>
    <p:sldId id="487" r:id="rId7"/>
    <p:sldId id="489" r:id="rId8"/>
    <p:sldId id="490" r:id="rId9"/>
    <p:sldId id="491" r:id="rId10"/>
    <p:sldId id="493" r:id="rId11"/>
    <p:sldId id="495" r:id="rId12"/>
    <p:sldId id="496" r:id="rId13"/>
    <p:sldId id="497" r:id="rId14"/>
    <p:sldId id="499" r:id="rId15"/>
    <p:sldId id="500" r:id="rId16"/>
    <p:sldId id="501" r:id="rId17"/>
    <p:sldId id="502" r:id="rId18"/>
    <p:sldId id="503" r:id="rId19"/>
    <p:sldId id="504" r:id="rId20"/>
    <p:sldId id="505" r:id="rId21"/>
    <p:sldId id="506" r:id="rId22"/>
    <p:sldId id="507" r:id="rId23"/>
    <p:sldId id="508" r:id="rId24"/>
    <p:sldId id="509" r:id="rId25"/>
    <p:sldId id="510" r:id="rId26"/>
    <p:sldId id="511" r:id="rId27"/>
    <p:sldId id="512" r:id="rId28"/>
    <p:sldId id="513" r:id="rId29"/>
    <p:sldId id="514" r:id="rId30"/>
    <p:sldId id="515" r:id="rId31"/>
    <p:sldId id="516" r:id="rId32"/>
    <p:sldId id="517" r:id="rId33"/>
    <p:sldId id="518" r:id="rId34"/>
    <p:sldId id="519" r:id="rId35"/>
    <p:sldId id="520" r:id="rId36"/>
    <p:sldId id="521" r:id="rId37"/>
    <p:sldId id="522" r:id="rId38"/>
    <p:sldId id="523" r:id="rId39"/>
    <p:sldId id="524" r:id="rId40"/>
    <p:sldId id="525" r:id="rId41"/>
    <p:sldId id="526" r:id="rId42"/>
    <p:sldId id="527" r:id="rId43"/>
    <p:sldId id="528" r:id="rId44"/>
    <p:sldId id="529" r:id="rId45"/>
    <p:sldId id="530" r:id="rId46"/>
    <p:sldId id="531" r:id="rId47"/>
    <p:sldId id="532" r:id="rId48"/>
    <p:sldId id="533"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CCA3426-AB94-4F30-BD30-9F0D733A6547}" type="datetimeFigureOut">
              <a:rPr lang="en-US" smtClean="0"/>
              <a:pPr/>
              <a:t>25/07/2014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673839-AA66-4120-8A33-6222EC92A2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A3426-AB94-4F30-BD30-9F0D733A6547}" type="datetimeFigureOut">
              <a:rPr lang="en-US" smtClean="0"/>
              <a:pPr/>
              <a:t>25/07/2014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673839-AA66-4120-8A33-6222EC92A2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25</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sz="6000" b="1" dirty="0" smtClean="0"/>
              <a:t>Features of a </a:t>
            </a:r>
            <a:r>
              <a:rPr lang="en-US" sz="6000" b="1" dirty="0" err="1" smtClean="0"/>
              <a:t>Cheque</a:t>
            </a:r>
            <a:endParaRPr lang="en-US" sz="6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Features of a </a:t>
            </a:r>
            <a:r>
              <a:rPr lang="en-US" b="1" u="sng" dirty="0" err="1" smtClean="0"/>
              <a:t>Cheque</a:t>
            </a:r>
            <a:endParaRPr lang="en-US" b="1" u="sng" dirty="0" smtClean="0"/>
          </a:p>
          <a:p>
            <a:r>
              <a:rPr lang="en-US" dirty="0" smtClean="0"/>
              <a:t>Some important features of a </a:t>
            </a:r>
            <a:r>
              <a:rPr lang="en-US" dirty="0" err="1" smtClean="0"/>
              <a:t>cheque</a:t>
            </a:r>
            <a:r>
              <a:rPr lang="en-US" dirty="0" smtClean="0"/>
              <a:t> are given below;</a:t>
            </a:r>
          </a:p>
          <a:p>
            <a:pPr marL="514350" indent="-514350">
              <a:buFont typeface="+mj-lt"/>
              <a:buAutoNum type="arabicPeriod"/>
            </a:pPr>
            <a:r>
              <a:rPr lang="en-US" dirty="0" smtClean="0"/>
              <a:t>A </a:t>
            </a:r>
            <a:r>
              <a:rPr lang="en-US" dirty="0" err="1" smtClean="0"/>
              <a:t>cheque</a:t>
            </a:r>
            <a:r>
              <a:rPr lang="en-US" dirty="0" smtClean="0"/>
              <a:t> must be in writing and duly signed by the drawer.</a:t>
            </a:r>
          </a:p>
          <a:p>
            <a:pPr marL="514350" indent="-514350">
              <a:buFont typeface="+mj-lt"/>
              <a:buAutoNum type="arabicPeriod"/>
            </a:pPr>
            <a:r>
              <a:rPr lang="en-US" dirty="0" smtClean="0"/>
              <a:t>It contains an unconditional order.</a:t>
            </a:r>
          </a:p>
          <a:p>
            <a:pPr marL="514350" indent="-514350">
              <a:buFont typeface="+mj-lt"/>
              <a:buAutoNum type="arabicPeriod"/>
            </a:pPr>
            <a:r>
              <a:rPr lang="en-US" dirty="0" smtClean="0"/>
              <a:t>It is issued on a specified banker only.</a:t>
            </a:r>
          </a:p>
          <a:p>
            <a:pPr marL="514350" indent="-514350">
              <a:buNone/>
            </a:pPr>
            <a:r>
              <a:rPr lang="en-US" dirty="0" smtClean="0"/>
              <a:t>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sz="5400" b="1" dirty="0" smtClean="0"/>
          </a:p>
          <a:p>
            <a:r>
              <a:rPr lang="en-US" sz="5400" b="1" dirty="0" smtClean="0"/>
              <a:t>Types of </a:t>
            </a:r>
            <a:r>
              <a:rPr lang="en-US" sz="5400" b="1" dirty="0" err="1" smtClean="0"/>
              <a:t>Cheques</a:t>
            </a:r>
            <a:endParaRPr lang="en-US" sz="54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r>
              <a:rPr lang="en-US" dirty="0" smtClean="0"/>
              <a:t>Broadly speaking, </a:t>
            </a:r>
            <a:r>
              <a:rPr lang="en-US" dirty="0" err="1" smtClean="0"/>
              <a:t>cheques</a:t>
            </a:r>
            <a:r>
              <a:rPr lang="en-US" dirty="0" smtClean="0"/>
              <a:t> are of four types;</a:t>
            </a:r>
          </a:p>
          <a:p>
            <a:pPr marL="514350" indent="-514350">
              <a:buFont typeface="+mj-lt"/>
              <a:buAutoNum type="arabicPeriod"/>
            </a:pPr>
            <a:r>
              <a:rPr lang="en-US" dirty="0" smtClean="0"/>
              <a:t>Open </a:t>
            </a:r>
            <a:r>
              <a:rPr lang="en-US" dirty="0" err="1" smtClean="0"/>
              <a:t>cheque</a:t>
            </a:r>
            <a:endParaRPr lang="en-US" dirty="0" smtClean="0"/>
          </a:p>
          <a:p>
            <a:pPr marL="514350" indent="-514350">
              <a:buFont typeface="+mj-lt"/>
              <a:buAutoNum type="arabicPeriod"/>
            </a:pPr>
            <a:r>
              <a:rPr lang="en-US" dirty="0" smtClean="0"/>
              <a:t>Crossed </a:t>
            </a:r>
            <a:r>
              <a:rPr lang="en-US" dirty="0" err="1" smtClean="0"/>
              <a:t>cheque</a:t>
            </a:r>
            <a:endParaRPr lang="en-US" dirty="0" smtClean="0"/>
          </a:p>
          <a:p>
            <a:pPr marL="514350" indent="-514350">
              <a:buFont typeface="+mj-lt"/>
              <a:buAutoNum type="arabicPeriod"/>
            </a:pPr>
            <a:r>
              <a:rPr lang="en-US" dirty="0" smtClean="0"/>
              <a:t>Bearer </a:t>
            </a:r>
            <a:r>
              <a:rPr lang="en-US" dirty="0" err="1" smtClean="0"/>
              <a:t>cheque</a:t>
            </a:r>
            <a:endParaRPr lang="en-US" dirty="0" smtClean="0"/>
          </a:p>
          <a:p>
            <a:pPr marL="514350" indent="-514350">
              <a:buFont typeface="+mj-lt"/>
              <a:buAutoNum type="arabicPeriod"/>
            </a:pPr>
            <a:r>
              <a:rPr lang="en-US" dirty="0" smtClean="0"/>
              <a:t>Order </a:t>
            </a:r>
            <a:r>
              <a:rPr lang="en-US" dirty="0" err="1" smtClean="0"/>
              <a:t>cheque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  Anted – dated </a:t>
            </a:r>
            <a:r>
              <a:rPr lang="en-US" sz="4800" b="1" dirty="0" err="1" smtClean="0"/>
              <a:t>Cheque</a:t>
            </a:r>
            <a:endParaRPr lang="en-US" sz="48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r>
              <a:rPr lang="en-US" sz="4400" b="1" dirty="0" smtClean="0"/>
              <a:t>Stale </a:t>
            </a:r>
            <a:r>
              <a:rPr lang="en-US" sz="4400" b="1" dirty="0" err="1" smtClean="0"/>
              <a:t>Cheque</a:t>
            </a:r>
            <a:endParaRPr lang="en-US" sz="4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pPr>
              <a:buNone/>
            </a:pPr>
            <a:r>
              <a:rPr lang="en-US" b="1" u="sng" dirty="0" smtClean="0"/>
              <a:t>Stale </a:t>
            </a:r>
            <a:r>
              <a:rPr lang="en-US" b="1" u="sng" dirty="0" err="1" smtClean="0"/>
              <a:t>Cheque</a:t>
            </a:r>
            <a:endParaRPr lang="en-US" b="1" u="sng" dirty="0" smtClean="0"/>
          </a:p>
          <a:p>
            <a:r>
              <a:rPr lang="en-US" dirty="0" smtClean="0"/>
              <a:t>A </a:t>
            </a:r>
            <a:r>
              <a:rPr lang="en-US" dirty="0" err="1" smtClean="0"/>
              <a:t>cheque</a:t>
            </a:r>
            <a:r>
              <a:rPr lang="en-US" dirty="0" smtClean="0"/>
              <a:t> which is issued today must be presented at bank for payment within a stipulated period. </a:t>
            </a:r>
          </a:p>
          <a:p>
            <a:r>
              <a:rPr lang="en-US" dirty="0" smtClean="0"/>
              <a:t>After expiry of that period, no payment will be made and it is then called a stale </a:t>
            </a:r>
            <a:r>
              <a:rPr lang="en-US" dirty="0" err="1" smtClean="0"/>
              <a:t>cheque</a:t>
            </a:r>
            <a:r>
              <a:rPr lang="en-US" dirty="0" smtClean="0"/>
              <a:t>.</a:t>
            </a:r>
          </a:p>
          <a:p>
            <a:r>
              <a:rPr lang="en-US" dirty="0" smtClean="0"/>
              <a:t>Find out from your nearest bank the validity period of a </a:t>
            </a:r>
            <a:r>
              <a:rPr lang="en-US" dirty="0" err="1" smtClean="0"/>
              <a:t>cheque</a:t>
            </a:r>
            <a:r>
              <a:rPr lang="en-US" dirty="0" smtClean="0"/>
              <a: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endParaRPr lang="en-US" sz="4800" b="1" dirty="0" smtClean="0"/>
          </a:p>
          <a:p>
            <a:r>
              <a:rPr lang="en-US" sz="4800" b="1" dirty="0" smtClean="0"/>
              <a:t>Mutilated </a:t>
            </a:r>
            <a:r>
              <a:rPr lang="en-US" sz="4800" b="1" dirty="0" err="1" smtClean="0"/>
              <a:t>Cheque</a:t>
            </a:r>
            <a:endParaRPr lang="en-US" sz="48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Cheques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400" b="1" dirty="0" smtClean="0"/>
              <a:t>Post-dated </a:t>
            </a:r>
            <a:r>
              <a:rPr lang="en-US" sz="4400" b="1" dirty="0" err="1" smtClean="0"/>
              <a:t>Cheque</a:t>
            </a:r>
            <a:endParaRPr lang="en-US" sz="4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Parties to a Negotiable Instruments</a:t>
            </a:r>
            <a:endParaRPr lang="en-US" sz="40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b="1"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The important parties to negotiable instruments are;</a:t>
            </a:r>
          </a:p>
          <a:p>
            <a:pPr marL="514350" indent="-514350">
              <a:buNone/>
            </a:pPr>
            <a:r>
              <a:rPr lang="en-US" b="1" u="sng" dirty="0" smtClean="0"/>
              <a:t>Promissory note: </a:t>
            </a:r>
          </a:p>
          <a:p>
            <a:pPr marL="514350" indent="-514350">
              <a:buFont typeface="+mj-lt"/>
              <a:buAutoNum type="arabicPeriod"/>
            </a:pPr>
            <a:r>
              <a:rPr lang="en-US" dirty="0" smtClean="0"/>
              <a:t>Maker</a:t>
            </a:r>
          </a:p>
          <a:p>
            <a:pPr marL="514350" indent="-514350">
              <a:buFont typeface="+mj-lt"/>
              <a:buAutoNum type="arabicPeriod"/>
            </a:pPr>
            <a:r>
              <a:rPr lang="en-US" dirty="0" smtClean="0"/>
              <a:t>Payee</a:t>
            </a:r>
          </a:p>
          <a:p>
            <a:pPr marL="514350" indent="-514350">
              <a:buFont typeface="+mj-lt"/>
              <a:buAutoNum type="arabicPeriod"/>
            </a:pPr>
            <a:r>
              <a:rPr lang="en-US" dirty="0" smtClean="0"/>
              <a:t>Endorser</a:t>
            </a:r>
          </a:p>
          <a:p>
            <a:pPr marL="514350" indent="-514350">
              <a:buFont typeface="+mj-lt"/>
              <a:buAutoNum type="arabicPeriod"/>
            </a:pPr>
            <a:r>
              <a:rPr lang="en-US" dirty="0" smtClean="0"/>
              <a:t>Endorsee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lstStyle/>
          <a:p>
            <a:endParaRPr lang="en-US" dirty="0" smtClean="0"/>
          </a:p>
          <a:p>
            <a:pPr>
              <a:buNone/>
            </a:pPr>
            <a:r>
              <a:rPr lang="en-US" b="1" u="sng" dirty="0" smtClean="0"/>
              <a:t>Bill of Exchange:</a:t>
            </a:r>
          </a:p>
          <a:p>
            <a:pPr marL="514350" indent="-514350">
              <a:buFont typeface="+mj-lt"/>
              <a:buAutoNum type="arabicPeriod"/>
            </a:pPr>
            <a:r>
              <a:rPr lang="en-US" dirty="0" smtClean="0"/>
              <a:t>Drawer</a:t>
            </a:r>
          </a:p>
          <a:p>
            <a:pPr marL="514350" indent="-514350">
              <a:buFont typeface="+mj-lt"/>
              <a:buAutoNum type="arabicPeriod"/>
            </a:pPr>
            <a:r>
              <a:rPr lang="en-US" dirty="0" err="1" smtClean="0"/>
              <a:t>Drawee</a:t>
            </a:r>
            <a:r>
              <a:rPr lang="en-US" dirty="0" smtClean="0"/>
              <a:t> or acceptor</a:t>
            </a:r>
          </a:p>
          <a:p>
            <a:pPr marL="514350" indent="-514350">
              <a:buFont typeface="+mj-lt"/>
              <a:buAutoNum type="arabicPeriod"/>
            </a:pPr>
            <a:r>
              <a:rPr lang="en-US" dirty="0" smtClean="0"/>
              <a:t>Endorser</a:t>
            </a:r>
          </a:p>
          <a:p>
            <a:pPr marL="514350" indent="-514350">
              <a:buFont typeface="+mj-lt"/>
              <a:buAutoNum type="arabicPeriod"/>
            </a:pPr>
            <a:r>
              <a:rPr lang="en-US" dirty="0" smtClean="0"/>
              <a:t>Endorsee</a:t>
            </a:r>
          </a:p>
          <a:p>
            <a:pPr>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Holder in Due Course</a:t>
            </a:r>
            <a:endParaRPr lang="en-US" sz="48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Holder in Due Course</a:t>
            </a:r>
            <a:endParaRPr lang="en-US" u="sng" dirty="0" smtClean="0"/>
          </a:p>
          <a:p>
            <a:pPr>
              <a:buNone/>
            </a:pPr>
            <a:r>
              <a:rPr lang="en-US" dirty="0" smtClean="0"/>
              <a:t>Holder in due course means any person who for consideration becomes the </a:t>
            </a:r>
            <a:r>
              <a:rPr lang="en-US" u="sng" dirty="0" smtClean="0"/>
              <a:t>possessor</a:t>
            </a:r>
            <a:r>
              <a:rPr lang="en-US" dirty="0" smtClean="0"/>
              <a:t> of a promissory note, bill of exchange or </a:t>
            </a:r>
            <a:r>
              <a:rPr lang="en-US" dirty="0" err="1" smtClean="0"/>
              <a:t>cheque</a:t>
            </a:r>
            <a:r>
              <a:rPr lang="en-US" dirty="0" smtClean="0"/>
              <a:t> payable to bearer or the payee or endorser  thereof if payable to order, before the amount mentioned therein becomes payable and without sufficient cause to believe that any defect existed in the title of the person from whom he received the title.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Holder in Due Course</a:t>
            </a:r>
            <a:endParaRPr lang="en-US" dirty="0" smtClean="0"/>
          </a:p>
          <a:p>
            <a:pPr>
              <a:buNone/>
            </a:pPr>
            <a:r>
              <a:rPr lang="en-US" dirty="0" smtClean="0"/>
              <a:t>The definition specifies that:</a:t>
            </a:r>
          </a:p>
          <a:p>
            <a:pPr marL="514350" indent="-514350">
              <a:buFont typeface="+mj-lt"/>
              <a:buAutoNum type="arabicPeriod"/>
            </a:pPr>
            <a:r>
              <a:rPr lang="en-US" dirty="0" smtClean="0"/>
              <a:t>The holder has to possess the instrument in due course and before the date of maturity.</a:t>
            </a:r>
          </a:p>
          <a:p>
            <a:pPr marL="514350" indent="-514350">
              <a:buFont typeface="+mj-lt"/>
              <a:buAutoNum type="arabicPeriod"/>
            </a:pPr>
            <a:r>
              <a:rPr lang="en-US" dirty="0" smtClean="0"/>
              <a:t>The consideration must be legal and adequate.</a:t>
            </a:r>
          </a:p>
          <a:p>
            <a:pPr marL="514350" indent="-514350">
              <a:buFont typeface="+mj-lt"/>
              <a:buAutoNum type="arabicPeriod"/>
            </a:pPr>
            <a:r>
              <a:rPr lang="en-US" dirty="0" smtClean="0"/>
              <a:t>There should be sufficient cause to believe that he possessed the instrument in good faith and with reasonable care.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Negotiable Instrument</a:t>
            </a:r>
            <a:endParaRPr lang="en-US" dirty="0"/>
          </a:p>
        </p:txBody>
      </p:sp>
      <p:sp>
        <p:nvSpPr>
          <p:cNvPr id="3" name="Content Placeholder 2"/>
          <p:cNvSpPr>
            <a:spLocks noGrp="1"/>
          </p:cNvSpPr>
          <p:nvPr>
            <p:ph idx="1"/>
          </p:nvPr>
        </p:nvSpPr>
        <p:spPr/>
        <p:txBody>
          <a:bodyPr>
            <a:normAutofit/>
          </a:bodyPr>
          <a:lstStyle/>
          <a:p>
            <a:pPr>
              <a:buNone/>
            </a:pPr>
            <a:r>
              <a:rPr lang="en-US" b="1" u="sng" dirty="0" smtClean="0"/>
              <a:t>Holder in Due Course</a:t>
            </a:r>
            <a:endParaRPr lang="en-US" dirty="0" smtClean="0"/>
          </a:p>
          <a:p>
            <a:pPr>
              <a:buNone/>
            </a:pPr>
            <a:r>
              <a:rPr lang="en-US" dirty="0" smtClean="0"/>
              <a:t>4. The holder should not become the holder in due course even if he received the instrument without any suspicion or knowledge about such defects.</a:t>
            </a:r>
          </a:p>
          <a:p>
            <a:pPr>
              <a:buNone/>
            </a:pPr>
            <a:r>
              <a:rPr lang="en-US" dirty="0" smtClean="0"/>
              <a:t>5. Notice of any defect in the title subsequent to the date of acquisition should not affect the rights of the holder in due course.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26</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Banker and Customer</a:t>
            </a:r>
            <a:endParaRPr lang="en-US" sz="60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u="sng" dirty="0" smtClean="0"/>
              <a:t>The Banker</a:t>
            </a:r>
          </a:p>
          <a:p>
            <a:r>
              <a:rPr lang="en-US" dirty="0" smtClean="0"/>
              <a:t>The role of a banker is one filled with multiple duties and responsibilities.</a:t>
            </a:r>
          </a:p>
          <a:p>
            <a:r>
              <a:rPr lang="en-US" dirty="0" smtClean="0"/>
              <a:t>There are different types of bankers and each one is unique in his own way. </a:t>
            </a:r>
          </a:p>
          <a:p>
            <a:r>
              <a:rPr lang="en-US" dirty="0" smtClean="0"/>
              <a:t>Some of these individuals work for large corporate conglomerates while others work for small town financial institutions.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The Banker</a:t>
            </a:r>
          </a:p>
          <a:p>
            <a:r>
              <a:rPr lang="en-US" dirty="0" smtClean="0"/>
              <a:t>Each banker has his own set agenda in his role as a banker. </a:t>
            </a:r>
          </a:p>
          <a:p>
            <a:r>
              <a:rPr lang="en-US" dirty="0" smtClean="0"/>
              <a:t>A banker is an individual (or an institution) who advises his clients with regard to financial matter. </a:t>
            </a:r>
          </a:p>
          <a:p>
            <a:r>
              <a:rPr lang="en-US" dirty="0" smtClean="0"/>
              <a:t>The duties concerning saving, loans, taxes, investment and securities are all within the job realm of a banker.</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r>
              <a:rPr lang="en-US" b="1" u="sng" dirty="0" smtClean="0"/>
              <a:t>The Banker</a:t>
            </a:r>
          </a:p>
          <a:p>
            <a:pPr>
              <a:buNone/>
            </a:pPr>
            <a:r>
              <a:rPr lang="en-US" dirty="0" smtClean="0"/>
              <a:t>He will provide financial assistance to the client in accordance with their needs.</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The Customer</a:t>
            </a:r>
            <a:endParaRPr lang="en-US" sz="48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u="sng" dirty="0" smtClean="0"/>
              <a:t>The Customer</a:t>
            </a:r>
          </a:p>
          <a:p>
            <a:r>
              <a:rPr lang="en-US" dirty="0" smtClean="0"/>
              <a:t>In banking, a customer is someone who makes use of or receive the services of the bank.</a:t>
            </a:r>
          </a:p>
          <a:p>
            <a:r>
              <a:rPr lang="en-US" dirty="0" smtClean="0"/>
              <a:t>The word customer historically derives ‘custom’ meaning </a:t>
            </a:r>
            <a:r>
              <a:rPr lang="en-US" dirty="0" err="1" smtClean="0"/>
              <a:t>habbit</a:t>
            </a:r>
            <a:r>
              <a:rPr lang="en-US" dirty="0" smtClean="0"/>
              <a:t>, so a customer was someone who frequented a particular shop, who made it a </a:t>
            </a:r>
            <a:r>
              <a:rPr lang="en-US" dirty="0" err="1" smtClean="0"/>
              <a:t>habbit</a:t>
            </a:r>
            <a:r>
              <a:rPr lang="en-US" dirty="0" smtClean="0"/>
              <a:t> to purchase goods there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u="sng" dirty="0" smtClean="0"/>
              <a:t>Duties of a Customer</a:t>
            </a:r>
          </a:p>
          <a:p>
            <a:pPr>
              <a:buNone/>
            </a:pPr>
            <a:r>
              <a:rPr lang="en-US" dirty="0" smtClean="0"/>
              <a:t>All banks carry out the customer’s instructions in a business-like manner.</a:t>
            </a:r>
          </a:p>
          <a:p>
            <a:pPr>
              <a:buNone/>
            </a:pPr>
            <a:r>
              <a:rPr lang="en-US" dirty="0" smtClean="0"/>
              <a:t>In return, the customer has special duties of cooperation and other duties of care.</a:t>
            </a:r>
          </a:p>
          <a:p>
            <a:pPr>
              <a:buNone/>
            </a:pPr>
            <a:endParaRPr lang="en-US" dirty="0" smtClean="0"/>
          </a:p>
          <a:p>
            <a:pPr>
              <a:buNone/>
            </a:pPr>
            <a:r>
              <a:rPr lang="en-US" dirty="0" smtClean="0"/>
              <a:t>A customer is bound to the following;</a:t>
            </a:r>
          </a:p>
          <a:p>
            <a:pPr>
              <a:buNone/>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pPr>
              <a:buNone/>
            </a:pPr>
            <a:r>
              <a:rPr lang="en-US" b="1" u="sng" dirty="0" smtClean="0"/>
              <a:t>Duties of a Customer</a:t>
            </a:r>
          </a:p>
          <a:p>
            <a:pPr>
              <a:buNone/>
            </a:pPr>
            <a:endParaRPr lang="en-US" dirty="0" smtClean="0"/>
          </a:p>
          <a:p>
            <a:pPr marL="514350" indent="-514350">
              <a:buFont typeface="+mj-lt"/>
              <a:buAutoNum type="arabicPeriod"/>
            </a:pPr>
            <a:r>
              <a:rPr lang="en-US" dirty="0" smtClean="0"/>
              <a:t>Communication of important information and changes.</a:t>
            </a:r>
          </a:p>
          <a:p>
            <a:pPr marL="514350" indent="-514350">
              <a:buFont typeface="+mj-lt"/>
              <a:buAutoNum type="arabicPeriod"/>
            </a:pPr>
            <a:r>
              <a:rPr lang="en-US" dirty="0" smtClean="0"/>
              <a:t>Unambiguous information in orders and instructions</a:t>
            </a:r>
          </a:p>
          <a:p>
            <a:pPr marL="514350" indent="-514350">
              <a:buFont typeface="+mj-lt"/>
              <a:buAutoNum type="arabicPeriod"/>
            </a:pPr>
            <a:r>
              <a:rPr lang="en-US" dirty="0" smtClean="0"/>
              <a:t>Care in transmission of particular orders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a:bodyPr>
          <a:lstStyle/>
          <a:p>
            <a:r>
              <a:rPr lang="en-US" b="1" u="sng" dirty="0" smtClean="0"/>
              <a:t>Duties of a Customer</a:t>
            </a:r>
          </a:p>
          <a:p>
            <a:pPr>
              <a:buNone/>
            </a:pPr>
            <a:r>
              <a:rPr lang="en-US" dirty="0" smtClean="0"/>
              <a:t>4. Use of forms</a:t>
            </a:r>
          </a:p>
          <a:p>
            <a:pPr>
              <a:buNone/>
            </a:pPr>
            <a:r>
              <a:rPr lang="en-US" dirty="0" smtClean="0"/>
              <a:t>5. Express notification of any special instruction</a:t>
            </a:r>
          </a:p>
          <a:p>
            <a:pPr>
              <a:buNone/>
            </a:pPr>
            <a:r>
              <a:rPr lang="en-US" dirty="0" smtClean="0"/>
              <a:t>6. Notification of time limits and dates</a:t>
            </a:r>
          </a:p>
          <a:p>
            <a:pPr>
              <a:buNone/>
            </a:pPr>
            <a:r>
              <a:rPr lang="en-US" dirty="0" smtClean="0"/>
              <a:t>7. Complaints to be made immediately</a:t>
            </a:r>
          </a:p>
          <a:p>
            <a:pPr>
              <a:buNone/>
            </a:pPr>
            <a:r>
              <a:rPr lang="en-US" dirty="0" smtClean="0"/>
              <a:t>8. Checking of confirmation of the bank</a:t>
            </a:r>
          </a:p>
          <a:p>
            <a:pPr>
              <a:buNone/>
            </a:pPr>
            <a:r>
              <a:rPr lang="en-US" dirty="0" smtClean="0"/>
              <a:t>9. Liability arising from neglect of duty</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b="1" dirty="0" smtClean="0"/>
              <a:t>Banker’s obligation to protect customer secrecy</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lnSpcReduction="10000"/>
          </a:bodyPr>
          <a:lstStyle/>
          <a:p>
            <a:r>
              <a:rPr lang="en-US" dirty="0" smtClean="0"/>
              <a:t>The obligation of a banker to observe secrecy relating to affairs of his customers is an implied term of the contract between a banker and his customer.</a:t>
            </a:r>
          </a:p>
          <a:p>
            <a:r>
              <a:rPr lang="en-US" dirty="0" smtClean="0"/>
              <a:t>A banker would not divulge to third persons, without the consent of the customer, express or implied, either the state of the customer’s account or any of his transactions with the bank.</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Banker’s right to charge interest and commission</a:t>
            </a:r>
            <a:endParaRPr lang="en-US" sz="40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dirty="0"/>
          </a:p>
        </p:txBody>
      </p:sp>
      <p:sp>
        <p:nvSpPr>
          <p:cNvPr id="3" name="Content Placeholder 2"/>
          <p:cNvSpPr>
            <a:spLocks noGrp="1"/>
          </p:cNvSpPr>
          <p:nvPr>
            <p:ph idx="1"/>
          </p:nvPr>
        </p:nvSpPr>
        <p:spPr/>
        <p:txBody>
          <a:bodyPr>
            <a:normAutofit fontScale="92500"/>
          </a:bodyPr>
          <a:lstStyle/>
          <a:p>
            <a:pPr>
              <a:buNone/>
            </a:pPr>
            <a:r>
              <a:rPr lang="en-US" b="1" dirty="0" smtClean="0"/>
              <a:t>Banker’s right to charge interest and commission</a:t>
            </a:r>
            <a:endParaRPr lang="en-US" dirty="0" smtClean="0"/>
          </a:p>
          <a:p>
            <a:r>
              <a:rPr lang="en-US" dirty="0" smtClean="0"/>
              <a:t>The bank generates its profits from the differential between the level of interest it pays for deposits and other sources of funds, and the level of interest it charges in its lending activities.</a:t>
            </a:r>
          </a:p>
          <a:p>
            <a:r>
              <a:rPr lang="en-US" dirty="0" smtClean="0"/>
              <a:t>All banks at any time and form time to time are entitled to charge the rate of interest on loan either by express agreement or right of custom or usage of trade.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Banker and Customer</a:t>
            </a:r>
            <a:endParaRPr lang="en-US" b="1" dirty="0"/>
          </a:p>
        </p:txBody>
      </p:sp>
      <p:sp>
        <p:nvSpPr>
          <p:cNvPr id="3" name="Content Placeholder 2"/>
          <p:cNvSpPr>
            <a:spLocks noGrp="1"/>
          </p:cNvSpPr>
          <p:nvPr>
            <p:ph idx="1"/>
          </p:nvPr>
        </p:nvSpPr>
        <p:spPr/>
        <p:txBody>
          <a:bodyPr>
            <a:normAutofit/>
          </a:bodyPr>
          <a:lstStyle/>
          <a:p>
            <a:pPr>
              <a:buNone/>
            </a:pPr>
            <a:r>
              <a:rPr lang="en-US" sz="2800" b="1" dirty="0" smtClean="0"/>
              <a:t>Banker’s right to charge interest and commission</a:t>
            </a:r>
            <a:endParaRPr lang="en-US" sz="2800" dirty="0" smtClean="0"/>
          </a:p>
          <a:p>
            <a:r>
              <a:rPr lang="en-US" dirty="0" smtClean="0"/>
              <a:t>They also entitled to charge compound interest and commission for services rendered to the customer.</a:t>
            </a:r>
          </a:p>
          <a:p>
            <a:r>
              <a:rPr lang="en-US" dirty="0" smtClean="0"/>
              <a:t>In the absence of an express agreement or without due notice, a bank is not allowed to debit charges at any date other than the customary dates.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Banker’s Right to Lien</a:t>
            </a:r>
            <a:endParaRPr lang="en-US" sz="5400"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Banker’s Right to Lien</a:t>
            </a:r>
            <a:endParaRPr lang="en-US" dirty="0" smtClean="0"/>
          </a:p>
          <a:p>
            <a:r>
              <a:rPr lang="en-US" dirty="0" smtClean="0"/>
              <a:t>A lien is the right of a creditor in possession of goods, securities or any other assets belonging to the debtor to retain them until the debt is repaid, provided that there is no contract express or implied, to the contrary.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Banker’s Right to Lien</a:t>
            </a:r>
            <a:endParaRPr lang="en-US" dirty="0" smtClean="0"/>
          </a:p>
          <a:p>
            <a:r>
              <a:rPr lang="en-US" dirty="0" smtClean="0"/>
              <a:t>Lien is, in its primary sense, a right in one man to retain that which is in his possession belonging to another until certain demands of the person in possession are satisfied.</a:t>
            </a:r>
          </a:p>
          <a:p>
            <a:r>
              <a:rPr lang="en-US" dirty="0" smtClean="0"/>
              <a:t>In its primary sense, it is given by law and not by contract.</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b="1" dirty="0" smtClean="0"/>
              <a:t>Banker’s Right to Lien</a:t>
            </a:r>
            <a:endParaRPr lang="en-US" dirty="0" smtClean="0"/>
          </a:p>
          <a:p>
            <a:r>
              <a:rPr lang="en-US" dirty="0" smtClean="0"/>
              <a:t>A banker’s lien on negotiable securities has been judicially defined as ‘ an implied pledge’.</a:t>
            </a:r>
          </a:p>
          <a:p>
            <a:r>
              <a:rPr lang="en-US" dirty="0" smtClean="0"/>
              <a:t>A banker has, in the absence of agreement to the contrary, a lien on all bills received from a customer in the ordinary course of banking business in respect of any balance that may be due from such customer.</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Banker’s right of set-off </a:t>
            </a:r>
            <a:endParaRPr lang="en-US" sz="4800"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None/>
            </a:pPr>
            <a:r>
              <a:rPr lang="en-US" b="1" dirty="0" smtClean="0"/>
              <a:t>Banker’s right of set-off </a:t>
            </a:r>
            <a:endParaRPr lang="en-US" dirty="0" smtClean="0"/>
          </a:p>
          <a:p>
            <a:r>
              <a:rPr lang="en-US" dirty="0" smtClean="0"/>
              <a:t>The of right of set-off is also known as the right of combination of accounts.</a:t>
            </a:r>
          </a:p>
          <a:p>
            <a:r>
              <a:rPr lang="en-US" dirty="0" smtClean="0"/>
              <a:t>A bank has a right to set-off a debt owing to a customer against a debt due from him.</a:t>
            </a:r>
          </a:p>
          <a:p>
            <a:r>
              <a:rPr lang="en-US" dirty="0" smtClean="0"/>
              <a:t>‘A legal set-off is where there are mutual debts between the plaintiff and the defendant, or if either party sue or be sued as executor or administrator, one debt may be set against the other’.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Banker’s right of set-off </a:t>
            </a:r>
            <a:endParaRPr lang="en-US" dirty="0" smtClean="0"/>
          </a:p>
          <a:p>
            <a:r>
              <a:rPr lang="en-US" dirty="0" smtClean="0"/>
              <a:t>From a commercial standpoint, a right of set-off is a form of security (right) for a lender.</a:t>
            </a:r>
          </a:p>
          <a:p>
            <a:r>
              <a:rPr lang="en-US" dirty="0" smtClean="0"/>
              <a:t>It is an attractive security because its realization does not involve the sale of an asset to a third party.</a:t>
            </a:r>
          </a:p>
          <a:p>
            <a:r>
              <a:rPr lang="en-US" dirty="0" smtClean="0"/>
              <a:t>A set-off must be in the form of a cross claim for a liquidated amount, and it can be pleaded only in respect of a liquidated claim.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Deposit Account</a:t>
            </a:r>
            <a:endParaRPr lang="en-US" sz="6000" b="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buNone/>
            </a:pPr>
            <a:r>
              <a:rPr lang="en-US" b="1" dirty="0" smtClean="0"/>
              <a:t>Deposit Account</a:t>
            </a:r>
            <a:endParaRPr lang="en-US" dirty="0" smtClean="0"/>
          </a:p>
          <a:p>
            <a:r>
              <a:rPr lang="en-US" dirty="0" smtClean="0"/>
              <a:t>The main banking activities consist of acceptance of deposit from the public for the purpose of lending to businessmen and others who may seek loans.</a:t>
            </a:r>
          </a:p>
          <a:p>
            <a:r>
              <a:rPr lang="en-US" dirty="0" smtClean="0"/>
              <a:t>Actually, the money deposited in any bank is mostly the saving of the people.</a:t>
            </a:r>
          </a:p>
          <a:p>
            <a:r>
              <a:rPr lang="en-US" dirty="0" smtClean="0"/>
              <a:t>Money may be needed in future for various purposes such as medical treatment, marriages and  for other events.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Deposit Account</a:t>
            </a:r>
            <a:endParaRPr lang="en-US" dirty="0" smtClean="0"/>
          </a:p>
          <a:p>
            <a:r>
              <a:rPr lang="en-US" dirty="0" smtClean="0"/>
              <a:t>So people keep their savings with someone where it will both be safe and earn a return.</a:t>
            </a:r>
          </a:p>
          <a:p>
            <a:r>
              <a:rPr lang="en-US" dirty="0" smtClean="0"/>
              <a:t>A bank is a such place where money once deposited remains safe and also earns profit.</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Types of deposit account</a:t>
            </a:r>
            <a:endParaRPr lang="en-US" sz="4800"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b="1" dirty="0" smtClean="0"/>
              <a:t>Types of deposit account</a:t>
            </a:r>
            <a:endParaRPr lang="en-US" dirty="0" smtClean="0"/>
          </a:p>
          <a:p>
            <a:r>
              <a:rPr lang="en-US" dirty="0" smtClean="0"/>
              <a:t>Bank deposits serve different purposes for different people.</a:t>
            </a:r>
          </a:p>
          <a:p>
            <a:r>
              <a:rPr lang="en-US" dirty="0" smtClean="0"/>
              <a:t>Some people cannot save regularly, they deposit money in the bank only when they have extra income. </a:t>
            </a:r>
          </a:p>
          <a:p>
            <a:r>
              <a:rPr lang="en-US" dirty="0" smtClean="0"/>
              <a:t>Some, mostly businessmen, deposit all their income from sales in a bank account and pay all business expenses out of the deposits.</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Types of deposit account</a:t>
            </a:r>
          </a:p>
          <a:p>
            <a:pPr>
              <a:buNone/>
            </a:pPr>
            <a:endParaRPr lang="en-US" dirty="0" smtClean="0"/>
          </a:p>
          <a:p>
            <a:r>
              <a:rPr lang="en-US" dirty="0" smtClean="0"/>
              <a:t> Keeping in view these differences, banks offer the people the facility of opening different types of deposit accounts to suit their purpose and convenience.</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b="1" dirty="0" smtClean="0"/>
              <a:t>Types of deposit account</a:t>
            </a:r>
            <a:endParaRPr lang="en-US" dirty="0" smtClean="0"/>
          </a:p>
          <a:p>
            <a:r>
              <a:rPr lang="en-US" dirty="0" smtClean="0"/>
              <a:t>Accordingly, bank deposit accounts may be classified as;</a:t>
            </a:r>
          </a:p>
          <a:p>
            <a:pPr marL="514350" indent="-514350">
              <a:buFont typeface="+mj-lt"/>
              <a:buAutoNum type="arabicPeriod"/>
            </a:pPr>
            <a:r>
              <a:rPr lang="en-US" dirty="0" smtClean="0"/>
              <a:t>Savings bank account</a:t>
            </a:r>
          </a:p>
          <a:p>
            <a:pPr marL="514350" indent="-514350">
              <a:buFont typeface="+mj-lt"/>
              <a:buAutoNum type="arabicPeriod"/>
            </a:pPr>
            <a:r>
              <a:rPr lang="en-US" dirty="0" smtClean="0"/>
              <a:t>Current deposit account</a:t>
            </a:r>
          </a:p>
          <a:p>
            <a:pPr marL="514350" indent="-514350">
              <a:buFont typeface="+mj-lt"/>
              <a:buAutoNum type="arabicPeriod"/>
            </a:pPr>
            <a:r>
              <a:rPr lang="en-US" dirty="0" smtClean="0"/>
              <a:t>Fixed deposit account</a:t>
            </a:r>
          </a:p>
          <a:p>
            <a:pPr marL="514350" indent="-514350">
              <a:buFont typeface="+mj-lt"/>
              <a:buAutoNum type="arabicPeriod"/>
            </a:pPr>
            <a:r>
              <a:rPr lang="en-US" dirty="0" smtClean="0"/>
              <a:t>Recurring deposit account</a:t>
            </a:r>
          </a:p>
          <a:p>
            <a:pPr marL="514350" indent="-514350">
              <a:buFont typeface="+mj-lt"/>
              <a:buAutoNum type="arabicPeriod"/>
            </a:pPr>
            <a:r>
              <a:rPr lang="en-US" dirty="0" smtClean="0"/>
              <a:t>Salary account</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000" b="1" dirty="0" smtClean="0"/>
              <a:t>Withdrawal from deposit account</a:t>
            </a:r>
            <a:endParaRPr lang="en-US" sz="4000" b="1"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Withdrawal from deposit account</a:t>
            </a:r>
          </a:p>
          <a:p>
            <a:pPr>
              <a:buNone/>
            </a:pPr>
            <a:endParaRPr lang="en-US" dirty="0" smtClean="0"/>
          </a:p>
          <a:p>
            <a:r>
              <a:rPr lang="en-US" dirty="0" smtClean="0"/>
              <a:t>Customer deposit his savings for use in future.</a:t>
            </a:r>
          </a:p>
          <a:p>
            <a:pPr>
              <a:buNone/>
            </a:pPr>
            <a:endParaRPr lang="en-US" dirty="0" smtClean="0"/>
          </a:p>
          <a:p>
            <a:r>
              <a:rPr lang="en-US" dirty="0" smtClean="0"/>
              <a:t>The need for money may arise any time. So customer should know how to get back your money from the bank.</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Withdrawal from deposit account</a:t>
            </a:r>
          </a:p>
          <a:p>
            <a:pPr>
              <a:buNone/>
            </a:pPr>
            <a:endParaRPr lang="en-US" dirty="0" smtClean="0"/>
          </a:p>
          <a:p>
            <a:pPr>
              <a:buNone/>
            </a:pPr>
            <a:r>
              <a:rPr lang="en-US" dirty="0" smtClean="0"/>
              <a:t>Money can be withdrawn by using;</a:t>
            </a:r>
          </a:p>
          <a:p>
            <a:pPr marL="514350" indent="-514350">
              <a:buFont typeface="+mj-lt"/>
              <a:buAutoNum type="arabicPeriod"/>
            </a:pPr>
            <a:r>
              <a:rPr lang="en-US" dirty="0" smtClean="0"/>
              <a:t>Withdrawal form</a:t>
            </a:r>
          </a:p>
          <a:p>
            <a:pPr marL="514350" indent="-514350">
              <a:buFont typeface="+mj-lt"/>
              <a:buAutoNum type="arabicPeriod"/>
            </a:pPr>
            <a:r>
              <a:rPr lang="en-US" dirty="0" err="1" smtClean="0"/>
              <a:t>Cheque</a:t>
            </a:r>
            <a:endParaRPr lang="en-US" dirty="0" smtClean="0"/>
          </a:p>
          <a:p>
            <a:pPr marL="514350" indent="-514350">
              <a:buFont typeface="+mj-lt"/>
              <a:buAutoNum type="arabicPeriod"/>
            </a:pPr>
            <a:r>
              <a:rPr lang="en-US" dirty="0" smtClean="0"/>
              <a:t>ATM card</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1309</TotalTime>
  <Words>1514</Words>
  <Application>Microsoft Office PowerPoint</Application>
  <PresentationFormat>On-screen Show (4:3)</PresentationFormat>
  <Paragraphs>204</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Revise Lecture 25</vt:lpstr>
      <vt:lpstr>Slide 2</vt:lpstr>
      <vt:lpstr>Cheques</vt:lpstr>
      <vt:lpstr>Slide 4</vt:lpstr>
      <vt:lpstr>Cheques</vt:lpstr>
      <vt:lpstr>Slide 6</vt:lpstr>
      <vt:lpstr>Cheques</vt:lpstr>
      <vt:lpstr>Cheques</vt:lpstr>
      <vt:lpstr>Cheques</vt:lpstr>
      <vt:lpstr>Cheques</vt:lpstr>
      <vt:lpstr>Slide 11</vt:lpstr>
      <vt:lpstr>Negotiable Instrument</vt:lpstr>
      <vt:lpstr>Negotiable Instrument</vt:lpstr>
      <vt:lpstr>Negotiable Instrument</vt:lpstr>
      <vt:lpstr>Negotiable Instrument</vt:lpstr>
      <vt:lpstr>Negotiable Instrument</vt:lpstr>
      <vt:lpstr>Negotiable Instrument</vt:lpstr>
      <vt:lpstr>Lecture 26</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lpstr>Banker and Customer</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CCCF10</dc:creator>
  <cp:lastModifiedBy>NTS</cp:lastModifiedBy>
  <cp:revision>160</cp:revision>
  <dcterms:created xsi:type="dcterms:W3CDTF">2014-07-19T02:39:46Z</dcterms:created>
  <dcterms:modified xsi:type="dcterms:W3CDTF">2014-07-25T06:12:53Z</dcterms:modified>
</cp:coreProperties>
</file>