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76" r:id="rId3"/>
    <p:sldId id="441" r:id="rId4"/>
    <p:sldId id="457" r:id="rId5"/>
    <p:sldId id="458" r:id="rId6"/>
    <p:sldId id="460" r:id="rId7"/>
    <p:sldId id="461" r:id="rId8"/>
    <p:sldId id="462" r:id="rId9"/>
    <p:sldId id="465" r:id="rId10"/>
    <p:sldId id="463" r:id="rId11"/>
    <p:sldId id="464" r:id="rId12"/>
    <p:sldId id="466" r:id="rId13"/>
    <p:sldId id="467" r:id="rId14"/>
    <p:sldId id="478" r:id="rId15"/>
    <p:sldId id="468" r:id="rId16"/>
    <p:sldId id="469" r:id="rId17"/>
    <p:sldId id="470" r:id="rId18"/>
    <p:sldId id="479" r:id="rId19"/>
    <p:sldId id="480" r:id="rId20"/>
    <p:sldId id="481" r:id="rId21"/>
    <p:sldId id="482" r:id="rId22"/>
    <p:sldId id="483" r:id="rId23"/>
    <p:sldId id="484" r:id="rId24"/>
    <p:sldId id="485" r:id="rId25"/>
    <p:sldId id="486" r:id="rId26"/>
    <p:sldId id="487" r:id="rId27"/>
    <p:sldId id="488" r:id="rId28"/>
    <p:sldId id="489" r:id="rId29"/>
    <p:sldId id="490" r:id="rId30"/>
    <p:sldId id="491" r:id="rId31"/>
    <p:sldId id="492" r:id="rId32"/>
    <p:sldId id="493" r:id="rId33"/>
    <p:sldId id="494" r:id="rId34"/>
    <p:sldId id="495" r:id="rId35"/>
    <p:sldId id="496" r:id="rId36"/>
    <p:sldId id="497" r:id="rId37"/>
    <p:sldId id="498" r:id="rId38"/>
    <p:sldId id="499" r:id="rId39"/>
    <p:sldId id="500" r:id="rId40"/>
    <p:sldId id="501" r:id="rId41"/>
    <p:sldId id="502"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24/07/2014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a:t>
            </a:r>
            <a:r>
              <a:rPr lang="en-US" dirty="0" smtClean="0"/>
              <a:t>23</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b="1" dirty="0" smtClean="0"/>
              <a:t>What are the main negotiable instruments are?</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The main negotiable instruments are;\</a:t>
            </a:r>
          </a:p>
          <a:p>
            <a:pPr>
              <a:buNone/>
            </a:pPr>
            <a:endParaRPr lang="en-US" dirty="0" smtClean="0"/>
          </a:p>
          <a:p>
            <a:pPr marL="514350" indent="-514350">
              <a:buFont typeface="+mj-lt"/>
              <a:buAutoNum type="arabicPeriod"/>
            </a:pPr>
            <a:r>
              <a:rPr lang="en-US" dirty="0" smtClean="0"/>
              <a:t>Promissory notes</a:t>
            </a:r>
          </a:p>
          <a:p>
            <a:pPr marL="514350" indent="-514350">
              <a:buFont typeface="+mj-lt"/>
              <a:buAutoNum type="arabicPeriod"/>
            </a:pPr>
            <a:r>
              <a:rPr lang="en-US" dirty="0" smtClean="0"/>
              <a:t>Bill of exchange</a:t>
            </a:r>
          </a:p>
          <a:p>
            <a:pPr marL="514350" indent="-514350">
              <a:buFont typeface="+mj-lt"/>
              <a:buAutoNum type="arabicPeriod"/>
            </a:pPr>
            <a:r>
              <a:rPr lang="en-US" dirty="0" err="1" smtClean="0"/>
              <a:t>Cheques</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CHEQUES</a:t>
            </a:r>
            <a:endParaRPr lang="en-US" sz="6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b="1"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A </a:t>
            </a:r>
            <a:r>
              <a:rPr lang="en-US" dirty="0" err="1" smtClean="0"/>
              <a:t>cheque</a:t>
            </a:r>
            <a:r>
              <a:rPr lang="en-US" dirty="0" smtClean="0"/>
              <a:t> is a negotiable instrument instructing a financial institution to pay a specific amount of a specific currency from a specific demand account held in the maker /depositor’s name with that institution.</a:t>
            </a:r>
          </a:p>
          <a:p>
            <a:r>
              <a:rPr lang="en-US" dirty="0" smtClean="0"/>
              <a:t>  Actually a </a:t>
            </a:r>
            <a:r>
              <a:rPr lang="en-US" dirty="0" err="1" smtClean="0"/>
              <a:t>cheque</a:t>
            </a:r>
            <a:r>
              <a:rPr lang="en-US" dirty="0" smtClean="0"/>
              <a:t> is an order by the account holder of the bank directing his banker to pay on demand, the specified amount to the order f the person named therein or  to the bearer.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use of bills of exchange facilitated trade by eliminating the need for merchants to carry large quantities of currency to purchase goods and services.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err="1" smtClean="0"/>
              <a:t>Cheques</a:t>
            </a:r>
            <a:r>
              <a:rPr lang="en-US" dirty="0" smtClean="0"/>
              <a:t> generally contain;</a:t>
            </a:r>
          </a:p>
          <a:p>
            <a:pPr marL="514350" indent="-514350">
              <a:buFont typeface="+mj-lt"/>
              <a:buAutoNum type="arabicPeriod"/>
            </a:pPr>
            <a:r>
              <a:rPr lang="en-US" dirty="0" smtClean="0"/>
              <a:t>Place of issue</a:t>
            </a:r>
          </a:p>
          <a:p>
            <a:pPr marL="514350" indent="-514350">
              <a:buFont typeface="+mj-lt"/>
              <a:buAutoNum type="arabicPeriod"/>
            </a:pPr>
            <a:r>
              <a:rPr lang="en-US" dirty="0" err="1" smtClean="0"/>
              <a:t>Cheque</a:t>
            </a:r>
            <a:r>
              <a:rPr lang="en-US" dirty="0" smtClean="0"/>
              <a:t> number</a:t>
            </a:r>
          </a:p>
          <a:p>
            <a:pPr marL="514350" indent="-514350">
              <a:buFont typeface="+mj-lt"/>
              <a:buAutoNum type="arabicPeriod"/>
            </a:pPr>
            <a:r>
              <a:rPr lang="en-US" dirty="0" smtClean="0"/>
              <a:t>Date of issue</a:t>
            </a:r>
          </a:p>
          <a:p>
            <a:pPr marL="514350" indent="-514350">
              <a:buFont typeface="+mj-lt"/>
              <a:buAutoNum type="arabicPeriod"/>
            </a:pPr>
            <a:r>
              <a:rPr lang="en-US" dirty="0" smtClean="0"/>
              <a:t>Payee</a:t>
            </a:r>
          </a:p>
          <a:p>
            <a:pPr marL="514350" indent="-514350">
              <a:buFont typeface="+mj-lt"/>
              <a:buAutoNum type="arabicPeriod"/>
            </a:pPr>
            <a:r>
              <a:rPr lang="en-US" dirty="0" smtClean="0"/>
              <a:t>Amount of currency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6. Signature of the drawer</a:t>
            </a:r>
          </a:p>
          <a:p>
            <a:pPr>
              <a:buNone/>
            </a:pPr>
            <a:r>
              <a:rPr lang="en-US" dirty="0" smtClean="0"/>
              <a:t>7. Routing / account number</a:t>
            </a:r>
          </a:p>
          <a:p>
            <a:pPr>
              <a:buNone/>
            </a:pPr>
            <a:r>
              <a:rPr lang="en-US" dirty="0" smtClean="0"/>
              <a:t>8. Fractional routing number</a:t>
            </a:r>
          </a:p>
          <a:p>
            <a:pPr>
              <a:buNone/>
            </a:pPr>
            <a:r>
              <a:rPr lang="en-US" dirty="0" smtClean="0"/>
              <a:t>A  </a:t>
            </a:r>
            <a:r>
              <a:rPr lang="en-US" dirty="0" err="1" smtClean="0"/>
              <a:t>cheque</a:t>
            </a:r>
            <a:r>
              <a:rPr lang="en-US" dirty="0" smtClean="0"/>
              <a:t> is generally valid indefinitely or for six months after the date of issue unless otherwise indicated, this varies depending on where the </a:t>
            </a:r>
            <a:r>
              <a:rPr lang="en-US" dirty="0" err="1" smtClean="0"/>
              <a:t>cheque</a:t>
            </a:r>
            <a:r>
              <a:rPr lang="en-US" dirty="0" smtClean="0"/>
              <a:t> is drawn.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6000" b="1" dirty="0" smtClean="0"/>
              <a:t>Features of a </a:t>
            </a:r>
            <a:r>
              <a:rPr lang="en-US" sz="6000" b="1" dirty="0" err="1" smtClean="0"/>
              <a:t>Cheque</a:t>
            </a:r>
            <a:endParaRPr lang="en-US" sz="6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Features of a </a:t>
            </a:r>
            <a:r>
              <a:rPr lang="en-US" b="1" u="sng" dirty="0" err="1" smtClean="0"/>
              <a:t>Cheque</a:t>
            </a:r>
            <a:endParaRPr lang="en-US" b="1" u="sng" dirty="0" smtClean="0"/>
          </a:p>
          <a:p>
            <a:r>
              <a:rPr lang="en-US" dirty="0" smtClean="0"/>
              <a:t>Some important features of a </a:t>
            </a:r>
            <a:r>
              <a:rPr lang="en-US" dirty="0" err="1" smtClean="0"/>
              <a:t>cheque</a:t>
            </a:r>
            <a:r>
              <a:rPr lang="en-US" dirty="0" smtClean="0"/>
              <a:t> are given below;</a:t>
            </a:r>
          </a:p>
          <a:p>
            <a:pPr marL="514350" indent="-514350">
              <a:buFont typeface="+mj-lt"/>
              <a:buAutoNum type="arabicPeriod"/>
            </a:pPr>
            <a:r>
              <a:rPr lang="en-US" dirty="0" smtClean="0"/>
              <a:t>A </a:t>
            </a:r>
            <a:r>
              <a:rPr lang="en-US" dirty="0" err="1" smtClean="0"/>
              <a:t>cheque</a:t>
            </a:r>
            <a:r>
              <a:rPr lang="en-US" dirty="0" smtClean="0"/>
              <a:t> must be in writing and duly signed by the drawer.</a:t>
            </a:r>
          </a:p>
          <a:p>
            <a:pPr marL="514350" indent="-514350">
              <a:buFont typeface="+mj-lt"/>
              <a:buAutoNum type="arabicPeriod"/>
            </a:pPr>
            <a:r>
              <a:rPr lang="en-US" dirty="0" smtClean="0"/>
              <a:t>It contains an unconditional order.</a:t>
            </a:r>
          </a:p>
          <a:p>
            <a:pPr marL="514350" indent="-514350">
              <a:buFont typeface="+mj-lt"/>
              <a:buAutoNum type="arabicPeriod"/>
            </a:pPr>
            <a:r>
              <a:rPr lang="en-US" dirty="0" smtClean="0"/>
              <a:t>It is issued on a specified banker only.</a:t>
            </a:r>
          </a:p>
          <a:p>
            <a:pPr marL="514350" indent="-514350">
              <a:buNone/>
            </a:pPr>
            <a:r>
              <a:rPr lang="en-US"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Features of a </a:t>
            </a:r>
            <a:r>
              <a:rPr lang="en-US" b="1" u="sng" dirty="0" err="1" smtClean="0"/>
              <a:t>Cheque</a:t>
            </a:r>
            <a:endParaRPr lang="en-US" dirty="0" smtClean="0"/>
          </a:p>
          <a:p>
            <a:pPr>
              <a:buNone/>
            </a:pPr>
            <a:r>
              <a:rPr lang="en-US" dirty="0" smtClean="0"/>
              <a:t>4. The amount specified is to be always certain and must be clearly mentioned both  in figures and words.</a:t>
            </a:r>
          </a:p>
          <a:p>
            <a:pPr>
              <a:buNone/>
            </a:pPr>
            <a:r>
              <a:rPr lang="en-US" dirty="0" smtClean="0"/>
              <a:t>5. The payee is always certain.</a:t>
            </a:r>
          </a:p>
          <a:p>
            <a:pPr>
              <a:buNone/>
            </a:pPr>
            <a:r>
              <a:rPr lang="en-US" dirty="0" smtClean="0"/>
              <a:t>6. It is always payable on demand.</a:t>
            </a:r>
          </a:p>
          <a:p>
            <a:pPr>
              <a:buNone/>
            </a:pPr>
            <a:r>
              <a:rPr lang="en-US" dirty="0" smtClean="0"/>
              <a:t>7.The </a:t>
            </a:r>
            <a:r>
              <a:rPr lang="en-US" dirty="0" err="1" smtClean="0"/>
              <a:t>cheque</a:t>
            </a:r>
            <a:r>
              <a:rPr lang="en-US" dirty="0" smtClean="0"/>
              <a:t> must bear a date, otherwise it is invalid and shall not be </a:t>
            </a:r>
            <a:r>
              <a:rPr lang="en-US" dirty="0" err="1" smtClean="0"/>
              <a:t>honoured</a:t>
            </a:r>
            <a:r>
              <a:rPr lang="en-US" dirty="0" smtClean="0"/>
              <a:t> by the bank.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Features of a </a:t>
            </a:r>
            <a:r>
              <a:rPr lang="en-US" b="1" u="sng" dirty="0" err="1" smtClean="0"/>
              <a:t>Cheque</a:t>
            </a:r>
            <a:endParaRPr lang="en-US" dirty="0" smtClean="0"/>
          </a:p>
          <a:p>
            <a:r>
              <a:rPr lang="en-US" dirty="0" smtClean="0"/>
              <a:t>The parties to regular </a:t>
            </a:r>
            <a:r>
              <a:rPr lang="en-US" dirty="0" err="1" smtClean="0"/>
              <a:t>cheques</a:t>
            </a:r>
            <a:r>
              <a:rPr lang="en-US" dirty="0" smtClean="0"/>
              <a:t> include a maker or drawer, the depositor writing a </a:t>
            </a:r>
            <a:r>
              <a:rPr lang="en-US" dirty="0" err="1" smtClean="0"/>
              <a:t>cheque</a:t>
            </a:r>
            <a:r>
              <a:rPr lang="en-US" dirty="0" smtClean="0"/>
              <a:t>, a </a:t>
            </a:r>
            <a:r>
              <a:rPr lang="en-US" dirty="0" err="1" smtClean="0"/>
              <a:t>drawee</a:t>
            </a:r>
            <a:r>
              <a:rPr lang="en-US" dirty="0" smtClean="0"/>
              <a:t>, the financial institution where the </a:t>
            </a:r>
            <a:r>
              <a:rPr lang="en-US" dirty="0" err="1" smtClean="0"/>
              <a:t>cheque</a:t>
            </a:r>
            <a:r>
              <a:rPr lang="en-US" dirty="0" smtClean="0"/>
              <a:t> can be presented for payment, and a payee, the entity to whom the maker issues the </a:t>
            </a:r>
            <a:r>
              <a:rPr lang="en-US" dirty="0" err="1" smtClean="0"/>
              <a:t>cheque</a:t>
            </a:r>
            <a:r>
              <a:rPr lang="en-US" dirty="0" smtClean="0"/>
              <a:t>.</a:t>
            </a:r>
          </a:p>
          <a:p>
            <a:r>
              <a:rPr lang="en-US" dirty="0" smtClean="0"/>
              <a:t>The drawer drafts or draw a </a:t>
            </a:r>
            <a:r>
              <a:rPr lang="en-US" dirty="0" err="1" smtClean="0"/>
              <a:t>cheque</a:t>
            </a:r>
            <a:r>
              <a:rPr lang="en-US" dirty="0" smtClean="0"/>
              <a:t>, which is also called cutting </a:t>
            </a:r>
            <a:r>
              <a:rPr lang="en-US" dirty="0" err="1" smtClean="0"/>
              <a:t>cheque</a:t>
            </a:r>
            <a:r>
              <a:rPr lang="en-US" dirty="0" smtClean="0"/>
              <a:t>, especially in the United States.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Features of a </a:t>
            </a:r>
            <a:r>
              <a:rPr lang="en-US" b="1" u="sng" dirty="0" err="1" smtClean="0"/>
              <a:t>Cheque</a:t>
            </a:r>
            <a:endParaRPr lang="en-US" b="1" u="sng" dirty="0" smtClean="0"/>
          </a:p>
          <a:p>
            <a:pPr>
              <a:buNone/>
            </a:pPr>
            <a:endParaRPr lang="en-US" dirty="0" smtClean="0"/>
          </a:p>
          <a:p>
            <a:r>
              <a:rPr lang="en-US" dirty="0" smtClean="0"/>
              <a:t>Ultimately, there is also at least one endorsee which would typically be the financial institution servicing the payee’s account.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24</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sz="5400" b="1" dirty="0" smtClean="0"/>
          </a:p>
          <a:p>
            <a:r>
              <a:rPr lang="en-US" sz="5400" b="1" dirty="0" smtClean="0"/>
              <a:t>Types of </a:t>
            </a:r>
            <a:r>
              <a:rPr lang="en-US" sz="5400" b="1" dirty="0" err="1" smtClean="0"/>
              <a:t>Cheques</a:t>
            </a:r>
            <a:endParaRPr lang="en-US" sz="5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Types of </a:t>
            </a:r>
            <a:r>
              <a:rPr lang="en-US" b="1" u="sng" dirty="0" err="1" smtClean="0"/>
              <a:t>cheques</a:t>
            </a:r>
            <a:endParaRPr lang="en-US" b="1" u="sng" dirty="0" smtClean="0"/>
          </a:p>
          <a:p>
            <a:r>
              <a:rPr lang="en-US" dirty="0" smtClean="0"/>
              <a:t>A </a:t>
            </a:r>
            <a:r>
              <a:rPr lang="en-US" dirty="0" err="1" smtClean="0"/>
              <a:t>cheque</a:t>
            </a:r>
            <a:r>
              <a:rPr lang="en-US" dirty="0" smtClean="0"/>
              <a:t> used to pay wages due is </a:t>
            </a:r>
            <a:r>
              <a:rPr lang="en-US" dirty="0" err="1" smtClean="0"/>
              <a:t>referref</a:t>
            </a:r>
            <a:r>
              <a:rPr lang="en-US" dirty="0" smtClean="0"/>
              <a:t> to as a payroll </a:t>
            </a:r>
            <a:r>
              <a:rPr lang="en-US" dirty="0" err="1" smtClean="0"/>
              <a:t>cheque</a:t>
            </a:r>
            <a:r>
              <a:rPr lang="en-US" dirty="0" smtClean="0"/>
              <a:t>.</a:t>
            </a:r>
          </a:p>
          <a:p>
            <a:endParaRPr lang="en-US" dirty="0" smtClean="0"/>
          </a:p>
          <a:p>
            <a:r>
              <a:rPr lang="en-US" dirty="0" smtClean="0"/>
              <a:t>A </a:t>
            </a:r>
            <a:r>
              <a:rPr lang="en-US" dirty="0" err="1" smtClean="0"/>
              <a:t>traveller’s</a:t>
            </a:r>
            <a:r>
              <a:rPr lang="en-US" dirty="0" smtClean="0"/>
              <a:t> </a:t>
            </a:r>
            <a:r>
              <a:rPr lang="en-US" dirty="0" err="1" smtClean="0"/>
              <a:t>cheque</a:t>
            </a:r>
            <a:r>
              <a:rPr lang="en-US" dirty="0" smtClean="0"/>
              <a:t> is designed to allow the person signing it to make an unconditional payment to someone  else as a result of paying the account holder for that privilege. These </a:t>
            </a:r>
            <a:r>
              <a:rPr lang="en-US" dirty="0" err="1" smtClean="0"/>
              <a:t>cheques</a:t>
            </a:r>
            <a:r>
              <a:rPr lang="en-US" dirty="0" smtClean="0"/>
              <a:t> can usually be replaced if lost or stolen.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Types of a </a:t>
            </a:r>
            <a:r>
              <a:rPr lang="en-US" b="1" u="sng" dirty="0" err="1" smtClean="0"/>
              <a:t>Cheque</a:t>
            </a:r>
            <a:endParaRPr lang="en-US" dirty="0" smtClean="0"/>
          </a:p>
          <a:p>
            <a:r>
              <a:rPr lang="en-US" dirty="0" smtClean="0"/>
              <a:t>A </a:t>
            </a:r>
            <a:r>
              <a:rPr lang="en-US" dirty="0" err="1" smtClean="0"/>
              <a:t>cheque</a:t>
            </a:r>
            <a:r>
              <a:rPr lang="en-US" dirty="0" smtClean="0"/>
              <a:t> issued by a bank on its own account for a customer for payment to a third party is called a Cashier’s </a:t>
            </a:r>
            <a:r>
              <a:rPr lang="en-US" dirty="0" err="1" smtClean="0"/>
              <a:t>cheque</a:t>
            </a:r>
            <a:r>
              <a:rPr lang="en-US" dirty="0" smtClean="0"/>
              <a:t>. A Treasure’s </a:t>
            </a:r>
            <a:r>
              <a:rPr lang="en-US" dirty="0" err="1" smtClean="0"/>
              <a:t>cheque</a:t>
            </a:r>
            <a:r>
              <a:rPr lang="en-US" dirty="0" smtClean="0"/>
              <a:t>, a Bank </a:t>
            </a:r>
            <a:r>
              <a:rPr lang="en-US" dirty="0" err="1" smtClean="0"/>
              <a:t>cheque</a:t>
            </a:r>
            <a:r>
              <a:rPr lang="en-US" dirty="0" smtClean="0"/>
              <a:t>, or a Bank draft.</a:t>
            </a:r>
          </a:p>
          <a:p>
            <a:r>
              <a:rPr lang="en-US" dirty="0" smtClean="0"/>
              <a:t>A </a:t>
            </a:r>
            <a:r>
              <a:rPr lang="en-US" dirty="0" err="1" smtClean="0"/>
              <a:t>cheque</a:t>
            </a:r>
            <a:r>
              <a:rPr lang="en-US" dirty="0" smtClean="0"/>
              <a:t> issued by a bank, but drawn on an account with another bank, is a teller’s </a:t>
            </a:r>
            <a:r>
              <a:rPr lang="en-US" dirty="0" err="1" smtClean="0"/>
              <a:t>cheque</a:t>
            </a:r>
            <a:r>
              <a:rPr lang="en-US" dirty="0" smtClean="0"/>
              <a:t>. In addition banks often sell money orders.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r>
              <a:rPr lang="en-US" dirty="0" smtClean="0"/>
              <a:t>Broadly speaking, </a:t>
            </a:r>
            <a:r>
              <a:rPr lang="en-US" dirty="0" err="1" smtClean="0"/>
              <a:t>cheques</a:t>
            </a:r>
            <a:r>
              <a:rPr lang="en-US" dirty="0" smtClean="0"/>
              <a:t> are of four types;</a:t>
            </a:r>
          </a:p>
          <a:p>
            <a:pPr marL="514350" indent="-514350">
              <a:buFont typeface="+mj-lt"/>
              <a:buAutoNum type="arabicPeriod"/>
            </a:pPr>
            <a:r>
              <a:rPr lang="en-US" dirty="0" smtClean="0"/>
              <a:t>Open </a:t>
            </a:r>
            <a:r>
              <a:rPr lang="en-US" dirty="0" err="1" smtClean="0"/>
              <a:t>cheque</a:t>
            </a:r>
            <a:endParaRPr lang="en-US" dirty="0" smtClean="0"/>
          </a:p>
          <a:p>
            <a:pPr marL="514350" indent="-514350">
              <a:buFont typeface="+mj-lt"/>
              <a:buAutoNum type="arabicPeriod"/>
            </a:pPr>
            <a:r>
              <a:rPr lang="en-US" dirty="0" smtClean="0"/>
              <a:t>Crossed </a:t>
            </a:r>
            <a:r>
              <a:rPr lang="en-US" dirty="0" err="1" smtClean="0"/>
              <a:t>cheque</a:t>
            </a:r>
            <a:endParaRPr lang="en-US" dirty="0" smtClean="0"/>
          </a:p>
          <a:p>
            <a:pPr marL="514350" indent="-514350">
              <a:buFont typeface="+mj-lt"/>
              <a:buAutoNum type="arabicPeriod"/>
            </a:pPr>
            <a:r>
              <a:rPr lang="en-US" dirty="0" smtClean="0"/>
              <a:t>Bearer </a:t>
            </a:r>
            <a:r>
              <a:rPr lang="en-US" dirty="0" err="1" smtClean="0"/>
              <a:t>cheque</a:t>
            </a:r>
            <a:endParaRPr lang="en-US" dirty="0" smtClean="0"/>
          </a:p>
          <a:p>
            <a:pPr marL="514350" indent="-514350">
              <a:buFont typeface="+mj-lt"/>
              <a:buAutoNum type="arabicPeriod"/>
            </a:pPr>
            <a:r>
              <a:rPr lang="en-US" dirty="0" smtClean="0"/>
              <a:t>Order </a:t>
            </a:r>
            <a:r>
              <a:rPr lang="en-US" dirty="0" err="1" smtClean="0"/>
              <a:t>cheque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Open </a:t>
            </a:r>
            <a:r>
              <a:rPr lang="en-US" b="1" u="sng" dirty="0" err="1" smtClean="0"/>
              <a:t>Cheque</a:t>
            </a:r>
            <a:r>
              <a:rPr lang="en-US" b="1" u="sng" dirty="0" smtClean="0"/>
              <a:t>:</a:t>
            </a:r>
          </a:p>
          <a:p>
            <a:r>
              <a:rPr lang="en-US" dirty="0" smtClean="0"/>
              <a:t>A </a:t>
            </a:r>
            <a:r>
              <a:rPr lang="en-US" dirty="0" err="1" smtClean="0"/>
              <a:t>cheque</a:t>
            </a:r>
            <a:r>
              <a:rPr lang="en-US" dirty="0" smtClean="0"/>
              <a:t> is called ‘open’ when it is possible to get cash over the counter at the bank. The holder of an open </a:t>
            </a:r>
            <a:r>
              <a:rPr lang="en-US" dirty="0" err="1" smtClean="0"/>
              <a:t>cheque</a:t>
            </a:r>
            <a:r>
              <a:rPr lang="en-US" dirty="0" smtClean="0"/>
              <a:t> can do the following;</a:t>
            </a:r>
          </a:p>
          <a:p>
            <a:r>
              <a:rPr lang="en-US" dirty="0" smtClean="0"/>
              <a:t>Receive its payment over the counter at the bank.</a:t>
            </a:r>
          </a:p>
          <a:p>
            <a:r>
              <a:rPr lang="en-US" dirty="0" smtClean="0"/>
              <a:t>Deposit the </a:t>
            </a:r>
            <a:r>
              <a:rPr lang="en-US" dirty="0" err="1" smtClean="0"/>
              <a:t>cheque</a:t>
            </a:r>
            <a:r>
              <a:rPr lang="en-US" dirty="0" smtClean="0"/>
              <a:t> in the bearer’s account.</a:t>
            </a:r>
          </a:p>
          <a:p>
            <a:r>
              <a:rPr lang="en-US" dirty="0" smtClean="0"/>
              <a:t>Pass it to someone else by signing on the back of a </a:t>
            </a:r>
            <a:r>
              <a:rPr lang="en-US" dirty="0" err="1" smtClean="0"/>
              <a:t>cheque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Crossed </a:t>
            </a:r>
            <a:r>
              <a:rPr lang="en-US" b="1" u="sng" dirty="0" err="1" smtClean="0"/>
              <a:t>Cheque</a:t>
            </a:r>
            <a:r>
              <a:rPr lang="en-US" dirty="0" smtClean="0"/>
              <a:t>:</a:t>
            </a:r>
          </a:p>
          <a:p>
            <a:r>
              <a:rPr lang="en-US" dirty="0" smtClean="0"/>
              <a:t>The risk from an open </a:t>
            </a:r>
            <a:r>
              <a:rPr lang="en-US" dirty="0" err="1" smtClean="0"/>
              <a:t>cheque</a:t>
            </a:r>
            <a:r>
              <a:rPr lang="en-US" dirty="0" smtClean="0"/>
              <a:t> can be avoided by issuing a crossed </a:t>
            </a:r>
            <a:r>
              <a:rPr lang="en-US" dirty="0" err="1" smtClean="0"/>
              <a:t>cheque</a:t>
            </a:r>
            <a:r>
              <a:rPr lang="en-US" dirty="0" smtClean="0"/>
              <a:t>. </a:t>
            </a:r>
          </a:p>
          <a:p>
            <a:r>
              <a:rPr lang="en-US" dirty="0" smtClean="0"/>
              <a:t>The payment of such a </a:t>
            </a:r>
            <a:r>
              <a:rPr lang="en-US" dirty="0" err="1" smtClean="0"/>
              <a:t>cheque</a:t>
            </a:r>
            <a:r>
              <a:rPr lang="en-US" dirty="0" smtClean="0"/>
              <a:t> is not made over the counter at the bank. It is only credited to the bank account of the payee.</a:t>
            </a:r>
          </a:p>
          <a:p>
            <a:r>
              <a:rPr lang="en-US" dirty="0" err="1" smtClean="0"/>
              <a:t>Cheques</a:t>
            </a:r>
            <a:r>
              <a:rPr lang="en-US" dirty="0" smtClean="0"/>
              <a:t> are usually crossed as a measure of safety.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Crossed </a:t>
            </a:r>
            <a:r>
              <a:rPr lang="en-US" b="1" u="sng" dirty="0" err="1" smtClean="0"/>
              <a:t>Cheque</a:t>
            </a:r>
            <a:r>
              <a:rPr lang="en-US" dirty="0" smtClean="0"/>
              <a:t>:</a:t>
            </a:r>
          </a:p>
          <a:p>
            <a:pPr>
              <a:buNone/>
            </a:pPr>
            <a:r>
              <a:rPr lang="en-US" dirty="0" smtClean="0"/>
              <a:t>Crossing is made by drawing two parallel transverse lines across the face of the </a:t>
            </a:r>
            <a:r>
              <a:rPr lang="en-US" dirty="0" err="1" smtClean="0"/>
              <a:t>cheque</a:t>
            </a:r>
            <a:r>
              <a:rPr lang="en-US" dirty="0" smtClean="0"/>
              <a:t> with or without writing ‘Account payee’ or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Bearer </a:t>
            </a:r>
            <a:r>
              <a:rPr lang="en-US" sz="6000" b="1" dirty="0" err="1" smtClean="0"/>
              <a:t>Cheque</a:t>
            </a:r>
            <a:endParaRPr lang="en-US" sz="60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Bearer </a:t>
            </a:r>
            <a:r>
              <a:rPr lang="en-US" b="1" u="sng" dirty="0" err="1" smtClean="0"/>
              <a:t>Cheque</a:t>
            </a:r>
            <a:endParaRPr lang="en-US" b="1" u="sng" dirty="0" smtClean="0"/>
          </a:p>
          <a:p>
            <a:r>
              <a:rPr lang="en-US" dirty="0" smtClean="0"/>
              <a:t>A bearer </a:t>
            </a:r>
            <a:r>
              <a:rPr lang="en-US" dirty="0" err="1" smtClean="0"/>
              <a:t>cheque</a:t>
            </a:r>
            <a:r>
              <a:rPr lang="en-US" dirty="0" smtClean="0"/>
              <a:t> is payable to any person who presents it for payment at the bank counter. It can be transferred by mere delivery and requires no endorsement.</a:t>
            </a:r>
          </a:p>
          <a:p>
            <a:r>
              <a:rPr lang="en-US" dirty="0" smtClean="0"/>
              <a:t>A cash </a:t>
            </a:r>
            <a:r>
              <a:rPr lang="en-US" dirty="0" err="1" smtClean="0"/>
              <a:t>cheque</a:t>
            </a:r>
            <a:r>
              <a:rPr lang="en-US" dirty="0" smtClean="0"/>
              <a:t> or a bearer </a:t>
            </a:r>
            <a:r>
              <a:rPr lang="en-US" dirty="0" err="1" smtClean="0"/>
              <a:t>cheque</a:t>
            </a:r>
            <a:r>
              <a:rPr lang="en-US" dirty="0" smtClean="0"/>
              <a:t> or a self </a:t>
            </a:r>
            <a:r>
              <a:rPr lang="en-US" dirty="0" err="1" smtClean="0"/>
              <a:t>cheque</a:t>
            </a:r>
            <a:r>
              <a:rPr lang="en-US" dirty="0" smtClean="0"/>
              <a:t> does not bear the name of the payee.</a:t>
            </a:r>
          </a:p>
          <a:p>
            <a:r>
              <a:rPr lang="en-US" dirty="0" smtClean="0"/>
              <a:t>It simply states that payable to ‘bearer’ or to ‘self’ or to ‘cash’.</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Order </a:t>
            </a:r>
            <a:r>
              <a:rPr lang="en-US" sz="6000" b="1" dirty="0" err="1" smtClean="0"/>
              <a:t>Cheque</a:t>
            </a:r>
            <a:endParaRPr lang="en-US" sz="6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Order </a:t>
            </a:r>
            <a:r>
              <a:rPr lang="en-US" b="1" u="sng" dirty="0" err="1" smtClean="0"/>
              <a:t>cheque</a:t>
            </a:r>
            <a:endParaRPr lang="en-US" b="1" u="sng" dirty="0" smtClean="0"/>
          </a:p>
          <a:p>
            <a:r>
              <a:rPr lang="en-US" dirty="0" smtClean="0"/>
              <a:t>An order </a:t>
            </a:r>
            <a:r>
              <a:rPr lang="en-US" dirty="0" err="1" smtClean="0"/>
              <a:t>cheque</a:t>
            </a:r>
            <a:r>
              <a:rPr lang="en-US" dirty="0" smtClean="0"/>
              <a:t> is a </a:t>
            </a:r>
            <a:r>
              <a:rPr lang="en-US" dirty="0" err="1" smtClean="0"/>
              <a:t>cheque</a:t>
            </a:r>
            <a:r>
              <a:rPr lang="en-US" dirty="0" smtClean="0"/>
              <a:t> that is payable to a particular person.</a:t>
            </a:r>
          </a:p>
          <a:p>
            <a:r>
              <a:rPr lang="en-US" dirty="0" smtClean="0"/>
              <a:t>In such a </a:t>
            </a:r>
            <a:r>
              <a:rPr lang="en-US" dirty="0" err="1" smtClean="0"/>
              <a:t>cheque</a:t>
            </a:r>
            <a:r>
              <a:rPr lang="en-US" dirty="0" smtClean="0"/>
              <a:t>, the word ‘bearer’ may be cut out or cancelled and the word ‘order’ may be written. </a:t>
            </a:r>
          </a:p>
          <a:p>
            <a:r>
              <a:rPr lang="en-US" dirty="0" smtClean="0"/>
              <a:t>The payee can transfer an order </a:t>
            </a:r>
            <a:r>
              <a:rPr lang="en-US" dirty="0" err="1" smtClean="0"/>
              <a:t>cheque</a:t>
            </a:r>
            <a:r>
              <a:rPr lang="en-US" dirty="0" smtClean="0"/>
              <a:t> to someone else by signing his or her name on the back of it.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  Anted – dated </a:t>
            </a:r>
            <a:r>
              <a:rPr lang="en-US" sz="4800" b="1" dirty="0" err="1" smtClean="0"/>
              <a:t>Cheque</a:t>
            </a:r>
            <a:endParaRPr lang="en-US" sz="48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Ante – dated </a:t>
            </a:r>
            <a:r>
              <a:rPr lang="en-US" b="1" u="sng" dirty="0" err="1" smtClean="0"/>
              <a:t>Cheque</a:t>
            </a:r>
            <a:endParaRPr lang="en-US" b="1" u="sng" dirty="0" smtClean="0"/>
          </a:p>
          <a:p>
            <a:r>
              <a:rPr lang="en-US" dirty="0" smtClean="0"/>
              <a:t>This is a </a:t>
            </a:r>
            <a:r>
              <a:rPr lang="en-US" dirty="0" err="1" smtClean="0"/>
              <a:t>cheque</a:t>
            </a:r>
            <a:r>
              <a:rPr lang="en-US" dirty="0" smtClean="0"/>
              <a:t> in which the drawer mentions the date earlier to the date of presenting it for payment.</a:t>
            </a:r>
          </a:p>
          <a:p>
            <a:r>
              <a:rPr lang="en-US" dirty="0" smtClean="0"/>
              <a:t>For example, a </a:t>
            </a:r>
            <a:r>
              <a:rPr lang="en-US" dirty="0" err="1" smtClean="0"/>
              <a:t>cheque</a:t>
            </a:r>
            <a:r>
              <a:rPr lang="en-US" dirty="0" smtClean="0"/>
              <a:t> issued on May 20, 2007 may bear a date May 5, 2007.</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r>
              <a:rPr lang="en-US" sz="4400" b="1" dirty="0" smtClean="0"/>
              <a:t>Stale </a:t>
            </a:r>
            <a:r>
              <a:rPr lang="en-US" sz="4400" b="1" dirty="0" err="1" smtClean="0"/>
              <a:t>Cheque</a:t>
            </a:r>
            <a:endParaRPr lang="en-US" sz="44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Stale </a:t>
            </a:r>
            <a:r>
              <a:rPr lang="en-US" b="1" u="sng" dirty="0" err="1" smtClean="0"/>
              <a:t>Cheque</a:t>
            </a:r>
            <a:endParaRPr lang="en-US" b="1" u="sng" dirty="0" smtClean="0"/>
          </a:p>
          <a:p>
            <a:r>
              <a:rPr lang="en-US" dirty="0" smtClean="0"/>
              <a:t>A </a:t>
            </a:r>
            <a:r>
              <a:rPr lang="en-US" dirty="0" err="1" smtClean="0"/>
              <a:t>cheque</a:t>
            </a:r>
            <a:r>
              <a:rPr lang="en-US" dirty="0" smtClean="0"/>
              <a:t> which is issued today must be presented at bank for payment within a stipulated period. </a:t>
            </a:r>
          </a:p>
          <a:p>
            <a:r>
              <a:rPr lang="en-US" dirty="0" smtClean="0"/>
              <a:t>After expiry of that period, no payment will be made and it is then called a stale </a:t>
            </a:r>
            <a:r>
              <a:rPr lang="en-US" dirty="0" err="1" smtClean="0"/>
              <a:t>cheque</a:t>
            </a:r>
            <a:r>
              <a:rPr lang="en-US" dirty="0" smtClean="0"/>
              <a:t>.</a:t>
            </a:r>
          </a:p>
          <a:p>
            <a:r>
              <a:rPr lang="en-US" dirty="0" smtClean="0"/>
              <a:t>Find out from your nearest bank the validity period of a </a:t>
            </a:r>
            <a:r>
              <a:rPr lang="en-US" dirty="0" err="1" smtClean="0"/>
              <a:t>cheque</a:t>
            </a:r>
            <a:r>
              <a:rPr lang="en-US" dirty="0" smtClean="0"/>
              <a: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sz="4800" b="1" dirty="0" smtClean="0"/>
          </a:p>
          <a:p>
            <a:r>
              <a:rPr lang="en-US" sz="4800" b="1" dirty="0" smtClean="0"/>
              <a:t>Mutilated </a:t>
            </a:r>
            <a:r>
              <a:rPr lang="en-US" sz="4800" b="1" dirty="0" err="1" smtClean="0"/>
              <a:t>Cheque</a:t>
            </a:r>
            <a:endParaRPr lang="en-US" sz="4800"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Mutilated </a:t>
            </a:r>
            <a:r>
              <a:rPr lang="en-US" b="1" u="sng" dirty="0" err="1" smtClean="0"/>
              <a:t>Cheque</a:t>
            </a:r>
            <a:endParaRPr lang="en-US" b="1" u="sng" dirty="0" smtClean="0"/>
          </a:p>
          <a:p>
            <a:r>
              <a:rPr lang="en-US" dirty="0" smtClean="0"/>
              <a:t>In case a </a:t>
            </a:r>
            <a:r>
              <a:rPr lang="en-US" dirty="0" err="1" smtClean="0"/>
              <a:t>cheque</a:t>
            </a:r>
            <a:r>
              <a:rPr lang="en-US" dirty="0" smtClean="0"/>
              <a:t> is torn into two or more pieces and presented for payment, such a </a:t>
            </a:r>
            <a:r>
              <a:rPr lang="en-US" dirty="0" err="1" smtClean="0"/>
              <a:t>cheque</a:t>
            </a:r>
            <a:r>
              <a:rPr lang="en-US" dirty="0" smtClean="0"/>
              <a:t> is called mutilated </a:t>
            </a:r>
            <a:r>
              <a:rPr lang="en-US" dirty="0" err="1" smtClean="0"/>
              <a:t>cheque</a:t>
            </a:r>
            <a:r>
              <a:rPr lang="en-US" dirty="0" smtClean="0"/>
              <a:t>.</a:t>
            </a:r>
          </a:p>
          <a:p>
            <a:r>
              <a:rPr lang="en-US" dirty="0" smtClean="0"/>
              <a:t>The bank will not make payment against such a </a:t>
            </a:r>
            <a:r>
              <a:rPr lang="en-US" dirty="0" err="1" smtClean="0"/>
              <a:t>cheque</a:t>
            </a:r>
            <a:r>
              <a:rPr lang="en-US" dirty="0" smtClean="0"/>
              <a:t> without getting confirmation of the drawer.</a:t>
            </a:r>
          </a:p>
          <a:p>
            <a:r>
              <a:rPr lang="en-US" dirty="0" smtClean="0"/>
              <a:t>The bank may make payment against such a </a:t>
            </a:r>
            <a:r>
              <a:rPr lang="en-US" dirty="0" err="1" smtClean="0"/>
              <a:t>cheque</a:t>
            </a:r>
            <a:r>
              <a:rPr lang="en-US" dirty="0" smtClean="0"/>
              <a:t> if its is torn at the corners and no material fact is erased or cancelled.</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Post-dated </a:t>
            </a:r>
            <a:r>
              <a:rPr lang="en-US" sz="4400" b="1" dirty="0" err="1" smtClean="0"/>
              <a:t>Cheque</a:t>
            </a:r>
            <a:endParaRPr lang="en-US" sz="44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Post-dated </a:t>
            </a:r>
            <a:r>
              <a:rPr lang="en-US" b="1" u="sng" dirty="0" err="1" smtClean="0"/>
              <a:t>cheque</a:t>
            </a:r>
            <a:endParaRPr lang="en-US" b="1" u="sng" dirty="0" smtClean="0"/>
          </a:p>
          <a:p>
            <a:r>
              <a:rPr lang="en-US" dirty="0" smtClean="0"/>
              <a:t>This is a </a:t>
            </a:r>
            <a:r>
              <a:rPr lang="en-US" dirty="0" err="1" smtClean="0"/>
              <a:t>cheque</a:t>
            </a:r>
            <a:r>
              <a:rPr lang="en-US" dirty="0" smtClean="0"/>
              <a:t> on which the drawer mentions a date which is subsequent to the date on which it is presented.</a:t>
            </a:r>
          </a:p>
          <a:p>
            <a:r>
              <a:rPr lang="en-US" dirty="0" smtClean="0"/>
              <a:t>For example, if a </a:t>
            </a:r>
            <a:r>
              <a:rPr lang="en-US" dirty="0" err="1" smtClean="0"/>
              <a:t>cheque</a:t>
            </a:r>
            <a:r>
              <a:rPr lang="en-US" dirty="0" smtClean="0"/>
              <a:t> presented on May 8, 2007 bears a date of May 25, 2007, it is a post-dated </a:t>
            </a:r>
            <a:r>
              <a:rPr lang="en-US" dirty="0" err="1" smtClean="0"/>
              <a:t>cheque</a:t>
            </a:r>
            <a:r>
              <a:rPr lang="en-US" dirty="0" smtClean="0"/>
              <a:t>.</a:t>
            </a:r>
          </a:p>
          <a:p>
            <a:r>
              <a:rPr lang="en-US" dirty="0" smtClean="0"/>
              <a:t>The bank will make payment only on or after May 25, 2007</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Parties to a Negotiable Instruments</a:t>
            </a:r>
            <a:endParaRPr lang="en-US" sz="40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b="1"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The important parties to negotiable instruments are;</a:t>
            </a:r>
          </a:p>
          <a:p>
            <a:pPr marL="514350" indent="-514350">
              <a:buNone/>
            </a:pPr>
            <a:r>
              <a:rPr lang="en-US" b="1" u="sng" dirty="0" smtClean="0"/>
              <a:t>Promissory note: </a:t>
            </a:r>
          </a:p>
          <a:p>
            <a:pPr marL="514350" indent="-514350">
              <a:buFont typeface="+mj-lt"/>
              <a:buAutoNum type="arabicPeriod"/>
            </a:pPr>
            <a:r>
              <a:rPr lang="en-US" dirty="0" smtClean="0"/>
              <a:t>Maker</a:t>
            </a:r>
          </a:p>
          <a:p>
            <a:pPr marL="514350" indent="-514350">
              <a:buFont typeface="+mj-lt"/>
              <a:buAutoNum type="arabicPeriod"/>
            </a:pPr>
            <a:r>
              <a:rPr lang="en-US" dirty="0" smtClean="0"/>
              <a:t>Payee</a:t>
            </a:r>
          </a:p>
          <a:p>
            <a:pPr marL="514350" indent="-514350">
              <a:buFont typeface="+mj-lt"/>
              <a:buAutoNum type="arabicPeriod"/>
            </a:pPr>
            <a:r>
              <a:rPr lang="en-US" dirty="0" smtClean="0"/>
              <a:t>Endorser</a:t>
            </a:r>
          </a:p>
          <a:p>
            <a:pPr marL="514350" indent="-514350">
              <a:buFont typeface="+mj-lt"/>
              <a:buAutoNum type="arabicPeriod"/>
            </a:pPr>
            <a:r>
              <a:rPr lang="en-US" dirty="0" smtClean="0"/>
              <a:t>Endorsee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lstStyle/>
          <a:p>
            <a:endParaRPr lang="en-US" dirty="0" smtClean="0"/>
          </a:p>
          <a:p>
            <a:pPr>
              <a:buNone/>
            </a:pPr>
            <a:r>
              <a:rPr lang="en-US" b="1" u="sng" dirty="0" smtClean="0"/>
              <a:t>Bill of Exchange:</a:t>
            </a:r>
          </a:p>
          <a:p>
            <a:pPr marL="514350" indent="-514350">
              <a:buFont typeface="+mj-lt"/>
              <a:buAutoNum type="arabicPeriod"/>
            </a:pPr>
            <a:r>
              <a:rPr lang="en-US" dirty="0" smtClean="0"/>
              <a:t>Drawer</a:t>
            </a:r>
          </a:p>
          <a:p>
            <a:pPr marL="514350" indent="-514350">
              <a:buFont typeface="+mj-lt"/>
              <a:buAutoNum type="arabicPeriod"/>
            </a:pPr>
            <a:r>
              <a:rPr lang="en-US" dirty="0" err="1" smtClean="0"/>
              <a:t>Drawee</a:t>
            </a:r>
            <a:r>
              <a:rPr lang="en-US" dirty="0" smtClean="0"/>
              <a:t> or acceptor</a:t>
            </a:r>
          </a:p>
          <a:p>
            <a:pPr marL="514350" indent="-514350">
              <a:buFont typeface="+mj-lt"/>
              <a:buAutoNum type="arabicPeriod"/>
            </a:pPr>
            <a:r>
              <a:rPr lang="en-US" dirty="0" smtClean="0"/>
              <a:t>Endorser</a:t>
            </a:r>
          </a:p>
          <a:p>
            <a:pPr marL="514350" indent="-514350">
              <a:buFont typeface="+mj-lt"/>
              <a:buAutoNum type="arabicPeriod"/>
            </a:pPr>
            <a:r>
              <a:rPr lang="en-US" dirty="0" smtClean="0"/>
              <a:t>Endorsee</a:t>
            </a:r>
          </a:p>
          <a:p>
            <a:pPr>
              <a:buNone/>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lstStyle/>
          <a:p>
            <a:pPr>
              <a:buNone/>
            </a:pPr>
            <a:r>
              <a:rPr lang="en-US" b="1" u="sng" dirty="0" smtClean="0"/>
              <a:t>Valid Acceptance:</a:t>
            </a:r>
          </a:p>
          <a:p>
            <a:r>
              <a:rPr lang="en-US" dirty="0" smtClean="0"/>
              <a:t>The essential requirements of a valid acceptance are that it;</a:t>
            </a:r>
          </a:p>
          <a:p>
            <a:pPr marL="514350" indent="-514350">
              <a:buFont typeface="+mj-lt"/>
              <a:buAutoNum type="arabicPeriod"/>
            </a:pPr>
            <a:r>
              <a:rPr lang="en-US" dirty="0" smtClean="0"/>
              <a:t>Must be written</a:t>
            </a:r>
          </a:p>
          <a:p>
            <a:pPr marL="514350" indent="-514350">
              <a:buFont typeface="+mj-lt"/>
              <a:buAutoNum type="arabicPeriod"/>
            </a:pPr>
            <a:r>
              <a:rPr lang="en-US" dirty="0" smtClean="0"/>
              <a:t>Must be signed</a:t>
            </a:r>
          </a:p>
          <a:p>
            <a:pPr marL="514350" indent="-514350">
              <a:buFont typeface="+mj-lt"/>
              <a:buAutoNum type="arabicPeriod"/>
            </a:pPr>
            <a:r>
              <a:rPr lang="en-US" dirty="0" smtClean="0"/>
              <a:t>Must be completed by delivery</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Holder in Due Course</a:t>
            </a:r>
            <a:endParaRPr lang="en-US" sz="4800"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Holder in Due </a:t>
            </a:r>
            <a:r>
              <a:rPr lang="en-US" b="1" u="sng" dirty="0" smtClean="0"/>
              <a:t>Course</a:t>
            </a:r>
            <a:endParaRPr lang="en-US" u="sng" dirty="0" smtClean="0"/>
          </a:p>
          <a:p>
            <a:pPr>
              <a:buNone/>
            </a:pPr>
            <a:r>
              <a:rPr lang="en-US" dirty="0" smtClean="0"/>
              <a:t>Holder in due course means any person who for consideration becomes the </a:t>
            </a:r>
            <a:r>
              <a:rPr lang="en-US" u="sng" dirty="0" smtClean="0"/>
              <a:t>possessor</a:t>
            </a:r>
            <a:r>
              <a:rPr lang="en-US" dirty="0" smtClean="0"/>
              <a:t> of a promissory note, bill of exchange or </a:t>
            </a:r>
            <a:r>
              <a:rPr lang="en-US" dirty="0" err="1" smtClean="0"/>
              <a:t>cheque</a:t>
            </a:r>
            <a:r>
              <a:rPr lang="en-US" dirty="0" smtClean="0"/>
              <a:t> payable to bearer or the payee or endorser  thereof if payable to order, before the amount mentioned therein becomes payable and without sufficient cause to believe that any defect existed in the title of the person from whom he received the title.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Holder in Due </a:t>
            </a:r>
            <a:r>
              <a:rPr lang="en-US" b="1" u="sng" dirty="0" smtClean="0"/>
              <a:t>Course</a:t>
            </a:r>
            <a:endParaRPr lang="en-US" dirty="0" smtClean="0"/>
          </a:p>
          <a:p>
            <a:pPr>
              <a:buNone/>
            </a:pPr>
            <a:r>
              <a:rPr lang="en-US" dirty="0" smtClean="0"/>
              <a:t>The definition specifies that:</a:t>
            </a:r>
          </a:p>
          <a:p>
            <a:pPr marL="514350" indent="-514350">
              <a:buFont typeface="+mj-lt"/>
              <a:buAutoNum type="arabicPeriod"/>
            </a:pPr>
            <a:r>
              <a:rPr lang="en-US" dirty="0" smtClean="0"/>
              <a:t>The holder has to possess the instrument in due course and before the date of maturity.</a:t>
            </a:r>
          </a:p>
          <a:p>
            <a:pPr marL="514350" indent="-514350">
              <a:buFont typeface="+mj-lt"/>
              <a:buAutoNum type="arabicPeriod"/>
            </a:pPr>
            <a:r>
              <a:rPr lang="en-US" dirty="0" smtClean="0"/>
              <a:t>The consideration must be legal and adequate.</a:t>
            </a:r>
          </a:p>
          <a:p>
            <a:pPr marL="514350" indent="-514350">
              <a:buFont typeface="+mj-lt"/>
              <a:buAutoNum type="arabicPeriod"/>
            </a:pPr>
            <a:r>
              <a:rPr lang="en-US" dirty="0" smtClean="0"/>
              <a:t>There should be sufficient cause to believe that he possessed the instrument in good faith and with reasonable care.</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a:bodyPr>
          <a:lstStyle/>
          <a:p>
            <a:pPr>
              <a:buNone/>
            </a:pPr>
            <a:r>
              <a:rPr lang="en-US" b="1" u="sng" dirty="0" smtClean="0"/>
              <a:t>Holder in Due </a:t>
            </a:r>
            <a:r>
              <a:rPr lang="en-US" b="1" u="sng" dirty="0" smtClean="0"/>
              <a:t>Course</a:t>
            </a:r>
            <a:endParaRPr lang="en-US" dirty="0" smtClean="0"/>
          </a:p>
          <a:p>
            <a:pPr>
              <a:buNone/>
            </a:pPr>
            <a:r>
              <a:rPr lang="en-US" dirty="0" smtClean="0"/>
              <a:t>4. The holder should not become the holder in due course even if he received the instrument without any </a:t>
            </a:r>
            <a:r>
              <a:rPr lang="en-US" dirty="0" smtClean="0"/>
              <a:t>s</a:t>
            </a:r>
            <a:r>
              <a:rPr lang="en-US" dirty="0" smtClean="0"/>
              <a:t>uspicion or knowledge about such defects.</a:t>
            </a:r>
          </a:p>
          <a:p>
            <a:pPr>
              <a:buNone/>
            </a:pPr>
            <a:r>
              <a:rPr lang="en-US" dirty="0" smtClean="0"/>
              <a:t>5. Notice of any defect in the title subsequent to the date of acquisition should not affect the rights of the holder in due course.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1163</TotalTime>
  <Words>1360</Words>
  <Application>Microsoft Office PowerPoint</Application>
  <PresentationFormat>On-screen Show (4:3)</PresentationFormat>
  <Paragraphs>186</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Revise Lecture 23</vt:lpstr>
      <vt:lpstr>Slide 2</vt:lpstr>
      <vt:lpstr>Negotiable Instrument </vt:lpstr>
      <vt:lpstr>Slide 4</vt:lpstr>
      <vt:lpstr>Cheques</vt:lpstr>
      <vt:lpstr>Cheques</vt:lpstr>
      <vt:lpstr>Cheques</vt:lpstr>
      <vt:lpstr>Cheques</vt:lpstr>
      <vt:lpstr>Cheques</vt:lpstr>
      <vt:lpstr>Cheques</vt:lpstr>
      <vt:lpstr>Cheques</vt:lpstr>
      <vt:lpstr>Cheques</vt:lpstr>
      <vt:lpstr>Cheques</vt:lpstr>
      <vt:lpstr>Lecture 24</vt:lpstr>
      <vt:lpstr>Slide 15</vt:lpstr>
      <vt:lpstr>Cheques</vt:lpstr>
      <vt:lpstr>Cheques</vt:lpstr>
      <vt:lpstr>Cheques</vt:lpstr>
      <vt:lpstr>Cheques</vt:lpstr>
      <vt:lpstr>Cheques</vt:lpstr>
      <vt:lpstr>Cheques</vt:lpstr>
      <vt:lpstr>Cheques</vt:lpstr>
      <vt:lpstr>Cheques</vt:lpstr>
      <vt:lpstr>Cheques</vt:lpstr>
      <vt:lpstr>Cheques</vt:lpstr>
      <vt:lpstr>Slide 26</vt:lpstr>
      <vt:lpstr>Cheques</vt:lpstr>
      <vt:lpstr>Cheques</vt:lpstr>
      <vt:lpstr>Cheques</vt:lpstr>
      <vt:lpstr>Cheques</vt:lpstr>
      <vt:lpstr>Cheques</vt:lpstr>
      <vt:lpstr>Cheques</vt:lpstr>
      <vt:lpstr>Cheques</vt:lpstr>
      <vt:lpstr>Slide 34</vt:lpstr>
      <vt:lpstr>Negotiable Instrument</vt:lpstr>
      <vt:lpstr>Negotiable Instrument</vt:lpstr>
      <vt:lpstr>Negotiable Instrument</vt:lpstr>
      <vt:lpstr>Negotiable Instrument</vt:lpstr>
      <vt:lpstr>Negotiable Instrument</vt:lpstr>
      <vt:lpstr>Negotiable Instrument</vt:lpstr>
      <vt:lpstr>Negotiable Instrument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145</cp:revision>
  <dcterms:created xsi:type="dcterms:W3CDTF">2014-07-19T02:39:46Z</dcterms:created>
  <dcterms:modified xsi:type="dcterms:W3CDTF">2014-07-24T11:53:50Z</dcterms:modified>
</cp:coreProperties>
</file>