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72" r:id="rId3"/>
    <p:sldId id="425" r:id="rId4"/>
    <p:sldId id="426" r:id="rId5"/>
    <p:sldId id="427" r:id="rId6"/>
    <p:sldId id="428" r:id="rId7"/>
    <p:sldId id="429" r:id="rId8"/>
    <p:sldId id="433" r:id="rId9"/>
    <p:sldId id="434" r:id="rId10"/>
    <p:sldId id="435" r:id="rId11"/>
    <p:sldId id="473" r:id="rId12"/>
    <p:sldId id="436" r:id="rId13"/>
    <p:sldId id="437" r:id="rId14"/>
    <p:sldId id="475" r:id="rId15"/>
    <p:sldId id="438" r:id="rId16"/>
    <p:sldId id="439" r:id="rId17"/>
    <p:sldId id="440" r:id="rId18"/>
    <p:sldId id="476" r:id="rId19"/>
    <p:sldId id="441" r:id="rId20"/>
    <p:sldId id="442" r:id="rId21"/>
    <p:sldId id="443" r:id="rId22"/>
    <p:sldId id="444" r:id="rId23"/>
    <p:sldId id="445" r:id="rId24"/>
    <p:sldId id="446" r:id="rId25"/>
    <p:sldId id="447" r:id="rId26"/>
    <p:sldId id="448" r:id="rId27"/>
    <p:sldId id="449" r:id="rId28"/>
    <p:sldId id="450" r:id="rId29"/>
    <p:sldId id="451" r:id="rId30"/>
    <p:sldId id="452" r:id="rId31"/>
    <p:sldId id="453" r:id="rId32"/>
    <p:sldId id="471" r:id="rId33"/>
    <p:sldId id="454" r:id="rId34"/>
    <p:sldId id="455" r:id="rId35"/>
    <p:sldId id="456" r:id="rId36"/>
    <p:sldId id="457" r:id="rId37"/>
    <p:sldId id="458" r:id="rId38"/>
    <p:sldId id="459" r:id="rId39"/>
    <p:sldId id="460" r:id="rId40"/>
    <p:sldId id="461" r:id="rId41"/>
    <p:sldId id="462" r:id="rId42"/>
    <p:sldId id="465" r:id="rId43"/>
    <p:sldId id="463" r:id="rId44"/>
    <p:sldId id="464" r:id="rId45"/>
    <p:sldId id="466" r:id="rId46"/>
    <p:sldId id="467" r:id="rId47"/>
    <p:sldId id="468" r:id="rId48"/>
    <p:sldId id="469" r:id="rId49"/>
    <p:sldId id="47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7/24/2014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7/24/2014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7/24/2014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7/24/2014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22</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b="1" u="sng" dirty="0" smtClean="0"/>
          </a:p>
          <a:p>
            <a:endParaRPr lang="en-US" b="1" u="sng" dirty="0" smtClean="0"/>
          </a:p>
          <a:p>
            <a:r>
              <a:rPr lang="en-US" b="1" u="sng" dirty="0" smtClean="0"/>
              <a:t>Evaluation </a:t>
            </a:r>
            <a:r>
              <a:rPr lang="en-US" b="1" u="sng" dirty="0" smtClean="0"/>
              <a:t>of Loan </a:t>
            </a:r>
            <a:r>
              <a:rPr lang="en-US" b="1" u="sng" dirty="0" smtClean="0"/>
              <a:t>proposals</a:t>
            </a:r>
          </a:p>
          <a:p>
            <a:pPr>
              <a:buNone/>
            </a:pPr>
            <a:r>
              <a:rPr lang="en-US" b="1" u="sng" dirty="0" smtClean="0"/>
              <a:t>Which variables should be consider?</a:t>
            </a:r>
            <a:endParaRPr lang="en-US" dirty="0" smtClean="0"/>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Evaluation of Loan proposals</a:t>
            </a:r>
            <a:endParaRPr lang="en-US" u="sng" dirty="0" smtClean="0"/>
          </a:p>
          <a:p>
            <a:r>
              <a:rPr lang="en-US" dirty="0" smtClean="0"/>
              <a:t>While evaluating the proposal, bank should assess not only the ability of the client to pay back the loan but also his willingness to repay.</a:t>
            </a:r>
          </a:p>
          <a:p>
            <a:endParaRPr lang="en-US" dirty="0" smtClean="0"/>
          </a:p>
          <a:p>
            <a:r>
              <a:rPr lang="en-US" dirty="0" smtClean="0"/>
              <a:t>They need to consider the following variables while evaluating a loan proposals;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Evaluation of Loan proposals</a:t>
            </a:r>
            <a:endParaRPr lang="en-US" u="sng" dirty="0" smtClean="0"/>
          </a:p>
          <a:p>
            <a:pPr>
              <a:buNone/>
            </a:pPr>
            <a:r>
              <a:rPr lang="en-US" b="1" dirty="0" smtClean="0"/>
              <a:t>Industry level credit analysis:</a:t>
            </a:r>
          </a:p>
          <a:p>
            <a:r>
              <a:rPr lang="en-US" dirty="0" smtClean="0"/>
              <a:t>It needs to be performed to study the prospects of the industry and it most importantly includes a study of the</a:t>
            </a:r>
          </a:p>
          <a:p>
            <a:pPr marL="514350" indent="-514350">
              <a:buFont typeface="+mj-lt"/>
              <a:buAutoNum type="arabicPeriod"/>
            </a:pPr>
            <a:r>
              <a:rPr lang="en-US" dirty="0" smtClean="0"/>
              <a:t>Industry cycle</a:t>
            </a:r>
          </a:p>
          <a:p>
            <a:pPr marL="514350" indent="-514350">
              <a:buFont typeface="+mj-lt"/>
              <a:buAutoNum type="arabicPeriod"/>
            </a:pPr>
            <a:r>
              <a:rPr lang="en-US" dirty="0" smtClean="0"/>
              <a:t>Threat from substitutes</a:t>
            </a:r>
          </a:p>
          <a:p>
            <a:pPr marL="514350" indent="-514350">
              <a:buFont typeface="+mj-lt"/>
              <a:buAutoNum type="arabicPeriod"/>
            </a:pPr>
            <a:r>
              <a:rPr lang="en-US" dirty="0" smtClean="0"/>
              <a:t>Shifts in consumer demands</a:t>
            </a:r>
          </a:p>
          <a:p>
            <a:pPr marL="514350" indent="-514350">
              <a:buFont typeface="+mj-lt"/>
              <a:buAutoNum type="arabicPeriod"/>
            </a:pPr>
            <a:r>
              <a:rPr lang="en-US" dirty="0" smtClean="0"/>
              <a:t>Regulatory environment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a:t>
            </a:r>
            <a:r>
              <a:rPr lang="en-US" b="1" u="sng" dirty="0" smtClean="0"/>
              <a:t>Evaluation of Loan proposals</a:t>
            </a:r>
            <a:endParaRPr lang="en-US" u="sng" dirty="0" smtClean="0"/>
          </a:p>
          <a:p>
            <a:pPr>
              <a:buNone/>
            </a:pPr>
            <a:r>
              <a:rPr lang="en-US" b="1" dirty="0" smtClean="0"/>
              <a:t>Operational Efficiency:</a:t>
            </a:r>
          </a:p>
          <a:p>
            <a:r>
              <a:rPr lang="en-US" dirty="0" smtClean="0"/>
              <a:t>The company level credit rating is conducted to assess the operational efficiency of the client company. The critical aspects that are to be evaluated in this process fall into the following categories;</a:t>
            </a:r>
          </a:p>
          <a:p>
            <a:pPr marL="514350" indent="-514350">
              <a:buFont typeface="+mj-lt"/>
              <a:buAutoNum type="arabicPeriod"/>
            </a:pPr>
            <a:r>
              <a:rPr lang="en-US" dirty="0" smtClean="0"/>
              <a:t>Operating margins</a:t>
            </a:r>
          </a:p>
          <a:p>
            <a:pPr marL="514350" indent="-514350">
              <a:buFont typeface="+mj-lt"/>
              <a:buAutoNum type="arabicPeriod"/>
            </a:pPr>
            <a:r>
              <a:rPr lang="en-US" dirty="0" smtClean="0"/>
              <a:t>Stability and growth of market share</a:t>
            </a:r>
          </a:p>
          <a:p>
            <a:pPr marL="514350" indent="-514350">
              <a:buFont typeface="+mj-lt"/>
              <a:buAutoNum type="arabicPeriod"/>
            </a:pPr>
            <a:r>
              <a:rPr lang="en-US" dirty="0" smtClean="0"/>
              <a:t>Access to key raw materials</a:t>
            </a:r>
          </a:p>
          <a:p>
            <a:pPr marL="514350" indent="-514350">
              <a:buFont typeface="+mj-lt"/>
              <a:buAutoNum type="arabicPeriod"/>
            </a:pPr>
            <a:r>
              <a:rPr lang="en-US" dirty="0" smtClean="0"/>
              <a:t>Benefit from economies of scale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u="sng" dirty="0" smtClean="0"/>
              <a:t>Evaluation of Loan proposals</a:t>
            </a:r>
            <a:endParaRPr lang="en-US" u="sng" dirty="0" smtClean="0"/>
          </a:p>
          <a:p>
            <a:pPr>
              <a:buNone/>
            </a:pPr>
            <a:r>
              <a:rPr lang="en-US" b="1" dirty="0" smtClean="0"/>
              <a:t>Financial Efficiency:</a:t>
            </a:r>
          </a:p>
          <a:p>
            <a:r>
              <a:rPr lang="en-US" dirty="0" smtClean="0"/>
              <a:t>Repayment of the loan by the clients depends greatly on their financial soundness. Hence financial analysis becomes an imperative part of credit risk analyst. It includes an analyses of;</a:t>
            </a:r>
          </a:p>
          <a:p>
            <a:pPr marL="514350" indent="-514350">
              <a:buFont typeface="+mj-lt"/>
              <a:buAutoNum type="arabicPeriod"/>
            </a:pPr>
            <a:r>
              <a:rPr lang="en-US" dirty="0" smtClean="0"/>
              <a:t>Financial leverage</a:t>
            </a:r>
          </a:p>
          <a:p>
            <a:pPr marL="514350" indent="-514350">
              <a:buFont typeface="+mj-lt"/>
              <a:buAutoNum type="arabicPeriod"/>
            </a:pPr>
            <a:r>
              <a:rPr lang="en-US" dirty="0" smtClean="0"/>
              <a:t>Cost of capital</a:t>
            </a:r>
          </a:p>
          <a:p>
            <a:pPr marL="514350" indent="-514350">
              <a:buFont typeface="+mj-lt"/>
              <a:buAutoNum type="arabicPeriod"/>
            </a:pPr>
            <a:r>
              <a:rPr lang="en-US" dirty="0" smtClean="0"/>
              <a:t>Working capital management</a:t>
            </a:r>
          </a:p>
          <a:p>
            <a:pPr marL="514350" indent="-514350">
              <a:buFont typeface="+mj-lt"/>
              <a:buAutoNum type="arabicPeriod"/>
            </a:pPr>
            <a:r>
              <a:rPr lang="en-US" dirty="0" smtClean="0"/>
              <a:t>Interest rate risk management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Evaluation of Loan proposals</a:t>
            </a:r>
            <a:endParaRPr lang="en-US" u="sng" dirty="0" smtClean="0"/>
          </a:p>
          <a:p>
            <a:pPr>
              <a:buNone/>
            </a:pPr>
            <a:r>
              <a:rPr lang="en-US" b="1" dirty="0" smtClean="0"/>
              <a:t>Management Evaluation:</a:t>
            </a:r>
          </a:p>
          <a:p>
            <a:r>
              <a:rPr lang="en-US" dirty="0" smtClean="0"/>
              <a:t>The management evaluation throws light on the willingness of the client to repay.</a:t>
            </a:r>
          </a:p>
          <a:p>
            <a:r>
              <a:rPr lang="en-US" dirty="0" smtClean="0"/>
              <a:t>It includes a study on the performance of the promoter, top management and also the performance of group companies under the same management.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Negotiable Instrument</a:t>
            </a:r>
            <a:endParaRPr lang="en-US" sz="60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term ‘negotiable instrument’ consists of two parts, </a:t>
            </a:r>
            <a:r>
              <a:rPr lang="en-US" dirty="0" err="1" smtClean="0"/>
              <a:t>viz</a:t>
            </a:r>
            <a:r>
              <a:rPr lang="en-US" dirty="0" smtClean="0"/>
              <a:t>, ‘negotiable’ and ‘instrument’.</a:t>
            </a:r>
          </a:p>
          <a:p>
            <a:r>
              <a:rPr lang="en-US" dirty="0" smtClean="0"/>
              <a:t>The word ‘negotiable’ means ‘transferable by delivery’ and the word ‘instrument’ means ‘written documents by which a right is created in </a:t>
            </a:r>
            <a:r>
              <a:rPr lang="en-US" dirty="0" err="1" smtClean="0"/>
              <a:t>favour</a:t>
            </a:r>
            <a:r>
              <a:rPr lang="en-US" dirty="0" smtClean="0"/>
              <a:t> of some person’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r>
              <a:rPr lang="en-US" dirty="0" smtClean="0"/>
              <a:t>It means an instrument possessing the quality of negotiability is entitled to be called a negotiable instrument.</a:t>
            </a:r>
          </a:p>
          <a:p>
            <a:r>
              <a:rPr lang="en-US" dirty="0" smtClean="0"/>
              <a:t>In other words, negotiable instruments are documents meant for making payments, the ownership of which can be transferred from one person to another many times before the final payment is made.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What are the two features of negotiable instruments</a:t>
            </a:r>
            <a:r>
              <a:rPr lang="en-US"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 negotiable instrument must possess two features;</a:t>
            </a:r>
          </a:p>
          <a:p>
            <a:pPr>
              <a:buNone/>
            </a:pPr>
            <a:endParaRPr lang="en-US" dirty="0" smtClean="0"/>
          </a:p>
          <a:p>
            <a:pPr>
              <a:buNone/>
            </a:pPr>
            <a:r>
              <a:rPr lang="en-US" dirty="0" smtClean="0"/>
              <a:t>1. The right of ownership contained in the instrument can be transferred from one person to another by mere delivery if it is payable to bearer, or by endorsement and delivery if payable to order.</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2. The transferee taking the instrument in good faith and for consideration gets a good title to the same even though the title of the transfer is defective.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What the </a:t>
            </a:r>
            <a:r>
              <a:rPr lang="en-US" b="1" dirty="0" smtClean="0"/>
              <a:t>essential characteristics of a negotiable </a:t>
            </a:r>
            <a:r>
              <a:rPr lang="en-US" b="1" dirty="0" smtClean="0"/>
              <a:t>instruments?</a:t>
            </a:r>
            <a:endParaRPr lang="en-US" b="1"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essential characteristics of a negotiable instruments are;</a:t>
            </a:r>
          </a:p>
          <a:p>
            <a:pPr>
              <a:buNone/>
            </a:pPr>
            <a:r>
              <a:rPr lang="en-US" dirty="0" smtClean="0"/>
              <a:t>1. Payable to order or bearer:</a:t>
            </a:r>
          </a:p>
          <a:p>
            <a:r>
              <a:rPr lang="en-US" dirty="0" smtClean="0"/>
              <a:t>It must be payable either to order or bearer.</a:t>
            </a:r>
          </a:p>
          <a:p>
            <a:pPr>
              <a:buNone/>
            </a:pPr>
            <a:r>
              <a:rPr lang="en-US" dirty="0" smtClean="0"/>
              <a:t>2. Freely transferable:</a:t>
            </a:r>
          </a:p>
          <a:p>
            <a:r>
              <a:rPr lang="en-US" dirty="0" smtClean="0"/>
              <a:t>An instrument payable to order is negotiable by endorsement and delivery and an instrument payable to bearer is negotiable by mere delivery.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3. Presumption as to holder:</a:t>
            </a:r>
          </a:p>
          <a:p>
            <a:r>
              <a:rPr lang="en-US" dirty="0" smtClean="0"/>
              <a:t>Every holder of negotiable instrument is presumed to be holder in due course.</a:t>
            </a:r>
          </a:p>
          <a:p>
            <a:pPr>
              <a:buNone/>
            </a:pPr>
            <a:r>
              <a:rPr lang="en-US" dirty="0" smtClean="0"/>
              <a:t>4. Title of holder in due course:</a:t>
            </a:r>
          </a:p>
          <a:p>
            <a:r>
              <a:rPr lang="en-US" dirty="0" smtClean="0"/>
              <a:t>A holder in due course i.e. the person who becomes the possessor of negotiable instrument before maturity, for valuable consideration and in good faith, gets the instrument free from all defects in the title of transferor.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5. Presumption as to considerations:</a:t>
            </a:r>
          </a:p>
          <a:p>
            <a:r>
              <a:rPr lang="en-US" dirty="0" smtClean="0"/>
              <a:t>Every negotiable instrument is presumed to have been made, drawn, accepted, endorsed, negotiated or transferred for considerations.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What are the main negotiable instruments are?</a:t>
            </a:r>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main negotiable instruments are;\</a:t>
            </a:r>
          </a:p>
          <a:p>
            <a:pPr>
              <a:buNone/>
            </a:pPr>
            <a:endParaRPr lang="en-US" dirty="0" smtClean="0"/>
          </a:p>
          <a:p>
            <a:pPr marL="514350" indent="-514350">
              <a:buFont typeface="+mj-lt"/>
              <a:buAutoNum type="arabicPeriod"/>
            </a:pPr>
            <a:r>
              <a:rPr lang="en-US" dirty="0" smtClean="0"/>
              <a:t>Promissory notes</a:t>
            </a:r>
          </a:p>
          <a:p>
            <a:pPr marL="514350" indent="-514350">
              <a:buFont typeface="+mj-lt"/>
              <a:buAutoNum type="arabicPeriod"/>
            </a:pPr>
            <a:r>
              <a:rPr lang="en-US" dirty="0" smtClean="0"/>
              <a:t>Bill of exchange</a:t>
            </a:r>
          </a:p>
          <a:p>
            <a:pPr marL="514350" indent="-514350">
              <a:buFont typeface="+mj-lt"/>
              <a:buAutoNum type="arabicPeriod"/>
            </a:pPr>
            <a:r>
              <a:rPr lang="en-US" dirty="0" err="1" smtClean="0"/>
              <a:t>Cheques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pPr>
              <a:buNone/>
            </a:pPr>
            <a:r>
              <a:rPr lang="en-US" dirty="0" smtClean="0"/>
              <a:t>Promissory notes</a:t>
            </a:r>
          </a:p>
          <a:p>
            <a:r>
              <a:rPr lang="en-US" dirty="0" smtClean="0"/>
              <a:t>According to the definition;</a:t>
            </a:r>
          </a:p>
          <a:p>
            <a:r>
              <a:rPr lang="en-US" dirty="0" smtClean="0"/>
              <a:t>A document of promise in writing by a person to pay a certain sum of money unconditionally to a certain person or according to his order is called promissory note.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r>
              <a:rPr lang="en-US" dirty="0" smtClean="0"/>
              <a:t>The characteristic features of a promissory note are;</a:t>
            </a:r>
          </a:p>
          <a:p>
            <a:pPr marL="514350" indent="-514350">
              <a:buFont typeface="+mj-lt"/>
              <a:buAutoNum type="arabicPeriod"/>
            </a:pPr>
            <a:r>
              <a:rPr lang="en-US" dirty="0" smtClean="0"/>
              <a:t> A promissory note must be in writing, duly signed by its maker and properly stamped as per the Pakistan stamp Act.</a:t>
            </a:r>
          </a:p>
          <a:p>
            <a:pPr marL="514350" indent="-514350">
              <a:buFont typeface="+mj-lt"/>
              <a:buAutoNum type="arabicPeriod"/>
            </a:pPr>
            <a:r>
              <a:rPr lang="en-US" dirty="0" smtClean="0"/>
              <a:t>It must contain an undertaking or promise to pay.</a:t>
            </a:r>
          </a:p>
          <a:p>
            <a:pPr marL="514350" indent="-514350">
              <a:buFont typeface="+mj-lt"/>
              <a:buAutoNum type="arabicPeriod"/>
            </a:pPr>
            <a:r>
              <a:rPr lang="en-US" dirty="0" smtClean="0"/>
              <a:t>The promise to pay must not be conditional.</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buNone/>
            </a:pPr>
            <a:r>
              <a:rPr lang="en-US" dirty="0" smtClean="0"/>
              <a:t>4. It must contain a promise to pay money only. </a:t>
            </a:r>
          </a:p>
          <a:p>
            <a:pPr>
              <a:buNone/>
            </a:pPr>
            <a:r>
              <a:rPr lang="en-US" dirty="0" smtClean="0"/>
              <a:t>5. The parties to a promissory note, i.e. the maker and the payee, must be certain.</a:t>
            </a:r>
          </a:p>
          <a:p>
            <a:pPr>
              <a:buNone/>
            </a:pPr>
            <a:r>
              <a:rPr lang="en-US" dirty="0" smtClean="0"/>
              <a:t>6. It may be payable on demand or after a certain date. </a:t>
            </a:r>
          </a:p>
          <a:p>
            <a:pPr>
              <a:buNone/>
            </a:pPr>
            <a:r>
              <a:rPr lang="en-US" dirty="0" smtClean="0"/>
              <a:t>7. The sum payable mentioned must be certain or capable of being made certain. It means that the sum payable may be in figure or may be such that it can be calculated.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r>
              <a:rPr lang="en-US" dirty="0" smtClean="0"/>
              <a:t>A promissory note does not require any acceptance because the maker of the promissory note himself promise to make the payment. </a:t>
            </a:r>
          </a:p>
          <a:p>
            <a:r>
              <a:rPr lang="en-US" dirty="0" smtClean="0"/>
              <a:t>There are primarily two parties involved in a promissory note;</a:t>
            </a:r>
          </a:p>
          <a:p>
            <a:pPr marL="514350" indent="-514350">
              <a:buFont typeface="+mj-lt"/>
              <a:buAutoNum type="arabicPeriod"/>
            </a:pPr>
            <a:r>
              <a:rPr lang="en-US" dirty="0" smtClean="0"/>
              <a:t>Maker / drawer</a:t>
            </a:r>
          </a:p>
          <a:p>
            <a:pPr marL="514350" indent="-514350">
              <a:buFont typeface="+mj-lt"/>
              <a:buAutoNum type="arabicPeriod"/>
            </a:pPr>
            <a:r>
              <a:rPr lang="en-US" dirty="0" err="1" smtClean="0"/>
              <a:t>Drawee</a:t>
            </a:r>
            <a:r>
              <a:rPr lang="en-US" dirty="0" smtClean="0"/>
              <a:t> /payee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In course of transfer of a promissory note by payee and others, the parties involved may be the;</a:t>
            </a:r>
          </a:p>
          <a:p>
            <a:r>
              <a:rPr lang="en-US" dirty="0" smtClean="0"/>
              <a:t>The endorser: the person who endorses the note in </a:t>
            </a:r>
            <a:r>
              <a:rPr lang="en-US" dirty="0" err="1" smtClean="0"/>
              <a:t>favour</a:t>
            </a:r>
            <a:r>
              <a:rPr lang="en-US" dirty="0" smtClean="0"/>
              <a:t> of another person.</a:t>
            </a:r>
          </a:p>
          <a:p>
            <a:r>
              <a:rPr lang="en-US" dirty="0" smtClean="0"/>
              <a:t>The endorsee: the person in whose </a:t>
            </a:r>
            <a:r>
              <a:rPr lang="en-US" dirty="0" err="1" smtClean="0"/>
              <a:t>favour</a:t>
            </a:r>
            <a:r>
              <a:rPr lang="en-US" dirty="0" smtClean="0"/>
              <a:t> the note is </a:t>
            </a:r>
            <a:r>
              <a:rPr lang="en-US" dirty="0" err="1" smtClean="0"/>
              <a:t>negotaited</a:t>
            </a:r>
            <a:r>
              <a:rPr lang="en-US" dirty="0" smtClean="0"/>
              <a:t> by endorsement.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23</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Bill </a:t>
            </a:r>
            <a:r>
              <a:rPr lang="en-US" sz="6000" b="1" dirty="0" smtClean="0"/>
              <a:t>of Exchange</a:t>
            </a:r>
            <a:endParaRPr lang="en-US" sz="60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b="1" dirty="0"/>
          </a:p>
        </p:txBody>
      </p:sp>
      <p:sp>
        <p:nvSpPr>
          <p:cNvPr id="3" name="Content Placeholder 2"/>
          <p:cNvSpPr>
            <a:spLocks noGrp="1"/>
          </p:cNvSpPr>
          <p:nvPr>
            <p:ph idx="1"/>
          </p:nvPr>
        </p:nvSpPr>
        <p:spPr/>
        <p:txBody>
          <a:bodyPr/>
          <a:lstStyle/>
          <a:p>
            <a:endParaRPr lang="en-US" dirty="0" smtClean="0"/>
          </a:p>
          <a:p>
            <a:r>
              <a:rPr lang="en-US" dirty="0" smtClean="0"/>
              <a:t>According to the negotiable instrument Act, 1881,a bill of exchange is defined as an instrument in writing containing an unconditional order, signed by the maker, directing a certain person to pay a certain sum of money only to, or to the order of, a certain person or to the bearer of the instrument.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The following features of a bill of exchange emerge out on the basis of this definition;</a:t>
            </a:r>
          </a:p>
          <a:p>
            <a:pPr marL="514350" indent="-514350">
              <a:buFont typeface="+mj-lt"/>
              <a:buAutoNum type="arabicPeriod"/>
            </a:pPr>
            <a:r>
              <a:rPr lang="en-US" dirty="0" smtClean="0"/>
              <a:t>A bill of exchange must be in writing and not oral.</a:t>
            </a:r>
          </a:p>
          <a:p>
            <a:pPr marL="514350" indent="-514350">
              <a:buFont typeface="+mj-lt"/>
              <a:buAutoNum type="arabicPeriod"/>
            </a:pPr>
            <a:r>
              <a:rPr lang="en-US" dirty="0" smtClean="0"/>
              <a:t>It is an order to make payment.</a:t>
            </a:r>
          </a:p>
          <a:p>
            <a:pPr marL="514350" indent="-514350">
              <a:buFont typeface="+mj-lt"/>
              <a:buAutoNum type="arabicPeriod"/>
            </a:pPr>
            <a:r>
              <a:rPr lang="en-US" dirty="0" smtClean="0"/>
              <a:t>The order to make payment is unconditional.</a:t>
            </a:r>
          </a:p>
          <a:p>
            <a:pPr marL="514350" indent="-514350">
              <a:buFont typeface="+mj-lt"/>
              <a:buAutoNum type="arabicPeriod"/>
            </a:pPr>
            <a:r>
              <a:rPr lang="en-US" dirty="0" smtClean="0"/>
              <a:t>The maker of the bill of exchange must sign on it.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pPr>
              <a:buNone/>
            </a:pPr>
            <a:r>
              <a:rPr lang="en-US" dirty="0" smtClean="0"/>
              <a:t>5. The payment to be made must be certain.</a:t>
            </a:r>
          </a:p>
          <a:p>
            <a:pPr>
              <a:buNone/>
            </a:pPr>
            <a:r>
              <a:rPr lang="en-US" dirty="0" smtClean="0"/>
              <a:t>6. The date on which payment is made must also be certain.</a:t>
            </a:r>
          </a:p>
          <a:p>
            <a:pPr>
              <a:buNone/>
            </a:pPr>
            <a:r>
              <a:rPr lang="en-US" dirty="0" smtClean="0"/>
              <a:t>7. The bill of exchange must be payable to a certain person.</a:t>
            </a:r>
          </a:p>
          <a:p>
            <a:pPr>
              <a:buNone/>
            </a:pPr>
            <a:r>
              <a:rPr lang="en-US" dirty="0" smtClean="0"/>
              <a:t>8. The amount mentioned is payable either on demand or on the expiry of a fixed period of time.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9. The bill of exchange must be stamped as per the requirement of law.</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normAutofit lnSpcReduction="10000"/>
          </a:bodyPr>
          <a:lstStyle/>
          <a:p>
            <a:r>
              <a:rPr lang="en-US" dirty="0" smtClean="0"/>
              <a:t>According to the Act, a bill of exchange is generally drawn by the creditor on his debtor.</a:t>
            </a:r>
          </a:p>
          <a:p>
            <a:r>
              <a:rPr lang="en-US" dirty="0" smtClean="0"/>
              <a:t>It has to be accepted by the debtor or someone else on his behalf. It is called a DRAFT before its acceptance.</a:t>
            </a:r>
          </a:p>
          <a:p>
            <a:r>
              <a:rPr lang="en-US" dirty="0" smtClean="0"/>
              <a:t>Therefore, one of the underlying features of a bill of exchange is that it has to be accepted either by the person upon whom it is drawn or by someone else on his/her behalf.</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   Parties to a Bill of Exchange</a:t>
            </a:r>
            <a:endParaRPr lang="en-US" sz="44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normAutofit/>
          </a:bodyPr>
          <a:lstStyle/>
          <a:p>
            <a:pPr>
              <a:buNone/>
            </a:pPr>
            <a:r>
              <a:rPr lang="en-US" b="1" u="sng" dirty="0" smtClean="0"/>
              <a:t>Parties to a Bill of Exchange</a:t>
            </a:r>
          </a:p>
          <a:p>
            <a:r>
              <a:rPr lang="en-US" dirty="0" smtClean="0"/>
              <a:t>There </a:t>
            </a:r>
            <a:r>
              <a:rPr lang="en-US" dirty="0" smtClean="0"/>
              <a:t>are three parties to a bill of exchange</a:t>
            </a:r>
            <a:r>
              <a:rPr lang="en-US" dirty="0" smtClean="0"/>
              <a:t>;</a:t>
            </a:r>
            <a:endParaRPr lang="en-US" dirty="0" smtClean="0"/>
          </a:p>
          <a:p>
            <a:pPr marL="514350" indent="-514350">
              <a:buFont typeface="+mj-lt"/>
              <a:buAutoNum type="arabicPeriod"/>
            </a:pPr>
            <a:r>
              <a:rPr lang="en-US" dirty="0" smtClean="0"/>
              <a:t>The drawer is the maker of the bill of exchange.</a:t>
            </a:r>
          </a:p>
          <a:p>
            <a:pPr marL="514350" indent="-514350">
              <a:buFont typeface="+mj-lt"/>
              <a:buAutoNum type="arabicPeriod"/>
            </a:pPr>
            <a:r>
              <a:rPr lang="en-US" dirty="0" smtClean="0"/>
              <a:t>The </a:t>
            </a:r>
            <a:r>
              <a:rPr lang="en-US" dirty="0" err="1" smtClean="0"/>
              <a:t>drawee</a:t>
            </a:r>
            <a:r>
              <a:rPr lang="en-US" dirty="0" smtClean="0"/>
              <a:t> is the person upon whom the bill of exchange is drawn.</a:t>
            </a:r>
          </a:p>
          <a:p>
            <a:pPr marL="514350" indent="-514350">
              <a:buFont typeface="+mj-lt"/>
              <a:buAutoNum type="arabicPeriod"/>
            </a:pPr>
            <a:r>
              <a:rPr lang="en-US" dirty="0" smtClean="0"/>
              <a:t>The payee is the person to whom the payment is made.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Parties to a Bill of </a:t>
            </a:r>
            <a:r>
              <a:rPr lang="en-US" b="1" u="sng" dirty="0" smtClean="0"/>
              <a:t>Exchange</a:t>
            </a:r>
            <a:endParaRPr lang="en-US" dirty="0" smtClean="0"/>
          </a:p>
          <a:p>
            <a:r>
              <a:rPr lang="en-US" dirty="0" smtClean="0"/>
              <a:t>The </a:t>
            </a:r>
            <a:r>
              <a:rPr lang="en-US" dirty="0" smtClean="0"/>
              <a:t>drawer of the bill himself will be the payee if he keeps the bill with him till the date of its payment. </a:t>
            </a:r>
          </a:p>
          <a:p>
            <a:r>
              <a:rPr lang="en-US" dirty="0" smtClean="0"/>
              <a:t>The payee may change in the following situations;</a:t>
            </a:r>
          </a:p>
          <a:p>
            <a:r>
              <a:rPr lang="en-US" dirty="0" smtClean="0"/>
              <a:t>In case the drawer has got the bill discounted, the person who has discounted the bill will become the payee.</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normAutofit/>
          </a:bodyPr>
          <a:lstStyle/>
          <a:p>
            <a:pPr>
              <a:buNone/>
            </a:pPr>
            <a:r>
              <a:rPr lang="en-US" b="1" u="sng" dirty="0" smtClean="0"/>
              <a:t>Parties to a Bill of </a:t>
            </a:r>
            <a:r>
              <a:rPr lang="en-US" b="1" u="sng" dirty="0" smtClean="0"/>
              <a:t>Exchange</a:t>
            </a:r>
            <a:endParaRPr lang="en-US" dirty="0" smtClean="0"/>
          </a:p>
          <a:p>
            <a:r>
              <a:rPr lang="en-US" dirty="0" smtClean="0"/>
              <a:t>In </a:t>
            </a:r>
            <a:r>
              <a:rPr lang="en-US" dirty="0" smtClean="0"/>
              <a:t>case the bill is transferred in </a:t>
            </a:r>
            <a:r>
              <a:rPr lang="en-US" dirty="0" err="1" smtClean="0"/>
              <a:t>favour</a:t>
            </a:r>
            <a:r>
              <a:rPr lang="en-US" dirty="0" smtClean="0"/>
              <a:t> of a creditor of the drawer, the creditor will become the payee.</a:t>
            </a:r>
          </a:p>
          <a:p>
            <a:endParaRPr lang="en-US" dirty="0" smtClean="0"/>
          </a:p>
          <a:p>
            <a:r>
              <a:rPr lang="en-US" dirty="0" smtClean="0"/>
              <a:t>Normally the drawer and the payee are the same person. Similarly, the </a:t>
            </a:r>
            <a:r>
              <a:rPr lang="en-US" dirty="0" err="1" smtClean="0"/>
              <a:t>drawee</a:t>
            </a:r>
            <a:r>
              <a:rPr lang="en-US" dirty="0" smtClean="0"/>
              <a:t> and the acceptor are normally the same person.</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Bill of Exchange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CHEQUES</a:t>
            </a:r>
            <a:endParaRPr lang="en-US" sz="60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b="1"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A </a:t>
            </a:r>
            <a:r>
              <a:rPr lang="en-US" dirty="0" err="1" smtClean="0"/>
              <a:t>cheque</a:t>
            </a:r>
            <a:r>
              <a:rPr lang="en-US" dirty="0" smtClean="0"/>
              <a:t> is a negotiable instrument instructing a financial institution to pay a specific amount of a specific currency from a specific demand account held in the maker /depositor’s name with that institution.</a:t>
            </a:r>
          </a:p>
          <a:p>
            <a:r>
              <a:rPr lang="en-US" dirty="0" smtClean="0"/>
              <a:t>  Actually a </a:t>
            </a:r>
            <a:r>
              <a:rPr lang="en-US" dirty="0" err="1" smtClean="0"/>
              <a:t>cheque</a:t>
            </a:r>
            <a:r>
              <a:rPr lang="en-US" dirty="0" smtClean="0"/>
              <a:t> is an order by the account holder of the bank directing his banker to pay on demand, the specified amount to the order f the person named therein or  to the bearer.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a:t>
            </a:r>
            <a:r>
              <a:rPr lang="en-US" dirty="0" err="1" smtClean="0"/>
              <a:t>cheque</a:t>
            </a:r>
            <a:r>
              <a:rPr lang="en-US" dirty="0" smtClean="0"/>
              <a:t> had its </a:t>
            </a:r>
            <a:r>
              <a:rPr lang="en-US" dirty="0" err="1" smtClean="0"/>
              <a:t>orgigins</a:t>
            </a:r>
            <a:r>
              <a:rPr lang="en-US" dirty="0" smtClean="0"/>
              <a:t> in the ancient banking system in which bankers would issue orders at the request of their customers to pay money to identified payees.</a:t>
            </a:r>
          </a:p>
          <a:p>
            <a:r>
              <a:rPr lang="en-US" dirty="0" smtClean="0"/>
              <a:t>Such an order was referred to as a bill of exchange.</a:t>
            </a:r>
          </a:p>
          <a:p>
            <a:pPr>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use of bills of exchange facilitated trade by eliminating the need for merchants to carry large quantities of currency to purchase goods and services.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err="1" smtClean="0"/>
              <a:t>Cheques</a:t>
            </a:r>
            <a:r>
              <a:rPr lang="en-US" dirty="0" smtClean="0"/>
              <a:t> generally contain;</a:t>
            </a:r>
          </a:p>
          <a:p>
            <a:pPr marL="514350" indent="-514350">
              <a:buFont typeface="+mj-lt"/>
              <a:buAutoNum type="arabicPeriod"/>
            </a:pPr>
            <a:r>
              <a:rPr lang="en-US" dirty="0" smtClean="0"/>
              <a:t>Place of issue</a:t>
            </a:r>
          </a:p>
          <a:p>
            <a:pPr marL="514350" indent="-514350">
              <a:buFont typeface="+mj-lt"/>
              <a:buAutoNum type="arabicPeriod"/>
            </a:pPr>
            <a:r>
              <a:rPr lang="en-US" dirty="0" err="1" smtClean="0"/>
              <a:t>Cheque</a:t>
            </a:r>
            <a:r>
              <a:rPr lang="en-US" dirty="0" smtClean="0"/>
              <a:t> number</a:t>
            </a:r>
          </a:p>
          <a:p>
            <a:pPr marL="514350" indent="-514350">
              <a:buFont typeface="+mj-lt"/>
              <a:buAutoNum type="arabicPeriod"/>
            </a:pPr>
            <a:r>
              <a:rPr lang="en-US" dirty="0" smtClean="0"/>
              <a:t>Date of issue</a:t>
            </a:r>
          </a:p>
          <a:p>
            <a:pPr marL="514350" indent="-514350">
              <a:buFont typeface="+mj-lt"/>
              <a:buAutoNum type="arabicPeriod"/>
            </a:pPr>
            <a:r>
              <a:rPr lang="en-US" dirty="0" smtClean="0"/>
              <a:t>Payee</a:t>
            </a:r>
          </a:p>
          <a:p>
            <a:pPr marL="514350" indent="-514350">
              <a:buFont typeface="+mj-lt"/>
              <a:buAutoNum type="arabicPeriod"/>
            </a:pPr>
            <a:r>
              <a:rPr lang="en-US" dirty="0" smtClean="0"/>
              <a:t>Amount of currency</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6. Signature of the drawer</a:t>
            </a:r>
          </a:p>
          <a:p>
            <a:pPr>
              <a:buNone/>
            </a:pPr>
            <a:r>
              <a:rPr lang="en-US" dirty="0" smtClean="0"/>
              <a:t>7. Routing / account number</a:t>
            </a:r>
          </a:p>
          <a:p>
            <a:pPr>
              <a:buNone/>
            </a:pPr>
            <a:r>
              <a:rPr lang="en-US" dirty="0" smtClean="0"/>
              <a:t>8. Fractional routing number</a:t>
            </a:r>
          </a:p>
          <a:p>
            <a:pPr>
              <a:buNone/>
            </a:pPr>
            <a:r>
              <a:rPr lang="en-US" dirty="0" smtClean="0"/>
              <a:t>A  </a:t>
            </a:r>
            <a:r>
              <a:rPr lang="en-US" dirty="0" err="1" smtClean="0"/>
              <a:t>cheque</a:t>
            </a:r>
            <a:r>
              <a:rPr lang="en-US" dirty="0" smtClean="0"/>
              <a:t> is generally valid indefinitely or for six months after the date of issue unless otherwise indicated, this varies depending on where the </a:t>
            </a:r>
            <a:r>
              <a:rPr lang="en-US" dirty="0" err="1" smtClean="0"/>
              <a:t>cheque</a:t>
            </a:r>
            <a:r>
              <a:rPr lang="en-US" dirty="0" smtClean="0"/>
              <a:t> is drawn.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6000" b="1" dirty="0" smtClean="0"/>
              <a:t>Features of a </a:t>
            </a:r>
            <a:r>
              <a:rPr lang="en-US" sz="6000" b="1" dirty="0" err="1" smtClean="0"/>
              <a:t>Cheque</a:t>
            </a:r>
            <a:endParaRPr lang="en-US" sz="6000" b="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Features of a </a:t>
            </a:r>
            <a:r>
              <a:rPr lang="en-US" b="1" u="sng" dirty="0" err="1" smtClean="0"/>
              <a:t>Cheque</a:t>
            </a:r>
            <a:endParaRPr lang="en-US" b="1" u="sng" dirty="0" smtClean="0"/>
          </a:p>
          <a:p>
            <a:r>
              <a:rPr lang="en-US" dirty="0" smtClean="0"/>
              <a:t>Some </a:t>
            </a:r>
            <a:r>
              <a:rPr lang="en-US" dirty="0" smtClean="0"/>
              <a:t>important features of a </a:t>
            </a:r>
            <a:r>
              <a:rPr lang="en-US" dirty="0" err="1" smtClean="0"/>
              <a:t>cheque</a:t>
            </a:r>
            <a:r>
              <a:rPr lang="en-US" dirty="0" smtClean="0"/>
              <a:t> are given below;</a:t>
            </a:r>
          </a:p>
          <a:p>
            <a:pPr marL="514350" indent="-514350">
              <a:buFont typeface="+mj-lt"/>
              <a:buAutoNum type="arabicPeriod"/>
            </a:pPr>
            <a:r>
              <a:rPr lang="en-US" dirty="0" smtClean="0"/>
              <a:t>A </a:t>
            </a:r>
            <a:r>
              <a:rPr lang="en-US" dirty="0" err="1" smtClean="0"/>
              <a:t>cheque</a:t>
            </a:r>
            <a:r>
              <a:rPr lang="en-US" dirty="0" smtClean="0"/>
              <a:t> must be in writing and duly signed by the drawer.</a:t>
            </a:r>
          </a:p>
          <a:p>
            <a:pPr marL="514350" indent="-514350">
              <a:buFont typeface="+mj-lt"/>
              <a:buAutoNum type="arabicPeriod"/>
            </a:pPr>
            <a:r>
              <a:rPr lang="en-US" dirty="0" smtClean="0"/>
              <a:t>It contains an unconditional order.</a:t>
            </a:r>
          </a:p>
          <a:p>
            <a:pPr marL="514350" indent="-514350">
              <a:buFont typeface="+mj-lt"/>
              <a:buAutoNum type="arabicPeriod"/>
            </a:pPr>
            <a:r>
              <a:rPr lang="en-US" dirty="0" smtClean="0"/>
              <a:t>It is issued on a specified banker </a:t>
            </a:r>
            <a:r>
              <a:rPr lang="en-US" dirty="0" smtClean="0"/>
              <a:t>only.</a:t>
            </a:r>
          </a:p>
          <a:p>
            <a:pPr marL="514350" indent="-514350">
              <a:buNone/>
            </a:pPr>
            <a:r>
              <a:rPr lang="en-US" dirty="0" smtClean="0"/>
              <a:t>                                                        </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Features of a </a:t>
            </a:r>
            <a:r>
              <a:rPr lang="en-US" b="1" u="sng" dirty="0" err="1" smtClean="0"/>
              <a:t>Cheque</a:t>
            </a:r>
            <a:endParaRPr lang="en-US" dirty="0" smtClean="0"/>
          </a:p>
          <a:p>
            <a:pPr>
              <a:buNone/>
            </a:pPr>
            <a:r>
              <a:rPr lang="en-US" dirty="0" smtClean="0"/>
              <a:t>4</a:t>
            </a:r>
            <a:r>
              <a:rPr lang="en-US" dirty="0" smtClean="0"/>
              <a:t>. The </a:t>
            </a:r>
            <a:r>
              <a:rPr lang="en-US" dirty="0" smtClean="0"/>
              <a:t>amount specified is to be always certain and must be clearly mentioned both  in figures and words.</a:t>
            </a:r>
          </a:p>
          <a:p>
            <a:pPr>
              <a:buNone/>
            </a:pPr>
            <a:r>
              <a:rPr lang="en-US" dirty="0" smtClean="0"/>
              <a:t>5</a:t>
            </a:r>
            <a:r>
              <a:rPr lang="en-US" dirty="0" smtClean="0"/>
              <a:t>. The </a:t>
            </a:r>
            <a:r>
              <a:rPr lang="en-US" dirty="0" smtClean="0"/>
              <a:t>payee is always certain.</a:t>
            </a:r>
          </a:p>
          <a:p>
            <a:pPr>
              <a:buNone/>
            </a:pPr>
            <a:r>
              <a:rPr lang="en-US" dirty="0" smtClean="0"/>
              <a:t>6. It </a:t>
            </a:r>
            <a:r>
              <a:rPr lang="en-US" dirty="0" smtClean="0"/>
              <a:t>is always payable on demand.</a:t>
            </a:r>
          </a:p>
          <a:p>
            <a:pPr>
              <a:buNone/>
            </a:pPr>
            <a:r>
              <a:rPr lang="en-US" dirty="0" smtClean="0"/>
              <a:t>7.The </a:t>
            </a:r>
            <a:r>
              <a:rPr lang="en-US" dirty="0" err="1" smtClean="0"/>
              <a:t>cheque</a:t>
            </a:r>
            <a:r>
              <a:rPr lang="en-US" dirty="0" smtClean="0"/>
              <a:t> must bear a date, otherwise it is invalid and shall not be </a:t>
            </a:r>
            <a:r>
              <a:rPr lang="en-US" dirty="0" err="1" smtClean="0"/>
              <a:t>honoured</a:t>
            </a:r>
            <a:r>
              <a:rPr lang="en-US" dirty="0" smtClean="0"/>
              <a:t> by the bank.                                                           </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Features of a </a:t>
            </a:r>
            <a:r>
              <a:rPr lang="en-US" b="1" u="sng" dirty="0" err="1" smtClean="0"/>
              <a:t>Cheque</a:t>
            </a:r>
            <a:endParaRPr lang="en-US" dirty="0" smtClean="0"/>
          </a:p>
          <a:p>
            <a:r>
              <a:rPr lang="en-US" dirty="0" smtClean="0"/>
              <a:t>The parties to regular </a:t>
            </a:r>
            <a:r>
              <a:rPr lang="en-US" dirty="0" err="1" smtClean="0"/>
              <a:t>cheques</a:t>
            </a:r>
            <a:r>
              <a:rPr lang="en-US" dirty="0" smtClean="0"/>
              <a:t> include a maker or drawer, the depositor writing a </a:t>
            </a:r>
            <a:r>
              <a:rPr lang="en-US" dirty="0" err="1" smtClean="0"/>
              <a:t>cheque</a:t>
            </a:r>
            <a:r>
              <a:rPr lang="en-US" dirty="0" smtClean="0"/>
              <a:t>, a </a:t>
            </a:r>
            <a:r>
              <a:rPr lang="en-US" dirty="0" err="1" smtClean="0"/>
              <a:t>drawee</a:t>
            </a:r>
            <a:r>
              <a:rPr lang="en-US" dirty="0" smtClean="0"/>
              <a:t>, the financial institution where the </a:t>
            </a:r>
            <a:r>
              <a:rPr lang="en-US" dirty="0" err="1" smtClean="0"/>
              <a:t>cheque</a:t>
            </a:r>
            <a:r>
              <a:rPr lang="en-US" dirty="0" smtClean="0"/>
              <a:t> can be presented for payment, and a payee, the entity to whom the maker issues the </a:t>
            </a:r>
            <a:r>
              <a:rPr lang="en-US" dirty="0" err="1" smtClean="0"/>
              <a:t>cheque</a:t>
            </a:r>
            <a:r>
              <a:rPr lang="en-US" dirty="0" smtClean="0"/>
              <a:t>.</a:t>
            </a:r>
          </a:p>
          <a:p>
            <a:r>
              <a:rPr lang="en-US" dirty="0" smtClean="0"/>
              <a:t>The drawer drafts or draw a </a:t>
            </a:r>
            <a:r>
              <a:rPr lang="en-US" dirty="0" err="1" smtClean="0"/>
              <a:t>cheque</a:t>
            </a:r>
            <a:r>
              <a:rPr lang="en-US" dirty="0" smtClean="0"/>
              <a:t>, which is also called cutting </a:t>
            </a:r>
            <a:r>
              <a:rPr lang="en-US" dirty="0" err="1" smtClean="0"/>
              <a:t>cheque</a:t>
            </a:r>
            <a:r>
              <a:rPr lang="en-US" dirty="0" smtClean="0"/>
              <a:t>, especially in the United States.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Features of a </a:t>
            </a:r>
            <a:r>
              <a:rPr lang="en-US" b="1" u="sng" dirty="0" err="1" smtClean="0"/>
              <a:t>Cheque</a:t>
            </a:r>
            <a:endParaRPr lang="en-US" b="1" u="sng" dirty="0" smtClean="0"/>
          </a:p>
          <a:p>
            <a:pPr>
              <a:buNone/>
            </a:pPr>
            <a:endParaRPr lang="en-US" dirty="0" smtClean="0"/>
          </a:p>
          <a:p>
            <a:r>
              <a:rPr lang="en-US" dirty="0" smtClean="0"/>
              <a:t>Ultimately, there is also at least one endorsee which would typically be the financial institution servicing the payee’s account.</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5400" b="1" dirty="0" smtClean="0"/>
          </a:p>
          <a:p>
            <a:r>
              <a:rPr lang="en-US" sz="5400" b="1" dirty="0" smtClean="0"/>
              <a:t>Types of </a:t>
            </a:r>
            <a:r>
              <a:rPr lang="en-US" sz="5400" b="1" dirty="0" err="1" smtClean="0"/>
              <a:t>Cheques</a:t>
            </a:r>
            <a:endParaRPr lang="en-US" sz="5400" b="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buNone/>
            </a:pPr>
            <a:r>
              <a:rPr lang="en-US" b="1" u="sng" dirty="0" smtClean="0"/>
              <a:t>Types of </a:t>
            </a:r>
            <a:r>
              <a:rPr lang="en-US" b="1" u="sng" dirty="0" err="1" smtClean="0"/>
              <a:t>cheques</a:t>
            </a:r>
            <a:endParaRPr lang="en-US" b="1" u="sng" dirty="0" smtClean="0"/>
          </a:p>
          <a:p>
            <a:r>
              <a:rPr lang="en-US" dirty="0" smtClean="0"/>
              <a:t>A </a:t>
            </a:r>
            <a:r>
              <a:rPr lang="en-US" dirty="0" err="1" smtClean="0"/>
              <a:t>cheque</a:t>
            </a:r>
            <a:r>
              <a:rPr lang="en-US" dirty="0" smtClean="0"/>
              <a:t> used to pay wages due is </a:t>
            </a:r>
            <a:r>
              <a:rPr lang="en-US" dirty="0" err="1" smtClean="0"/>
              <a:t>referref</a:t>
            </a:r>
            <a:r>
              <a:rPr lang="en-US" dirty="0" smtClean="0"/>
              <a:t> to as a payroll </a:t>
            </a:r>
            <a:r>
              <a:rPr lang="en-US" dirty="0" err="1" smtClean="0"/>
              <a:t>cheque</a:t>
            </a:r>
            <a:r>
              <a:rPr lang="en-US" dirty="0" smtClean="0"/>
              <a:t>.</a:t>
            </a:r>
          </a:p>
          <a:p>
            <a:endParaRPr lang="en-US" dirty="0" smtClean="0"/>
          </a:p>
          <a:p>
            <a:r>
              <a:rPr lang="en-US" dirty="0" smtClean="0"/>
              <a:t>A </a:t>
            </a:r>
            <a:r>
              <a:rPr lang="en-US" dirty="0" err="1" smtClean="0"/>
              <a:t>traveller’s</a:t>
            </a:r>
            <a:r>
              <a:rPr lang="en-US" dirty="0" smtClean="0"/>
              <a:t> </a:t>
            </a:r>
            <a:r>
              <a:rPr lang="en-US" dirty="0" err="1" smtClean="0"/>
              <a:t>cheque</a:t>
            </a:r>
            <a:r>
              <a:rPr lang="en-US" dirty="0" smtClean="0"/>
              <a:t> is designed to allow the person signing it to make an unconditional payment to someone  else as a result of paying the account holder for that privilege. These </a:t>
            </a:r>
            <a:r>
              <a:rPr lang="en-US" dirty="0" err="1" smtClean="0"/>
              <a:t>cheques</a:t>
            </a:r>
            <a:r>
              <a:rPr lang="en-US" dirty="0" smtClean="0"/>
              <a:t> can usually be replaced if lost or stolen.</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u="sng" dirty="0" smtClean="0"/>
              <a:t>Features of a </a:t>
            </a:r>
            <a:r>
              <a:rPr lang="en-US" b="1" u="sng" dirty="0" err="1" smtClean="0"/>
              <a:t>Cheque</a:t>
            </a:r>
            <a:endParaRPr lang="en-US" dirty="0" smtClean="0"/>
          </a:p>
          <a:p>
            <a:r>
              <a:rPr lang="en-US" dirty="0" smtClean="0"/>
              <a:t>A </a:t>
            </a:r>
            <a:r>
              <a:rPr lang="en-US" dirty="0" err="1" smtClean="0"/>
              <a:t>cheque</a:t>
            </a:r>
            <a:r>
              <a:rPr lang="en-US" dirty="0" smtClean="0"/>
              <a:t> issued by a bank on its own account for a customer for payment to a third party is called a Cashier’s </a:t>
            </a:r>
            <a:r>
              <a:rPr lang="en-US" dirty="0" err="1" smtClean="0"/>
              <a:t>cheque</a:t>
            </a:r>
            <a:r>
              <a:rPr lang="en-US" dirty="0" smtClean="0"/>
              <a:t>. A Treasure’s </a:t>
            </a:r>
            <a:r>
              <a:rPr lang="en-US" dirty="0" err="1" smtClean="0"/>
              <a:t>cheque</a:t>
            </a:r>
            <a:r>
              <a:rPr lang="en-US" dirty="0" smtClean="0"/>
              <a:t>, a Bank </a:t>
            </a:r>
            <a:r>
              <a:rPr lang="en-US" dirty="0" err="1" smtClean="0"/>
              <a:t>cheque</a:t>
            </a:r>
            <a:r>
              <a:rPr lang="en-US" dirty="0" smtClean="0"/>
              <a:t>, or a Bank draft.</a:t>
            </a:r>
          </a:p>
          <a:p>
            <a:r>
              <a:rPr lang="en-US" dirty="0" smtClean="0"/>
              <a:t>A </a:t>
            </a:r>
            <a:r>
              <a:rPr lang="en-US" dirty="0" err="1" smtClean="0"/>
              <a:t>cheque</a:t>
            </a:r>
            <a:r>
              <a:rPr lang="en-US" dirty="0" smtClean="0"/>
              <a:t> issued by a bank, but drawn on an account with another bank, is a teller’s </a:t>
            </a:r>
            <a:r>
              <a:rPr lang="en-US" dirty="0" err="1" smtClean="0"/>
              <a:t>cheque</a:t>
            </a:r>
            <a:r>
              <a:rPr lang="en-US" dirty="0" smtClean="0"/>
              <a:t>. In addition banks often sell money orders.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1034</TotalTime>
  <Words>1970</Words>
  <Application>Microsoft Office PowerPoint</Application>
  <PresentationFormat>On-screen Show (4:3)</PresentationFormat>
  <Paragraphs>224</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Revise Lecture 22</vt:lpstr>
      <vt:lpstr>Slide 2</vt:lpstr>
      <vt:lpstr>Loans and Advances</vt:lpstr>
      <vt:lpstr>Loans and Advances</vt:lpstr>
      <vt:lpstr>Loans and Advances</vt:lpstr>
      <vt:lpstr>Loans and Advances </vt:lpstr>
      <vt:lpstr>Loans and Advances</vt:lpstr>
      <vt:lpstr>Slide 8</vt:lpstr>
      <vt:lpstr>Negotiable Instrument </vt:lpstr>
      <vt:lpstr>Negotiable Instrument </vt:lpstr>
      <vt:lpstr>Slide 11</vt:lpstr>
      <vt:lpstr>Negotiable Instrument </vt:lpstr>
      <vt:lpstr>Negotiable Instrument </vt:lpstr>
      <vt:lpstr>Slide 14</vt:lpstr>
      <vt:lpstr>Negotiable Instrument </vt:lpstr>
      <vt:lpstr>Negotiable Instrument </vt:lpstr>
      <vt:lpstr>Negotiable Instrument </vt:lpstr>
      <vt:lpstr>Slide 18</vt:lpstr>
      <vt:lpstr>Negotiable Instrument </vt:lpstr>
      <vt:lpstr>Negotiable Instrument </vt:lpstr>
      <vt:lpstr>Negotiable Instrument </vt:lpstr>
      <vt:lpstr>Negotiable Instrument </vt:lpstr>
      <vt:lpstr>Negotiable Instrument </vt:lpstr>
      <vt:lpstr>Negotiable Instrument </vt:lpstr>
      <vt:lpstr>Lecture 23</vt:lpstr>
      <vt:lpstr>Slide 26</vt:lpstr>
      <vt:lpstr>Bill of Exchange</vt:lpstr>
      <vt:lpstr>Bill of Exchange</vt:lpstr>
      <vt:lpstr>Bill of Exchange</vt:lpstr>
      <vt:lpstr>Bill of Exchange</vt:lpstr>
      <vt:lpstr>Bill of Exchange</vt:lpstr>
      <vt:lpstr>Bill of Exchange</vt:lpstr>
      <vt:lpstr>Bill of Exchange</vt:lpstr>
      <vt:lpstr>Bill of Exchange</vt:lpstr>
      <vt:lpstr>Bill of Exchange</vt:lpstr>
      <vt:lpstr>Bill of Exchange</vt:lpstr>
      <vt:lpstr>Cheques</vt:lpstr>
      <vt:lpstr>Cheques</vt:lpstr>
      <vt:lpstr>Cheques</vt:lpstr>
      <vt:lpstr>Cheques</vt:lpstr>
      <vt:lpstr>Cheques</vt:lpstr>
      <vt:lpstr>Cheques</vt:lpstr>
      <vt:lpstr>Cheques</vt:lpstr>
      <vt:lpstr>Cheques</vt:lpstr>
      <vt:lpstr>Cheques</vt:lpstr>
      <vt:lpstr>Cheques</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CCCF10</cp:lastModifiedBy>
  <cp:revision>134</cp:revision>
  <dcterms:created xsi:type="dcterms:W3CDTF">2014-07-19T02:39:46Z</dcterms:created>
  <dcterms:modified xsi:type="dcterms:W3CDTF">2014-07-24T05:24:21Z</dcterms:modified>
</cp:coreProperties>
</file>