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15" r:id="rId3"/>
    <p:sldId id="411" r:id="rId4"/>
    <p:sldId id="412" r:id="rId5"/>
    <p:sldId id="413" r:id="rId6"/>
    <p:sldId id="414" r:id="rId7"/>
    <p:sldId id="416" r:id="rId8"/>
    <p:sldId id="417" r:id="rId9"/>
    <p:sldId id="418" r:id="rId10"/>
    <p:sldId id="419" r:id="rId11"/>
    <p:sldId id="420" r:id="rId12"/>
    <p:sldId id="421" r:id="rId13"/>
    <p:sldId id="422" r:id="rId14"/>
    <p:sldId id="423" r:id="rId15"/>
    <p:sldId id="424" r:id="rId16"/>
    <p:sldId id="425" r:id="rId17"/>
    <p:sldId id="426" r:id="rId18"/>
    <p:sldId id="427" r:id="rId19"/>
    <p:sldId id="428" r:id="rId20"/>
    <p:sldId id="429" r:id="rId21"/>
    <p:sldId id="432" r:id="rId22"/>
    <p:sldId id="433" r:id="rId23"/>
    <p:sldId id="434" r:id="rId24"/>
    <p:sldId id="435" r:id="rId25"/>
    <p:sldId id="436" r:id="rId26"/>
    <p:sldId id="437" r:id="rId27"/>
    <p:sldId id="438" r:id="rId28"/>
    <p:sldId id="439" r:id="rId29"/>
    <p:sldId id="440" r:id="rId30"/>
    <p:sldId id="441" r:id="rId31"/>
    <p:sldId id="442" r:id="rId32"/>
    <p:sldId id="443" r:id="rId33"/>
    <p:sldId id="444" r:id="rId34"/>
    <p:sldId id="445" r:id="rId35"/>
    <p:sldId id="44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47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a:t>
            </a:r>
            <a:r>
              <a:rPr lang="en-US" dirty="0" smtClean="0"/>
              <a:t>21</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Overdraft</a:t>
            </a:r>
            <a:endParaRPr lang="en-US" sz="4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u="sng" dirty="0" smtClean="0"/>
              <a:t>Overdraft</a:t>
            </a:r>
          </a:p>
          <a:p>
            <a:r>
              <a:rPr lang="en-US" dirty="0" smtClean="0"/>
              <a:t>Overdraft also is a credit facility granted by bank.</a:t>
            </a:r>
          </a:p>
          <a:p>
            <a:r>
              <a:rPr lang="en-US" dirty="0" smtClean="0"/>
              <a:t>A customer who has a current account with the bank is allowed to withdraw more than the amount of credit balance in it. </a:t>
            </a:r>
          </a:p>
          <a:p>
            <a:r>
              <a:rPr lang="en-US" dirty="0" smtClean="0"/>
              <a:t>It is a temporary arrangement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Overdraft</a:t>
            </a:r>
          </a:p>
          <a:p>
            <a:r>
              <a:rPr lang="en-US" dirty="0" smtClean="0"/>
              <a:t>Overdraft facility with a specified limit may be allowed either on the security of assets or on personal security, or both.</a:t>
            </a:r>
          </a:p>
          <a:p>
            <a:r>
              <a:rPr lang="en-US" dirty="0" smtClean="0"/>
              <a:t>If there is a prior agreement with the account provider for an overdraft protection plan and the amount overdrawn is within this authorized overdraft, interest is normally charged at the agreed rate.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u="sng" dirty="0" smtClean="0"/>
              <a:t>Overdraft</a:t>
            </a:r>
          </a:p>
          <a:p>
            <a:r>
              <a:rPr lang="en-US" dirty="0" smtClean="0"/>
              <a:t>If the balance exceeds the agreed terms, fees may be charged and higher interest rate apply.</a:t>
            </a:r>
          </a:p>
          <a:p>
            <a:pPr>
              <a:buNone/>
            </a:pPr>
            <a:endParaRPr lang="en-US" dirty="0" smtClean="0"/>
          </a:p>
          <a:p>
            <a:r>
              <a:rPr lang="en-US" dirty="0" smtClean="0"/>
              <a:t>Overdraft is an efficient form of borrowing as the customer pays interest only for the time he uses the money. It gives him flexibility.</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Discounting of Bills</a:t>
            </a:r>
            <a:endParaRPr lang="en-US" sz="4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lnSpcReduction="10000"/>
          </a:bodyPr>
          <a:lstStyle/>
          <a:p>
            <a:r>
              <a:rPr lang="en-US" dirty="0" smtClean="0"/>
              <a:t>Banks provide short-term finance by discounting bills, that is, making payment of the amount before the due date of the bill after deducting a certain rate as discount.</a:t>
            </a:r>
          </a:p>
          <a:p>
            <a:r>
              <a:rPr lang="en-US" dirty="0" smtClean="0"/>
              <a:t>The party gets the funds without waiting for the date of maturity of the bills.</a:t>
            </a:r>
          </a:p>
          <a:p>
            <a:r>
              <a:rPr lang="en-US" dirty="0" smtClean="0"/>
              <a:t>In case any bill is </a:t>
            </a:r>
            <a:r>
              <a:rPr lang="en-US" dirty="0" err="1" smtClean="0"/>
              <a:t>dishonoured</a:t>
            </a:r>
            <a:r>
              <a:rPr lang="en-US" dirty="0" smtClean="0"/>
              <a:t> on the due date, the bank can recover the amount from the customer.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Lending Policies</a:t>
            </a:r>
            <a:endParaRPr lang="en-US" sz="4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Lending Policies</a:t>
            </a:r>
            <a:endParaRPr lang="en-US" dirty="0" smtClean="0"/>
          </a:p>
          <a:p>
            <a:r>
              <a:rPr lang="en-US" dirty="0" smtClean="0"/>
              <a:t>While lending decisions are crucial for a bank, it is neither feasible nor desirable for the top management to review and clear every single loan proposal that the bank receives. </a:t>
            </a:r>
          </a:p>
          <a:p>
            <a:r>
              <a:rPr lang="en-US" dirty="0" smtClean="0"/>
              <a:t>Furthermore, for most of the loan proposals, whichever industry they may belong to, the modus operandi remain the same, analyzing, selecting, sanctioning and monitoring.</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Lending Policies</a:t>
            </a:r>
            <a:endParaRPr lang="en-US" dirty="0" smtClean="0"/>
          </a:p>
          <a:p>
            <a:r>
              <a:rPr lang="en-US" dirty="0" smtClean="0"/>
              <a:t>Hence the top management needs to set the standards.</a:t>
            </a:r>
          </a:p>
          <a:p>
            <a:r>
              <a:rPr lang="en-US" dirty="0" smtClean="0"/>
              <a:t>Standards relating to the exposure limits for individual / company/ industry, credit quality of the borrowers, lending rate, risk level, etc, enable decentralized decision making by the lending officers.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Lending Policies</a:t>
            </a:r>
          </a:p>
          <a:p>
            <a:pPr>
              <a:buNone/>
            </a:pPr>
            <a:r>
              <a:rPr lang="en-US" b="1" dirty="0" smtClean="0"/>
              <a:t>Volume of Loans</a:t>
            </a:r>
          </a:p>
          <a:p>
            <a:r>
              <a:rPr lang="en-US" dirty="0" smtClean="0"/>
              <a:t>The policy should specify the targeted composition of the loan portfolio, such composition being in terms of industry, location, size, interest rate or security.</a:t>
            </a:r>
          </a:p>
          <a:p>
            <a:r>
              <a:rPr lang="en-US" dirty="0" smtClean="0"/>
              <a:t>Decisions regarding the loan portfolio will depend on the size of the bank, the credit requirements in its operational areas and the expertise available with the bank.</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Lending Policies</a:t>
            </a:r>
          </a:p>
          <a:p>
            <a:pPr>
              <a:buNone/>
            </a:pPr>
            <a:r>
              <a:rPr lang="en-US" b="1" dirty="0" smtClean="0"/>
              <a:t>Geographical Distribution</a:t>
            </a:r>
            <a:endParaRPr lang="en-US" dirty="0" smtClean="0"/>
          </a:p>
          <a:p>
            <a:r>
              <a:rPr lang="en-US" dirty="0" smtClean="0"/>
              <a:t>There are various locations from where a bank conducts its operations.</a:t>
            </a:r>
          </a:p>
          <a:p>
            <a:r>
              <a:rPr lang="en-US" dirty="0" smtClean="0"/>
              <a:t>Of these locations, some may be weak credit demand areas with a considerably high deposit potential and vice versa.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Lending Policies</a:t>
            </a:r>
          </a:p>
          <a:p>
            <a:pPr>
              <a:buNone/>
            </a:pPr>
            <a:r>
              <a:rPr lang="en-US" b="1" dirty="0" smtClean="0"/>
              <a:t>Geographical Distribution</a:t>
            </a:r>
            <a:endParaRPr lang="en-US" dirty="0" smtClean="0"/>
          </a:p>
          <a:p>
            <a:r>
              <a:rPr lang="en-US" dirty="0" smtClean="0"/>
              <a:t>While operating in any area, the bank should have the requisite funds and expertise to meet the credit demands.</a:t>
            </a:r>
          </a:p>
          <a:p>
            <a:r>
              <a:rPr lang="en-US" dirty="0" smtClean="0"/>
              <a:t>The policy should, thus, state the key trade areas of the bank for extending credit.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endParaRPr lang="en-US" dirty="0" smtClean="0"/>
          </a:p>
          <a:p>
            <a:endParaRPr lang="en-US" sz="4800" b="1" dirty="0" smtClean="0"/>
          </a:p>
          <a:p>
            <a:r>
              <a:rPr lang="en-US" sz="4800" b="1" dirty="0" smtClean="0"/>
              <a:t>Evaluation of Loan proposals</a:t>
            </a:r>
            <a:endParaRPr lang="en-US" sz="4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Evaluation of Loan proposals</a:t>
            </a:r>
            <a:endParaRPr lang="en-US" u="sng" dirty="0" smtClean="0"/>
          </a:p>
          <a:p>
            <a:r>
              <a:rPr lang="en-US" dirty="0" smtClean="0"/>
              <a:t>The policy document shall specify a process for evaluation of loan proposals, which will enable uniform evaluation across areas / people. </a:t>
            </a:r>
          </a:p>
          <a:p>
            <a:r>
              <a:rPr lang="en-US" dirty="0" smtClean="0"/>
              <a:t>Evaluation involves a careful selection of the borrowers by understanding their creditworthiness.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Evaluation of Loan proposals</a:t>
            </a:r>
            <a:endParaRPr lang="en-US" u="sng" dirty="0" smtClean="0"/>
          </a:p>
          <a:p>
            <a:r>
              <a:rPr lang="en-US" dirty="0" smtClean="0"/>
              <a:t>While evaluating the proposal, bank should assess not only the ability of the client to pay back the loan but also his willingness to repay.</a:t>
            </a:r>
          </a:p>
          <a:p>
            <a:endParaRPr lang="en-US" dirty="0" smtClean="0"/>
          </a:p>
          <a:p>
            <a:r>
              <a:rPr lang="en-US" dirty="0" smtClean="0"/>
              <a:t>They need to consider the following variables while evaluating a loan proposals;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a:t>
            </a:r>
            <a:r>
              <a:rPr lang="en-US" b="1" u="sng" dirty="0" smtClean="0"/>
              <a:t>Evaluation of Loan proposals</a:t>
            </a:r>
            <a:endParaRPr lang="en-US" u="sng" dirty="0" smtClean="0"/>
          </a:p>
          <a:p>
            <a:pPr>
              <a:buNone/>
            </a:pPr>
            <a:r>
              <a:rPr lang="en-US" b="1" dirty="0" smtClean="0"/>
              <a:t>Industry level credit analysis:</a:t>
            </a:r>
          </a:p>
          <a:p>
            <a:r>
              <a:rPr lang="en-US" dirty="0" smtClean="0"/>
              <a:t>It needs to be performed to study the prospects of the industry and it most importantly includes a study of the</a:t>
            </a:r>
          </a:p>
          <a:p>
            <a:pPr marL="514350" indent="-514350">
              <a:buFont typeface="+mj-lt"/>
              <a:buAutoNum type="arabicPeriod"/>
            </a:pPr>
            <a:r>
              <a:rPr lang="en-US" dirty="0" smtClean="0"/>
              <a:t>Industry cycle</a:t>
            </a:r>
          </a:p>
          <a:p>
            <a:pPr marL="514350" indent="-514350">
              <a:buFont typeface="+mj-lt"/>
              <a:buAutoNum type="arabicPeriod"/>
            </a:pPr>
            <a:r>
              <a:rPr lang="en-US" dirty="0" smtClean="0"/>
              <a:t>Threat from substitutes</a:t>
            </a:r>
          </a:p>
          <a:p>
            <a:pPr marL="514350" indent="-514350">
              <a:buFont typeface="+mj-lt"/>
              <a:buAutoNum type="arabicPeriod"/>
            </a:pPr>
            <a:r>
              <a:rPr lang="en-US" dirty="0" smtClean="0"/>
              <a:t>Shifts in consumer demands</a:t>
            </a:r>
          </a:p>
          <a:p>
            <a:pPr marL="514350" indent="-514350">
              <a:buFont typeface="+mj-lt"/>
              <a:buAutoNum type="arabicPeriod"/>
            </a:pPr>
            <a:r>
              <a:rPr lang="en-US" dirty="0" smtClean="0"/>
              <a:t>Regulatory environment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                          </a:t>
            </a:r>
            <a:r>
              <a:rPr lang="en-US" b="1" u="sng" dirty="0" smtClean="0"/>
              <a:t>Evaluation of Loan proposals</a:t>
            </a:r>
            <a:endParaRPr lang="en-US" u="sng" dirty="0" smtClean="0"/>
          </a:p>
          <a:p>
            <a:pPr>
              <a:buNone/>
            </a:pPr>
            <a:r>
              <a:rPr lang="en-US" b="1" dirty="0" smtClean="0"/>
              <a:t>Operational Efficiency:</a:t>
            </a:r>
          </a:p>
          <a:p>
            <a:r>
              <a:rPr lang="en-US" dirty="0" smtClean="0"/>
              <a:t>The company level credit rating is conducted to assess the operational efficiency of the client company. The critical aspects that are to be evaluated in this process fall into the following categories;</a:t>
            </a:r>
          </a:p>
          <a:p>
            <a:pPr marL="514350" indent="-514350">
              <a:buFont typeface="+mj-lt"/>
              <a:buAutoNum type="arabicPeriod"/>
            </a:pPr>
            <a:r>
              <a:rPr lang="en-US" dirty="0" smtClean="0"/>
              <a:t>Operating margins</a:t>
            </a:r>
          </a:p>
          <a:p>
            <a:pPr marL="514350" indent="-514350">
              <a:buFont typeface="+mj-lt"/>
              <a:buAutoNum type="arabicPeriod"/>
            </a:pPr>
            <a:r>
              <a:rPr lang="en-US" dirty="0" smtClean="0"/>
              <a:t>Stability and growth of market share</a:t>
            </a:r>
          </a:p>
          <a:p>
            <a:pPr marL="514350" indent="-514350">
              <a:buFont typeface="+mj-lt"/>
              <a:buAutoNum type="arabicPeriod"/>
            </a:pPr>
            <a:r>
              <a:rPr lang="en-US" dirty="0" smtClean="0"/>
              <a:t>Access to key raw materials</a:t>
            </a:r>
          </a:p>
          <a:p>
            <a:pPr marL="514350" indent="-514350">
              <a:buFont typeface="+mj-lt"/>
              <a:buAutoNum type="arabicPeriod"/>
            </a:pPr>
            <a:r>
              <a:rPr lang="en-US" dirty="0" smtClean="0"/>
              <a:t>Benefit from economies of scale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u="sng" dirty="0" smtClean="0"/>
              <a:t>Evaluation of Loan proposals</a:t>
            </a:r>
            <a:endParaRPr lang="en-US" u="sng" dirty="0" smtClean="0"/>
          </a:p>
          <a:p>
            <a:pPr>
              <a:buNone/>
            </a:pPr>
            <a:r>
              <a:rPr lang="en-US" b="1" dirty="0" smtClean="0"/>
              <a:t>Financial Efficiency:</a:t>
            </a:r>
          </a:p>
          <a:p>
            <a:r>
              <a:rPr lang="en-US" dirty="0" smtClean="0"/>
              <a:t>Repayment of the loan by the clients depends greatly on their financial soundness. Hence financial analysis becomes an imperative part of credit risk analyst. It includes an analyses of;</a:t>
            </a:r>
          </a:p>
          <a:p>
            <a:pPr marL="514350" indent="-514350">
              <a:buFont typeface="+mj-lt"/>
              <a:buAutoNum type="arabicPeriod"/>
            </a:pPr>
            <a:r>
              <a:rPr lang="en-US" dirty="0" smtClean="0"/>
              <a:t>Financial leverage</a:t>
            </a:r>
          </a:p>
          <a:p>
            <a:pPr marL="514350" indent="-514350">
              <a:buFont typeface="+mj-lt"/>
              <a:buAutoNum type="arabicPeriod"/>
            </a:pPr>
            <a:r>
              <a:rPr lang="en-US" dirty="0" smtClean="0"/>
              <a:t>Cost of capital</a:t>
            </a:r>
          </a:p>
          <a:p>
            <a:pPr marL="514350" indent="-514350">
              <a:buFont typeface="+mj-lt"/>
              <a:buAutoNum type="arabicPeriod"/>
            </a:pPr>
            <a:r>
              <a:rPr lang="en-US" dirty="0" smtClean="0"/>
              <a:t>Working capital management</a:t>
            </a:r>
          </a:p>
          <a:p>
            <a:pPr marL="514350" indent="-514350">
              <a:buFont typeface="+mj-lt"/>
              <a:buAutoNum type="arabicPeriod"/>
            </a:pPr>
            <a:r>
              <a:rPr lang="en-US" dirty="0" smtClean="0"/>
              <a:t>Interest rate risk management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Loans and Advances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b="1" u="sng" dirty="0" smtClean="0"/>
              <a:t>Evaluation of Loan proposals</a:t>
            </a:r>
            <a:endParaRPr lang="en-US" u="sng" dirty="0" smtClean="0"/>
          </a:p>
          <a:p>
            <a:pPr>
              <a:buNone/>
            </a:pPr>
            <a:r>
              <a:rPr lang="en-US" b="1" dirty="0" smtClean="0"/>
              <a:t>Management Evaluation:</a:t>
            </a:r>
          </a:p>
          <a:p>
            <a:r>
              <a:rPr lang="en-US" dirty="0" smtClean="0"/>
              <a:t>The management evaluation throws light on the willingness of the client to repay.</a:t>
            </a:r>
          </a:p>
          <a:p>
            <a:r>
              <a:rPr lang="en-US" dirty="0" smtClean="0"/>
              <a:t>It includes a study on the performance of the promoter, top management and also the performance of group companies under the same management.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22</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Negotiable Instrument</a:t>
            </a:r>
            <a:endParaRPr lang="en-US" sz="60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term ‘negotiable instrument’ consists of two parts, </a:t>
            </a:r>
            <a:r>
              <a:rPr lang="en-US" dirty="0" err="1" smtClean="0"/>
              <a:t>viz</a:t>
            </a:r>
            <a:r>
              <a:rPr lang="en-US" dirty="0" smtClean="0"/>
              <a:t>, ‘negotiable’ and ‘instrument’.</a:t>
            </a:r>
          </a:p>
          <a:p>
            <a:r>
              <a:rPr lang="en-US" dirty="0" smtClean="0"/>
              <a:t>The word ‘negotiable’ means ‘transferable by delivery’ and the word ‘instrument’ means ‘written documents by which a right is created in </a:t>
            </a:r>
            <a:r>
              <a:rPr lang="en-US" dirty="0" err="1" smtClean="0"/>
              <a:t>favour</a:t>
            </a:r>
            <a:r>
              <a:rPr lang="en-US" dirty="0" smtClean="0"/>
              <a:t> of some person’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r>
              <a:rPr lang="en-US" dirty="0" smtClean="0"/>
              <a:t>It means an instrument possessing the quality of negotiability is entitled to be called a negotiable instrument.</a:t>
            </a:r>
          </a:p>
          <a:p>
            <a:r>
              <a:rPr lang="en-US" dirty="0" smtClean="0"/>
              <a:t>In other words, negotiable instruments are documents meant for making payments, the ownership of which can be transferred from one person to another many times before the final payment is made.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 negotiable instrument must possess two features;</a:t>
            </a:r>
          </a:p>
          <a:p>
            <a:pPr>
              <a:buNone/>
            </a:pPr>
            <a:endParaRPr lang="en-US" dirty="0" smtClean="0"/>
          </a:p>
          <a:p>
            <a:pPr>
              <a:buNone/>
            </a:pPr>
            <a:r>
              <a:rPr lang="en-US" dirty="0" smtClean="0"/>
              <a:t>1. The right of ownership contained in the instrument can be transferred from one person to another by mere delivery if it is payable to bearer, or by endorsement and delivery if payable to order.</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2. The transferee taking the instrument in good faith and for consideration gets a good title to the same even though the title of the transfer is defective.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essential characteristics of a negotiable instruments are;</a:t>
            </a:r>
          </a:p>
          <a:p>
            <a:pPr>
              <a:buNone/>
            </a:pPr>
            <a:r>
              <a:rPr lang="en-US" dirty="0" smtClean="0"/>
              <a:t>1. Payable to order or bearer:</a:t>
            </a:r>
          </a:p>
          <a:p>
            <a:r>
              <a:rPr lang="en-US" dirty="0" smtClean="0"/>
              <a:t>It must be payable either to order or bearer.</a:t>
            </a:r>
          </a:p>
          <a:p>
            <a:pPr>
              <a:buNone/>
            </a:pPr>
            <a:r>
              <a:rPr lang="en-US" dirty="0" smtClean="0"/>
              <a:t>2. Freely transferable:</a:t>
            </a:r>
          </a:p>
          <a:p>
            <a:r>
              <a:rPr lang="en-US" dirty="0" smtClean="0"/>
              <a:t>An instrument payable to order is negotiable by endorsement and delivery and an instrument payable to bearer is negotiable by mere delivery.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3. Presumption as to holder:</a:t>
            </a:r>
          </a:p>
          <a:p>
            <a:r>
              <a:rPr lang="en-US" dirty="0" smtClean="0"/>
              <a:t>Every holder of negotiable instrument is presumed to be holder in due course.</a:t>
            </a:r>
          </a:p>
          <a:p>
            <a:pPr>
              <a:buNone/>
            </a:pPr>
            <a:r>
              <a:rPr lang="en-US" dirty="0" smtClean="0"/>
              <a:t>4. Title of holder in due course:</a:t>
            </a:r>
          </a:p>
          <a:p>
            <a:r>
              <a:rPr lang="en-US" dirty="0" smtClean="0"/>
              <a:t>A holder in due course i.e. the person who becomes the possessor of negotiable instrument before maturity, for valuable consideration and in good faith, gets the instrument free from all defects in the title of transferor.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5. Presumption as to considerations:</a:t>
            </a:r>
          </a:p>
          <a:p>
            <a:r>
              <a:rPr lang="en-US" dirty="0" smtClean="0"/>
              <a:t>Every negotiable instrument is presumed to have been made, drawn, accepted, endorsed, negotiated or transferred for considerations.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The main negotiable instruments are;\</a:t>
            </a:r>
          </a:p>
          <a:p>
            <a:pPr>
              <a:buNone/>
            </a:pPr>
            <a:endParaRPr lang="en-US" dirty="0" smtClean="0"/>
          </a:p>
          <a:p>
            <a:pPr marL="514350" indent="-514350">
              <a:buFont typeface="+mj-lt"/>
              <a:buAutoNum type="arabicPeriod"/>
            </a:pPr>
            <a:r>
              <a:rPr lang="en-US" dirty="0" smtClean="0"/>
              <a:t>Promissory notes</a:t>
            </a:r>
          </a:p>
          <a:p>
            <a:pPr marL="514350" indent="-514350">
              <a:buFont typeface="+mj-lt"/>
              <a:buAutoNum type="arabicPeriod"/>
            </a:pPr>
            <a:r>
              <a:rPr lang="en-US" dirty="0" smtClean="0"/>
              <a:t>Bill of exchange</a:t>
            </a:r>
          </a:p>
          <a:p>
            <a:pPr marL="514350" indent="-514350">
              <a:buFont typeface="+mj-lt"/>
              <a:buAutoNum type="arabicPeriod"/>
            </a:pPr>
            <a:r>
              <a:rPr lang="en-US" dirty="0" err="1" smtClean="0"/>
              <a:t>Cheques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pPr>
              <a:buNone/>
            </a:pPr>
            <a:r>
              <a:rPr lang="en-US" dirty="0" smtClean="0"/>
              <a:t>Promissory notes</a:t>
            </a:r>
          </a:p>
          <a:p>
            <a:r>
              <a:rPr lang="en-US" dirty="0" smtClean="0"/>
              <a:t>According to the definition;</a:t>
            </a:r>
          </a:p>
          <a:p>
            <a:r>
              <a:rPr lang="en-US" dirty="0" smtClean="0"/>
              <a:t>A document of promise in writing by a person to pay a certain sum of money unconditionally to a certain person or according to his order is called promissory note.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r>
              <a:rPr lang="en-US" dirty="0" smtClean="0"/>
              <a:t>The characteristic features of a promissory note are;</a:t>
            </a:r>
          </a:p>
          <a:p>
            <a:pPr marL="514350" indent="-514350">
              <a:buFont typeface="+mj-lt"/>
              <a:buAutoNum type="arabicPeriod"/>
            </a:pPr>
            <a:r>
              <a:rPr lang="en-US" dirty="0" smtClean="0"/>
              <a:t> </a:t>
            </a:r>
            <a:r>
              <a:rPr lang="en-US" dirty="0" smtClean="0"/>
              <a:t>A promissory note must be in writing, duly signed by its maker and properly stamped as per the Pakistan stamp Act.</a:t>
            </a:r>
          </a:p>
          <a:p>
            <a:pPr marL="514350" indent="-514350">
              <a:buFont typeface="+mj-lt"/>
              <a:buAutoNum type="arabicPeriod"/>
            </a:pPr>
            <a:r>
              <a:rPr lang="en-US" dirty="0" smtClean="0"/>
              <a:t>It must contain an undertaking or promise to pay.</a:t>
            </a:r>
          </a:p>
          <a:p>
            <a:pPr marL="514350" indent="-514350">
              <a:buFont typeface="+mj-lt"/>
              <a:buAutoNum type="arabicPeriod"/>
            </a:pPr>
            <a:r>
              <a:rPr lang="en-US" dirty="0" smtClean="0"/>
              <a:t>The promise to pay must not be conditional.</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buNone/>
            </a:pPr>
            <a:r>
              <a:rPr lang="en-US" dirty="0" smtClean="0"/>
              <a:t>4. It must contain a promise to pay money only. </a:t>
            </a:r>
          </a:p>
          <a:p>
            <a:pPr>
              <a:buNone/>
            </a:pPr>
            <a:r>
              <a:rPr lang="en-US" dirty="0" smtClean="0"/>
              <a:t>5. The parties to a promissory note, i.e. the maker and the payee, must be certain.</a:t>
            </a:r>
          </a:p>
          <a:p>
            <a:pPr>
              <a:buNone/>
            </a:pPr>
            <a:r>
              <a:rPr lang="en-US" dirty="0" smtClean="0"/>
              <a:t>6. It may be payable on demand or after a certain date. </a:t>
            </a:r>
          </a:p>
          <a:p>
            <a:pPr>
              <a:buNone/>
            </a:pPr>
            <a:r>
              <a:rPr lang="en-US" dirty="0" smtClean="0"/>
              <a:t>7. The sum payable mentioned must be certain or capable of being made certain. It means that the sum payable may be in figure or may be such that it can be calculated.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promissory note does not require any acceptance because the maker of the promissory note himself promise to make the payment. </a:t>
            </a:r>
          </a:p>
          <a:p>
            <a:r>
              <a:rPr lang="en-US" dirty="0" smtClean="0"/>
              <a:t>There are primarily two parties involved in a promissory note;</a:t>
            </a:r>
          </a:p>
          <a:p>
            <a:pPr marL="514350" indent="-514350">
              <a:buFont typeface="+mj-lt"/>
              <a:buAutoNum type="arabicPeriod"/>
            </a:pPr>
            <a:r>
              <a:rPr lang="en-US" dirty="0" smtClean="0"/>
              <a:t>Maker / drawer</a:t>
            </a:r>
          </a:p>
          <a:p>
            <a:pPr marL="514350" indent="-514350">
              <a:buFont typeface="+mj-lt"/>
              <a:buAutoNum type="arabicPeriod"/>
            </a:pPr>
            <a:r>
              <a:rPr lang="en-US" dirty="0" err="1" smtClean="0"/>
              <a:t>Drawee</a:t>
            </a:r>
            <a:r>
              <a:rPr lang="en-US" dirty="0" smtClean="0"/>
              <a:t> /payee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Negotiable Instrument</a:t>
            </a:r>
            <a:br>
              <a:rPr lang="en-US" b="1" dirty="0" smtClean="0"/>
            </a:br>
            <a:endParaRPr lang="en-US" dirty="0"/>
          </a:p>
        </p:txBody>
      </p:sp>
      <p:sp>
        <p:nvSpPr>
          <p:cNvPr id="3" name="Content Placeholder 2"/>
          <p:cNvSpPr>
            <a:spLocks noGrp="1"/>
          </p:cNvSpPr>
          <p:nvPr>
            <p:ph idx="1"/>
          </p:nvPr>
        </p:nvSpPr>
        <p:spPr/>
        <p:txBody>
          <a:bodyPr/>
          <a:lstStyle/>
          <a:p>
            <a:endParaRPr lang="en-US" dirty="0" smtClean="0"/>
          </a:p>
          <a:p>
            <a:r>
              <a:rPr lang="en-US" dirty="0" smtClean="0"/>
              <a:t>In course of transfer of a promissory note by payee and others, the parties involved may be the;</a:t>
            </a:r>
          </a:p>
          <a:p>
            <a:r>
              <a:rPr lang="en-US" dirty="0" smtClean="0"/>
              <a:t>The endorser: the person who endorses the note in </a:t>
            </a:r>
            <a:r>
              <a:rPr lang="en-US" dirty="0" err="1" smtClean="0"/>
              <a:t>favour</a:t>
            </a:r>
            <a:r>
              <a:rPr lang="en-US" dirty="0" smtClean="0"/>
              <a:t> of another person.</a:t>
            </a:r>
          </a:p>
          <a:p>
            <a:r>
              <a:rPr lang="en-US" dirty="0" smtClean="0"/>
              <a:t>The endorsee: the person in whose </a:t>
            </a:r>
            <a:r>
              <a:rPr lang="en-US" dirty="0" err="1" smtClean="0"/>
              <a:t>favour</a:t>
            </a:r>
            <a:r>
              <a:rPr lang="en-US" dirty="0" smtClean="0"/>
              <a:t> the note is </a:t>
            </a:r>
            <a:r>
              <a:rPr lang="en-US" dirty="0" err="1" smtClean="0"/>
              <a:t>negotaited</a:t>
            </a:r>
            <a:r>
              <a:rPr lang="en-US" dirty="0" smtClean="0"/>
              <a:t> by endorsement.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TotalTime>
  <Words>1465</Words>
  <Application>Microsoft Office PowerPoint</Application>
  <PresentationFormat>On-screen Show (4:3)</PresentationFormat>
  <Paragraphs>160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Revise Lecture 21</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vt:lpstr>
      <vt:lpstr>Loans and Advances </vt:lpstr>
      <vt:lpstr>Loans and Advances</vt:lpstr>
      <vt:lpstr>Lecture 22</vt:lpstr>
      <vt:lpstr>Slide 22</vt:lpstr>
      <vt:lpstr>Negotiable Instrument </vt:lpstr>
      <vt:lpstr>Negotiable Instrument </vt:lpstr>
      <vt:lpstr>Negotiable Instrument </vt:lpstr>
      <vt:lpstr>Negotiable Instrument </vt:lpstr>
      <vt:lpstr>Negotiable Instrument </vt:lpstr>
      <vt:lpstr>Negotiable Instrument </vt:lpstr>
      <vt:lpstr>Negotiable Instrument </vt:lpstr>
      <vt:lpstr>Negotiable Instrument </vt:lpstr>
      <vt:lpstr>Negotiable Instrument </vt:lpstr>
      <vt:lpstr>Negotiable Instrument </vt:lpstr>
      <vt:lpstr>Slide 33</vt:lpstr>
      <vt:lpstr>Slide 34</vt:lpstr>
      <vt:lpstr>Negotiable Instrument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114</cp:revision>
  <dcterms:created xsi:type="dcterms:W3CDTF">2014-07-19T02:39:46Z</dcterms:created>
  <dcterms:modified xsi:type="dcterms:W3CDTF">2014-07-23T11:54:34Z</dcterms:modified>
</cp:coreProperties>
</file>