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91" r:id="rId3"/>
    <p:sldId id="392" r:id="rId4"/>
    <p:sldId id="393" r:id="rId5"/>
    <p:sldId id="394" r:id="rId6"/>
    <p:sldId id="395" r:id="rId7"/>
    <p:sldId id="396" r:id="rId8"/>
    <p:sldId id="397" r:id="rId9"/>
    <p:sldId id="398" r:id="rId10"/>
    <p:sldId id="399" r:id="rId11"/>
    <p:sldId id="400" r:id="rId12"/>
    <p:sldId id="401" r:id="rId13"/>
    <p:sldId id="402" r:id="rId14"/>
    <p:sldId id="403" r:id="rId15"/>
    <p:sldId id="404" r:id="rId16"/>
    <p:sldId id="431" r:id="rId17"/>
    <p:sldId id="406" r:id="rId18"/>
    <p:sldId id="407" r:id="rId19"/>
    <p:sldId id="408" r:id="rId20"/>
    <p:sldId id="409" r:id="rId21"/>
    <p:sldId id="410" r:id="rId22"/>
    <p:sldId id="415" r:id="rId23"/>
    <p:sldId id="411" r:id="rId24"/>
    <p:sldId id="412" r:id="rId25"/>
    <p:sldId id="413" r:id="rId26"/>
    <p:sldId id="414" r:id="rId27"/>
    <p:sldId id="416" r:id="rId28"/>
    <p:sldId id="417" r:id="rId29"/>
    <p:sldId id="418" r:id="rId30"/>
    <p:sldId id="419" r:id="rId31"/>
    <p:sldId id="420" r:id="rId32"/>
    <p:sldId id="421" r:id="rId33"/>
    <p:sldId id="422" r:id="rId34"/>
    <p:sldId id="423" r:id="rId35"/>
    <p:sldId id="424" r:id="rId36"/>
    <p:sldId id="425" r:id="rId37"/>
    <p:sldId id="426" r:id="rId38"/>
    <p:sldId id="427" r:id="rId39"/>
    <p:sldId id="428" r:id="rId40"/>
    <p:sldId id="429"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70"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CCA3426-AB94-4F30-BD30-9F0D733A6547}" type="datetimeFigureOut">
              <a:rPr lang="en-US" smtClean="0"/>
              <a:pPr/>
              <a:t>7/23/2014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CA3426-AB94-4F30-BD30-9F0D733A6547}" type="datetimeFigureOut">
              <a:rPr lang="en-US" smtClean="0"/>
              <a:pPr/>
              <a:t>7/23/2014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CA3426-AB94-4F30-BD30-9F0D733A6547}" type="datetimeFigureOut">
              <a:rPr lang="en-US" smtClean="0"/>
              <a:pPr/>
              <a:t>7/23/2014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CCA3426-AB94-4F30-BD30-9F0D733A6547}" type="datetimeFigureOut">
              <a:rPr lang="en-US" smtClean="0"/>
              <a:pPr/>
              <a:t>7/23/2014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CCA3426-AB94-4F30-BD30-9F0D733A6547}" type="datetimeFigureOut">
              <a:rPr lang="en-US" smtClean="0"/>
              <a:pPr/>
              <a:t>7/23/2014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CCA3426-AB94-4F30-BD30-9F0D733A6547}" type="datetimeFigureOut">
              <a:rPr lang="en-US" smtClean="0"/>
              <a:pPr/>
              <a:t>7/23/2014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CA3426-AB94-4F30-BD30-9F0D733A6547}" type="datetimeFigureOut">
              <a:rPr lang="en-US" smtClean="0"/>
              <a:pPr/>
              <a:t>7/23/2014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CA3426-AB94-4F30-BD30-9F0D733A6547}" type="datetimeFigureOut">
              <a:rPr lang="en-US" smtClean="0"/>
              <a:pPr/>
              <a:t>7/23/2014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CA3426-AB94-4F30-BD30-9F0D733A6547}" type="datetimeFigureOut">
              <a:rPr lang="en-US" smtClean="0"/>
              <a:pPr/>
              <a:t>7/23/2014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CA3426-AB94-4F30-BD30-9F0D733A6547}" type="datetimeFigureOut">
              <a:rPr lang="en-US" smtClean="0"/>
              <a:pPr/>
              <a:t>7/23/2014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CA3426-AB94-4F30-BD30-9F0D733A6547}" type="datetimeFigureOut">
              <a:rPr lang="en-US" smtClean="0"/>
              <a:pPr/>
              <a:t>7/23/2014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CA3426-AB94-4F30-BD30-9F0D733A6547}" type="datetimeFigureOut">
              <a:rPr lang="en-US" smtClean="0"/>
              <a:pPr/>
              <a:t>7/23/2014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673839-AA66-4120-8A33-6222EC92A2B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Revise Lecture 20</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sz="6000" b="1" dirty="0" smtClean="0"/>
          </a:p>
          <a:p>
            <a:r>
              <a:rPr lang="en-US" sz="6000" b="1" dirty="0" smtClean="0"/>
              <a:t>Loans and Advances</a:t>
            </a:r>
            <a:endParaRPr lang="en-US" sz="60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Loans and Advances</a:t>
            </a:r>
            <a:br>
              <a:rPr lang="en-US" b="1" dirty="0" smtClean="0"/>
            </a:br>
            <a:endParaRPr lang="en-US" dirty="0"/>
          </a:p>
        </p:txBody>
      </p:sp>
      <p:sp>
        <p:nvSpPr>
          <p:cNvPr id="3" name="Content Placeholder 2"/>
          <p:cNvSpPr>
            <a:spLocks noGrp="1"/>
          </p:cNvSpPr>
          <p:nvPr>
            <p:ph idx="1"/>
          </p:nvPr>
        </p:nvSpPr>
        <p:spPr/>
        <p:txBody>
          <a:bodyPr/>
          <a:lstStyle/>
          <a:p>
            <a:endParaRPr lang="en-US" dirty="0" smtClean="0"/>
          </a:p>
          <a:p>
            <a:r>
              <a:rPr lang="en-US" dirty="0" smtClean="0"/>
              <a:t>Lending money is one of the two major activities of any bank.</a:t>
            </a:r>
          </a:p>
          <a:p>
            <a:pPr>
              <a:buNone/>
            </a:pPr>
            <a:endParaRPr lang="en-US" dirty="0" smtClean="0"/>
          </a:p>
          <a:p>
            <a:r>
              <a:rPr lang="en-US" dirty="0" smtClean="0"/>
              <a:t>The bank acts as an intermediary between the people who have the money to lend and those  need money to carry out business transactions. </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Loans and Advances</a:t>
            </a:r>
            <a:br>
              <a:rPr lang="en-US" b="1" dirty="0" smtClean="0"/>
            </a:br>
            <a:endParaRPr lang="en-US" dirty="0"/>
          </a:p>
        </p:txBody>
      </p:sp>
      <p:sp>
        <p:nvSpPr>
          <p:cNvPr id="3" name="Content Placeholder 2"/>
          <p:cNvSpPr>
            <a:spLocks noGrp="1"/>
          </p:cNvSpPr>
          <p:nvPr>
            <p:ph idx="1"/>
          </p:nvPr>
        </p:nvSpPr>
        <p:spPr/>
        <p:txBody>
          <a:bodyPr>
            <a:normAutofit fontScale="92500" lnSpcReduction="10000"/>
          </a:bodyPr>
          <a:lstStyle/>
          <a:p>
            <a:endParaRPr lang="en-US" dirty="0" smtClean="0"/>
          </a:p>
          <a:p>
            <a:r>
              <a:rPr lang="en-US" dirty="0" smtClean="0"/>
              <a:t>A loan is granted for a specific time period. </a:t>
            </a:r>
          </a:p>
          <a:p>
            <a:pPr>
              <a:buNone/>
            </a:pPr>
            <a:endParaRPr lang="en-US" dirty="0" smtClean="0"/>
          </a:p>
          <a:p>
            <a:r>
              <a:rPr lang="en-US" dirty="0" smtClean="0"/>
              <a:t>Generally, commercial banks provide short-term loans. But term loans, i.e. loans for more than a year, may also be granted. </a:t>
            </a:r>
          </a:p>
          <a:p>
            <a:pPr>
              <a:buNone/>
            </a:pPr>
            <a:endParaRPr lang="en-US" dirty="0" smtClean="0"/>
          </a:p>
          <a:p>
            <a:r>
              <a:rPr lang="en-US" dirty="0" smtClean="0"/>
              <a:t>The borrower may be given the entire amount in lump sum or in installments.</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Loans and Advances</a:t>
            </a:r>
            <a:br>
              <a:rPr lang="en-US" b="1" dirty="0" smtClean="0"/>
            </a:br>
            <a:endParaRPr lang="en-US" dirty="0"/>
          </a:p>
        </p:txBody>
      </p:sp>
      <p:sp>
        <p:nvSpPr>
          <p:cNvPr id="3" name="Content Placeholder 2"/>
          <p:cNvSpPr>
            <a:spLocks noGrp="1"/>
          </p:cNvSpPr>
          <p:nvPr>
            <p:ph idx="1"/>
          </p:nvPr>
        </p:nvSpPr>
        <p:spPr/>
        <p:txBody>
          <a:bodyPr>
            <a:normAutofit/>
          </a:bodyPr>
          <a:lstStyle/>
          <a:p>
            <a:endParaRPr lang="en-US" dirty="0" smtClean="0"/>
          </a:p>
          <a:p>
            <a:pPr>
              <a:buNone/>
            </a:pPr>
            <a:endParaRPr lang="en-US" dirty="0" smtClean="0"/>
          </a:p>
          <a:p>
            <a:pPr>
              <a:buNone/>
            </a:pPr>
            <a:r>
              <a:rPr lang="en-US" dirty="0" smtClean="0"/>
              <a:t>Q: Some of the securities against which the banks lend are?</a:t>
            </a:r>
          </a:p>
          <a:p>
            <a:endParaRPr lang="en-US"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Loans and Advances</a:t>
            </a:r>
            <a:br>
              <a:rPr lang="en-US" b="1" dirty="0" smtClean="0"/>
            </a:br>
            <a:endParaRPr lang="en-US" dirty="0"/>
          </a:p>
        </p:txBody>
      </p:sp>
      <p:sp>
        <p:nvSpPr>
          <p:cNvPr id="3" name="Content Placeholder 2"/>
          <p:cNvSpPr>
            <a:spLocks noGrp="1"/>
          </p:cNvSpPr>
          <p:nvPr>
            <p:ph idx="1"/>
          </p:nvPr>
        </p:nvSpPr>
        <p:spPr/>
        <p:txBody>
          <a:bodyPr>
            <a:normAutofit lnSpcReduction="10000"/>
          </a:bodyPr>
          <a:lstStyle/>
          <a:p>
            <a:pPr>
              <a:buNone/>
            </a:pPr>
            <a:endParaRPr lang="en-US" dirty="0" smtClean="0"/>
          </a:p>
          <a:p>
            <a:pPr marL="514350" indent="-514350">
              <a:buFont typeface="+mj-lt"/>
              <a:buAutoNum type="arabicPeriod"/>
            </a:pPr>
            <a:r>
              <a:rPr lang="en-US" dirty="0" smtClean="0"/>
              <a:t>Commodities</a:t>
            </a:r>
          </a:p>
          <a:p>
            <a:pPr marL="514350" indent="-514350">
              <a:buFont typeface="+mj-lt"/>
              <a:buAutoNum type="arabicPeriod"/>
            </a:pPr>
            <a:r>
              <a:rPr lang="en-US" dirty="0" smtClean="0"/>
              <a:t>Debts</a:t>
            </a:r>
          </a:p>
          <a:p>
            <a:pPr marL="514350" indent="-514350">
              <a:buFont typeface="+mj-lt"/>
              <a:buAutoNum type="arabicPeriod"/>
            </a:pPr>
            <a:r>
              <a:rPr lang="en-US" dirty="0" smtClean="0"/>
              <a:t>Financial instruments</a:t>
            </a:r>
          </a:p>
          <a:p>
            <a:pPr marL="514350" indent="-514350">
              <a:buFont typeface="+mj-lt"/>
              <a:buAutoNum type="arabicPeriod"/>
            </a:pPr>
            <a:r>
              <a:rPr lang="en-US" dirty="0" smtClean="0"/>
              <a:t>Real estate</a:t>
            </a:r>
          </a:p>
          <a:p>
            <a:pPr marL="514350" indent="-514350">
              <a:buFont typeface="+mj-lt"/>
              <a:buAutoNum type="arabicPeriod"/>
            </a:pPr>
            <a:r>
              <a:rPr lang="en-US" dirty="0" smtClean="0"/>
              <a:t>Automobiles</a:t>
            </a:r>
          </a:p>
          <a:p>
            <a:pPr marL="514350" indent="-514350">
              <a:buFont typeface="+mj-lt"/>
              <a:buAutoNum type="arabicPeriod"/>
            </a:pPr>
            <a:r>
              <a:rPr lang="en-US" dirty="0" smtClean="0"/>
              <a:t>Consumer durable goods</a:t>
            </a:r>
          </a:p>
          <a:p>
            <a:pPr marL="514350" indent="-514350">
              <a:buFont typeface="+mj-lt"/>
              <a:buAutoNum type="arabicPeriod"/>
            </a:pPr>
            <a:r>
              <a:rPr lang="en-US" dirty="0" smtClean="0"/>
              <a:t>Documents of title</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Loans and Advances</a:t>
            </a:r>
            <a:endParaRPr lang="en-US" dirty="0"/>
          </a:p>
        </p:txBody>
      </p:sp>
      <p:sp>
        <p:nvSpPr>
          <p:cNvPr id="3" name="Content Placeholder 2"/>
          <p:cNvSpPr>
            <a:spLocks noGrp="1"/>
          </p:cNvSpPr>
          <p:nvPr>
            <p:ph idx="1"/>
          </p:nvPr>
        </p:nvSpPr>
        <p:spPr/>
        <p:txBody>
          <a:bodyPr/>
          <a:lstStyle/>
          <a:p>
            <a:endParaRPr lang="en-US" dirty="0" smtClean="0"/>
          </a:p>
          <a:p>
            <a:endParaRPr lang="en-US" sz="6000" b="1" dirty="0" smtClean="0"/>
          </a:p>
          <a:p>
            <a:pPr>
              <a:buNone/>
            </a:pPr>
            <a:r>
              <a:rPr lang="en-US" sz="4000" dirty="0" smtClean="0"/>
              <a:t>Q: Classification of Loans are?</a:t>
            </a:r>
            <a:endParaRPr lang="en-US" sz="4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Loans and Advances</a:t>
            </a:r>
            <a:br>
              <a:rPr lang="en-US" b="1" dirty="0" smtClean="0"/>
            </a:br>
            <a:endParaRPr lang="en-US" dirty="0"/>
          </a:p>
        </p:txBody>
      </p:sp>
      <p:sp>
        <p:nvSpPr>
          <p:cNvPr id="3" name="Content Placeholder 2"/>
          <p:cNvSpPr>
            <a:spLocks noGrp="1"/>
          </p:cNvSpPr>
          <p:nvPr>
            <p:ph idx="1"/>
          </p:nvPr>
        </p:nvSpPr>
        <p:spPr/>
        <p:txBody>
          <a:bodyPr/>
          <a:lstStyle/>
          <a:p>
            <a:pPr>
              <a:buNone/>
            </a:pPr>
            <a:r>
              <a:rPr lang="en-US" b="1" u="sng" dirty="0" smtClean="0"/>
              <a:t>Classification of Loans</a:t>
            </a:r>
            <a:endParaRPr lang="en-US" dirty="0" smtClean="0"/>
          </a:p>
          <a:p>
            <a:r>
              <a:rPr lang="en-US" dirty="0" smtClean="0"/>
              <a:t>Bank loans can be classified  as follows according to the activity being financed;</a:t>
            </a:r>
          </a:p>
          <a:p>
            <a:endParaRPr lang="en-US" dirty="0" smtClean="0"/>
          </a:p>
          <a:p>
            <a:pPr marL="514350" indent="-514350">
              <a:buFont typeface="+mj-lt"/>
              <a:buAutoNum type="arabicPeriod"/>
            </a:pPr>
            <a:r>
              <a:rPr lang="en-US" dirty="0" smtClean="0"/>
              <a:t>Priority sector lending</a:t>
            </a:r>
          </a:p>
          <a:p>
            <a:pPr marL="514350" indent="-514350">
              <a:buFont typeface="+mj-lt"/>
              <a:buAutoNum type="arabicPeriod"/>
            </a:pPr>
            <a:r>
              <a:rPr lang="en-US" dirty="0" smtClean="0"/>
              <a:t>Commercial lending</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Loans and Advances</a:t>
            </a:r>
            <a:br>
              <a:rPr lang="en-US" b="1" dirty="0" smtClean="0"/>
            </a:b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t>                           </a:t>
            </a:r>
            <a:r>
              <a:rPr lang="en-US" b="1" u="sng" dirty="0" smtClean="0"/>
              <a:t>Classification of Loans</a:t>
            </a:r>
            <a:endParaRPr lang="en-US" dirty="0" smtClean="0"/>
          </a:p>
          <a:p>
            <a:pPr>
              <a:buNone/>
            </a:pPr>
            <a:r>
              <a:rPr lang="en-US" b="1" dirty="0" smtClean="0"/>
              <a:t>Priority sector lending:</a:t>
            </a:r>
          </a:p>
          <a:p>
            <a:r>
              <a:rPr lang="en-US" dirty="0" smtClean="0"/>
              <a:t>The Government of Pakistan, through the instrument of SBP, mandates certain types of lending on the banks operating in Pakistan irrespective of their origin.</a:t>
            </a:r>
          </a:p>
          <a:p>
            <a:r>
              <a:rPr lang="en-US" dirty="0" smtClean="0"/>
              <a:t>SBP sets targets in terms of percentage (of total money lent by the banks) to be lent to certain sectors which, in its perception, would not have access to organized lending market or could not afford to pay the interest at the commercial rate.</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Loans and Advances</a:t>
            </a:r>
            <a:br>
              <a:rPr lang="en-US" b="1" dirty="0" smtClean="0"/>
            </a:b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b="1" dirty="0" smtClean="0"/>
              <a:t>                        </a:t>
            </a:r>
            <a:r>
              <a:rPr lang="en-US" b="1" u="sng" dirty="0" smtClean="0"/>
              <a:t>Classification of Loans</a:t>
            </a:r>
          </a:p>
          <a:p>
            <a:pPr>
              <a:buNone/>
            </a:pPr>
            <a:r>
              <a:rPr lang="en-US" b="1" dirty="0" smtClean="0"/>
              <a:t>Priority sector lending</a:t>
            </a:r>
            <a:r>
              <a:rPr lang="en-US" dirty="0" smtClean="0"/>
              <a:t>:</a:t>
            </a:r>
          </a:p>
          <a:p>
            <a:r>
              <a:rPr lang="en-US" dirty="0" smtClean="0"/>
              <a:t>This type of lending is called priority sector lending.</a:t>
            </a:r>
          </a:p>
          <a:p>
            <a:r>
              <a:rPr lang="en-US" dirty="0" smtClean="0"/>
              <a:t>Financing of small industry, small business, agricultural activities and export activities fall under this category.</a:t>
            </a:r>
          </a:p>
          <a:p>
            <a:r>
              <a:rPr lang="en-US" dirty="0" smtClean="0"/>
              <a:t>This is also called directed credit in the Pakistan banking system.</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Loans and Advances</a:t>
            </a:r>
            <a:br>
              <a:rPr lang="en-US" b="1" dirty="0" smtClean="0"/>
            </a:b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b="1" dirty="0" smtClean="0"/>
              <a:t>                               </a:t>
            </a:r>
            <a:r>
              <a:rPr lang="en-US" b="1" u="sng" dirty="0" smtClean="0"/>
              <a:t>Classification of Loans</a:t>
            </a:r>
            <a:endParaRPr lang="en-US" dirty="0" smtClean="0"/>
          </a:p>
          <a:p>
            <a:pPr>
              <a:buNone/>
            </a:pPr>
            <a:r>
              <a:rPr lang="en-US" b="1" dirty="0" smtClean="0"/>
              <a:t>Commercial lending:</a:t>
            </a:r>
            <a:endParaRPr lang="en-US" dirty="0" smtClean="0"/>
          </a:p>
          <a:p>
            <a:r>
              <a:rPr lang="en-US" dirty="0" smtClean="0"/>
              <a:t>Commercial lending is the mainstay of Pakistan banking, its bread and butter activity.</a:t>
            </a:r>
          </a:p>
          <a:p>
            <a:pPr>
              <a:buNone/>
            </a:pPr>
            <a:endParaRPr lang="en-US" dirty="0" smtClean="0"/>
          </a:p>
          <a:p>
            <a:r>
              <a:rPr lang="en-US" dirty="0" smtClean="0"/>
              <a:t>Historically, this activity had been relegated to a secondary position as banks were driven by the desire to excel themselves in what is know as priority sector banking.</a:t>
            </a:r>
          </a:p>
          <a:p>
            <a:pPr>
              <a:buNone/>
            </a:pP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Loans and Advances</a:t>
            </a:r>
            <a:br>
              <a:rPr lang="en-US" b="1" dirty="0" smtClean="0"/>
            </a:br>
            <a:endParaRPr lang="en-US" dirty="0"/>
          </a:p>
        </p:txBody>
      </p:sp>
      <p:sp>
        <p:nvSpPr>
          <p:cNvPr id="3" name="Content Placeholder 2"/>
          <p:cNvSpPr>
            <a:spLocks noGrp="1"/>
          </p:cNvSpPr>
          <p:nvPr>
            <p:ph idx="1"/>
          </p:nvPr>
        </p:nvSpPr>
        <p:spPr/>
        <p:txBody>
          <a:bodyPr>
            <a:normAutofit lnSpcReduction="10000"/>
          </a:bodyPr>
          <a:lstStyle/>
          <a:p>
            <a:pPr>
              <a:buNone/>
            </a:pPr>
            <a:r>
              <a:rPr lang="en-US" b="1" dirty="0" smtClean="0"/>
              <a:t>                         </a:t>
            </a:r>
            <a:r>
              <a:rPr lang="en-US" b="1" u="sng" dirty="0" smtClean="0"/>
              <a:t>Classification of Loans</a:t>
            </a:r>
          </a:p>
          <a:p>
            <a:pPr>
              <a:buNone/>
            </a:pPr>
            <a:r>
              <a:rPr lang="en-US" b="1" dirty="0" smtClean="0"/>
              <a:t>Commercial lending:</a:t>
            </a:r>
          </a:p>
          <a:p>
            <a:r>
              <a:rPr lang="en-US" dirty="0" smtClean="0"/>
              <a:t>Today, many banks focus on commercial lending for improving their bottom lines.</a:t>
            </a:r>
          </a:p>
          <a:p>
            <a:r>
              <a:rPr lang="en-US" dirty="0" smtClean="0"/>
              <a:t>Fresh and innovative products are being launched to facilitate the corporate customer who forms the core of this business. There is big competition among banks to secure bigger share of this business. </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Loans and Advances</a:t>
            </a:r>
            <a:br>
              <a:rPr lang="en-US" b="1" dirty="0" smtClean="0"/>
            </a:b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b="1" dirty="0" smtClean="0"/>
              <a:t>                       </a:t>
            </a:r>
            <a:r>
              <a:rPr lang="en-US" b="1" u="sng" dirty="0" smtClean="0"/>
              <a:t>Classification of Loans</a:t>
            </a:r>
            <a:endParaRPr lang="en-US" dirty="0" smtClean="0"/>
          </a:p>
          <a:p>
            <a:pPr>
              <a:buNone/>
            </a:pPr>
            <a:r>
              <a:rPr lang="en-US" b="1" dirty="0" smtClean="0"/>
              <a:t>Commercial lending:</a:t>
            </a:r>
          </a:p>
          <a:p>
            <a:r>
              <a:rPr lang="en-US" dirty="0" smtClean="0"/>
              <a:t>At present, commercial loans are available for practically any kind of activity and also for both long and short tenures.</a:t>
            </a:r>
          </a:p>
          <a:p>
            <a:r>
              <a:rPr lang="en-US" dirty="0" smtClean="0"/>
              <a:t>Based on customer profile, these loans are of two types;</a:t>
            </a:r>
          </a:p>
          <a:p>
            <a:pPr marL="514350" indent="-514350">
              <a:buFont typeface="+mj-lt"/>
              <a:buAutoNum type="arabicPeriod"/>
            </a:pPr>
            <a:r>
              <a:rPr lang="en-US" dirty="0" smtClean="0"/>
              <a:t>Corporate loans</a:t>
            </a:r>
          </a:p>
          <a:p>
            <a:pPr marL="514350" indent="-514350">
              <a:buFont typeface="+mj-lt"/>
              <a:buAutoNum type="arabicPeriod"/>
            </a:pPr>
            <a:r>
              <a:rPr lang="en-US" dirty="0" smtClean="0"/>
              <a:t>Retail loans</a:t>
            </a:r>
          </a:p>
          <a:p>
            <a:pPr marL="514350" indent="-514350">
              <a:buFont typeface="+mj-lt"/>
              <a:buAutoNum type="arabicPeriod"/>
            </a:pPr>
            <a:endParaRPr lang="en-US"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Loans and Advances</a:t>
            </a:r>
            <a:br>
              <a:rPr lang="en-US" b="1" dirty="0" smtClean="0"/>
            </a:b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5400" b="1" dirty="0" smtClean="0"/>
              <a:t>             Advances</a:t>
            </a:r>
            <a:endParaRPr lang="en-US" sz="5400"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Loans and Advances</a:t>
            </a:r>
            <a:br>
              <a:rPr lang="en-US" b="1" dirty="0" smtClean="0"/>
            </a:br>
            <a:endParaRPr lang="en-US" dirty="0"/>
          </a:p>
        </p:txBody>
      </p:sp>
      <p:sp>
        <p:nvSpPr>
          <p:cNvPr id="3" name="Content Placeholder 2"/>
          <p:cNvSpPr>
            <a:spLocks noGrp="1"/>
          </p:cNvSpPr>
          <p:nvPr>
            <p:ph idx="1"/>
          </p:nvPr>
        </p:nvSpPr>
        <p:spPr/>
        <p:txBody>
          <a:bodyPr/>
          <a:lstStyle/>
          <a:p>
            <a:endParaRPr lang="en-US" dirty="0" smtClean="0"/>
          </a:p>
          <a:p>
            <a:r>
              <a:rPr lang="en-US" dirty="0" smtClean="0"/>
              <a:t>An advance is a credit facility provided by the bank to its customers.</a:t>
            </a:r>
          </a:p>
          <a:p>
            <a:r>
              <a:rPr lang="en-US" dirty="0" smtClean="0"/>
              <a:t>It differs from a loan in the sense that the latter may be granted for a longer period, but the former are normally granted for a short period of time.</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pPr>
              <a:buNone/>
            </a:pPr>
            <a:r>
              <a:rPr lang="en-US" dirty="0" smtClean="0"/>
              <a:t>Q: Bank grant short-term financial assistance by way of?</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Loans and Advances</a:t>
            </a:r>
            <a:br>
              <a:rPr lang="en-US" b="1" dirty="0" smtClean="0"/>
            </a:br>
            <a:endParaRPr lang="en-US" dirty="0"/>
          </a:p>
        </p:txBody>
      </p:sp>
      <p:sp>
        <p:nvSpPr>
          <p:cNvPr id="3" name="Content Placeholder 2"/>
          <p:cNvSpPr>
            <a:spLocks noGrp="1"/>
          </p:cNvSpPr>
          <p:nvPr>
            <p:ph idx="1"/>
          </p:nvPr>
        </p:nvSpPr>
        <p:spPr/>
        <p:txBody>
          <a:bodyPr/>
          <a:lstStyle/>
          <a:p>
            <a:endParaRPr lang="en-US" dirty="0" smtClean="0"/>
          </a:p>
          <a:p>
            <a:r>
              <a:rPr lang="en-US" dirty="0" smtClean="0"/>
              <a:t>Bank grant short-term financial assistance by way of;</a:t>
            </a:r>
          </a:p>
          <a:p>
            <a:pPr marL="514350" indent="-514350">
              <a:buFont typeface="+mj-lt"/>
              <a:buAutoNum type="arabicPeriod"/>
            </a:pPr>
            <a:r>
              <a:rPr lang="en-US" dirty="0" smtClean="0"/>
              <a:t>Cash credit</a:t>
            </a:r>
          </a:p>
          <a:p>
            <a:pPr marL="514350" indent="-514350">
              <a:buFont typeface="+mj-lt"/>
              <a:buAutoNum type="arabicPeriod"/>
            </a:pPr>
            <a:r>
              <a:rPr lang="en-US" dirty="0" smtClean="0"/>
              <a:t>Overdraft</a:t>
            </a:r>
          </a:p>
          <a:p>
            <a:pPr marL="514350" indent="-514350">
              <a:buFont typeface="+mj-lt"/>
              <a:buAutoNum type="arabicPeriod"/>
            </a:pPr>
            <a:r>
              <a:rPr lang="en-US" dirty="0" smtClean="0"/>
              <a:t>Discounting of bills</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Loans and Advances</a:t>
            </a:r>
            <a:br>
              <a:rPr lang="en-US" b="1" dirty="0" smtClean="0"/>
            </a:br>
            <a:endParaRPr lang="en-US" dirty="0"/>
          </a:p>
        </p:txBody>
      </p:sp>
      <p:sp>
        <p:nvSpPr>
          <p:cNvPr id="3" name="Content Placeholder 2"/>
          <p:cNvSpPr>
            <a:spLocks noGrp="1"/>
          </p:cNvSpPr>
          <p:nvPr>
            <p:ph idx="1"/>
          </p:nvPr>
        </p:nvSpPr>
        <p:spPr/>
        <p:txBody>
          <a:bodyPr/>
          <a:lstStyle/>
          <a:p>
            <a:pPr>
              <a:buNone/>
            </a:pPr>
            <a:r>
              <a:rPr lang="en-US" b="1" u="sng" dirty="0" smtClean="0"/>
              <a:t>Cash Credit</a:t>
            </a:r>
          </a:p>
          <a:p>
            <a:r>
              <a:rPr lang="en-US" dirty="0" smtClean="0"/>
              <a:t>Cash credit is an arrangement whereby the bank allows the borrower to draw amount up to a specified limit.</a:t>
            </a:r>
          </a:p>
          <a:p>
            <a:r>
              <a:rPr lang="en-US" dirty="0" smtClean="0"/>
              <a:t>The amount is credited to the account of the customer. The customer can withdraw this amount as when he requires. The interest is charged on the amount actually withdrawn.   </a:t>
            </a:r>
          </a:p>
          <a:p>
            <a:pPr>
              <a:buNone/>
            </a:pP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Loans and Advances</a:t>
            </a:r>
            <a:br>
              <a:rPr lang="en-US" b="1" dirty="0" smtClean="0"/>
            </a:br>
            <a:endParaRPr lang="en-US" dirty="0"/>
          </a:p>
        </p:txBody>
      </p:sp>
      <p:sp>
        <p:nvSpPr>
          <p:cNvPr id="3" name="Content Placeholder 2"/>
          <p:cNvSpPr>
            <a:spLocks noGrp="1"/>
          </p:cNvSpPr>
          <p:nvPr>
            <p:ph idx="1"/>
          </p:nvPr>
        </p:nvSpPr>
        <p:spPr/>
        <p:txBody>
          <a:bodyPr/>
          <a:lstStyle/>
          <a:p>
            <a:pPr>
              <a:buNone/>
            </a:pPr>
            <a:r>
              <a:rPr lang="en-US" b="1" u="sng" dirty="0" smtClean="0"/>
              <a:t>Cash Credit</a:t>
            </a:r>
          </a:p>
          <a:p>
            <a:pPr>
              <a:buNone/>
            </a:pPr>
            <a:r>
              <a:rPr lang="en-US" dirty="0" smtClean="0"/>
              <a:t>   Cash credit is granted as per the terms and conditions agreed upon with the customers. This type of financing is similar to a line of credit. </a:t>
            </a:r>
          </a:p>
          <a:p>
            <a:pPr marL="514350" indent="-514350">
              <a:buFont typeface="+mj-lt"/>
              <a:buAutoNum type="arabicPeriod"/>
            </a:pPr>
            <a:r>
              <a:rPr lang="en-US" dirty="0" smtClean="0"/>
              <a:t>Advances against the Security of Goods</a:t>
            </a:r>
          </a:p>
          <a:p>
            <a:pPr marL="514350" indent="-514350">
              <a:buFont typeface="+mj-lt"/>
              <a:buAutoNum type="arabicPeriod"/>
            </a:pPr>
            <a:r>
              <a:rPr lang="en-US" dirty="0" smtClean="0"/>
              <a:t>Advances against Life Insurance Policies</a:t>
            </a:r>
          </a:p>
          <a:p>
            <a:pPr marL="514350" indent="-514350">
              <a:buFont typeface="+mj-lt"/>
              <a:buAutoNum type="arabicPeriod"/>
            </a:pPr>
            <a:r>
              <a:rPr lang="en-US" dirty="0" smtClean="0"/>
              <a:t>Advances against Stock Market Securities</a:t>
            </a:r>
          </a:p>
          <a:p>
            <a:pPr marL="514350" indent="-514350">
              <a:buFont typeface="+mj-lt"/>
              <a:buAutoNum type="arabicPeriod"/>
            </a:pP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Loans and Advances</a:t>
            </a:r>
            <a:br>
              <a:rPr lang="en-US" b="1" dirty="0" smtClean="0"/>
            </a:br>
            <a:endParaRPr lang="en-US" dirty="0"/>
          </a:p>
        </p:txBody>
      </p:sp>
      <p:sp>
        <p:nvSpPr>
          <p:cNvPr id="3" name="Content Placeholder 2"/>
          <p:cNvSpPr>
            <a:spLocks noGrp="1"/>
          </p:cNvSpPr>
          <p:nvPr>
            <p:ph idx="1"/>
          </p:nvPr>
        </p:nvSpPr>
        <p:spPr/>
        <p:txBody>
          <a:bodyPr/>
          <a:lstStyle/>
          <a:p>
            <a:pPr>
              <a:buNone/>
            </a:pPr>
            <a:r>
              <a:rPr lang="en-US" b="1" u="sng" dirty="0" smtClean="0"/>
              <a:t>Cash Credit</a:t>
            </a:r>
          </a:p>
          <a:p>
            <a:pPr>
              <a:buNone/>
            </a:pPr>
            <a:r>
              <a:rPr lang="en-US" dirty="0" smtClean="0"/>
              <a:t>4. Advances against Fixed Deposit Receipts</a:t>
            </a:r>
          </a:p>
          <a:p>
            <a:pPr>
              <a:buNone/>
            </a:pPr>
            <a:r>
              <a:rPr lang="en-US" dirty="0" smtClean="0"/>
              <a:t>5. Advances against Book debts</a:t>
            </a:r>
          </a:p>
          <a:p>
            <a:pPr>
              <a:buNone/>
            </a:pPr>
            <a:r>
              <a:rPr lang="en-US" dirty="0" smtClean="0"/>
              <a:t>6. Advances against Real Estates</a:t>
            </a:r>
          </a:p>
          <a:p>
            <a:pPr>
              <a:buNone/>
            </a:pPr>
            <a:r>
              <a:rPr lang="en-US" dirty="0" smtClean="0"/>
              <a:t>7. Advances against Supply Bills</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21</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Loans and Advances</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4800" b="1" dirty="0" smtClean="0"/>
              <a:t>   Overdraft</a:t>
            </a:r>
            <a:endParaRPr lang="en-US" sz="4800"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Loans and Advances</a:t>
            </a:r>
            <a:endParaRPr lang="en-US" dirty="0"/>
          </a:p>
        </p:txBody>
      </p:sp>
      <p:sp>
        <p:nvSpPr>
          <p:cNvPr id="3" name="Content Placeholder 2"/>
          <p:cNvSpPr>
            <a:spLocks noGrp="1"/>
          </p:cNvSpPr>
          <p:nvPr>
            <p:ph idx="1"/>
          </p:nvPr>
        </p:nvSpPr>
        <p:spPr/>
        <p:txBody>
          <a:bodyPr/>
          <a:lstStyle/>
          <a:p>
            <a:pPr>
              <a:buNone/>
            </a:pPr>
            <a:r>
              <a:rPr lang="en-US" b="1" u="sng" dirty="0" smtClean="0"/>
              <a:t>Overdraft</a:t>
            </a:r>
          </a:p>
          <a:p>
            <a:r>
              <a:rPr lang="en-US" dirty="0" smtClean="0"/>
              <a:t>Overdraft also is a credit facility granted by bank.</a:t>
            </a:r>
          </a:p>
          <a:p>
            <a:r>
              <a:rPr lang="en-US" dirty="0" smtClean="0"/>
              <a:t>A customer who has a current account with the bank is allowed to withdraw more than the amount of credit balance in it. </a:t>
            </a:r>
          </a:p>
          <a:p>
            <a:r>
              <a:rPr lang="en-US" dirty="0" smtClean="0"/>
              <a:t>It is a temporary arrangement</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Loans and Advances</a:t>
            </a:r>
            <a:endParaRPr lang="en-US" dirty="0"/>
          </a:p>
        </p:txBody>
      </p:sp>
      <p:sp>
        <p:nvSpPr>
          <p:cNvPr id="3" name="Content Placeholder 2"/>
          <p:cNvSpPr>
            <a:spLocks noGrp="1"/>
          </p:cNvSpPr>
          <p:nvPr>
            <p:ph idx="1"/>
          </p:nvPr>
        </p:nvSpPr>
        <p:spPr/>
        <p:txBody>
          <a:bodyPr>
            <a:normAutofit lnSpcReduction="10000"/>
          </a:bodyPr>
          <a:lstStyle/>
          <a:p>
            <a:pPr>
              <a:buNone/>
            </a:pPr>
            <a:r>
              <a:rPr lang="en-US" b="1" u="sng" dirty="0" smtClean="0"/>
              <a:t>Overdraft</a:t>
            </a:r>
          </a:p>
          <a:p>
            <a:r>
              <a:rPr lang="en-US" dirty="0" smtClean="0"/>
              <a:t>Overdraft facility with a specified limit may be allowed either on the security of assets or on personal security, or both.</a:t>
            </a:r>
          </a:p>
          <a:p>
            <a:r>
              <a:rPr lang="en-US" dirty="0" smtClean="0"/>
              <a:t>If there is a prior agreement with the account provider for an overdraft protection plan and the amount overdrawn is within this authorized overdraft, interest is normally charged at the agreed rate.</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Loans and Advances</a:t>
            </a:r>
            <a:endParaRPr lang="en-US" dirty="0"/>
          </a:p>
        </p:txBody>
      </p:sp>
      <p:sp>
        <p:nvSpPr>
          <p:cNvPr id="3" name="Content Placeholder 2"/>
          <p:cNvSpPr>
            <a:spLocks noGrp="1"/>
          </p:cNvSpPr>
          <p:nvPr>
            <p:ph idx="1"/>
          </p:nvPr>
        </p:nvSpPr>
        <p:spPr/>
        <p:txBody>
          <a:bodyPr/>
          <a:lstStyle/>
          <a:p>
            <a:pPr>
              <a:buNone/>
            </a:pPr>
            <a:r>
              <a:rPr lang="en-US" b="1" u="sng" dirty="0" smtClean="0"/>
              <a:t>Overdraft</a:t>
            </a:r>
          </a:p>
          <a:p>
            <a:r>
              <a:rPr lang="en-US" dirty="0" smtClean="0"/>
              <a:t>If the balance exceeds the agreed terms, fees may be charged and higher interest rate apply.</a:t>
            </a:r>
          </a:p>
          <a:p>
            <a:pPr>
              <a:buNone/>
            </a:pPr>
            <a:endParaRPr lang="en-US" dirty="0" smtClean="0"/>
          </a:p>
          <a:p>
            <a:r>
              <a:rPr lang="en-US" dirty="0" smtClean="0"/>
              <a:t>Overdraft is an efficient form of borrowing as the customer pays interest only for the time he uses the money. It gives him flexibility.</a:t>
            </a:r>
          </a:p>
          <a:p>
            <a:pPr>
              <a:buNone/>
            </a:pP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Loans and Advances</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4800" b="1" dirty="0" smtClean="0"/>
              <a:t>       Discounting of Bills</a:t>
            </a:r>
            <a:endParaRPr lang="en-US" sz="4800" b="1"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Loans and Advances</a:t>
            </a:r>
            <a:endParaRPr lang="en-US" dirty="0"/>
          </a:p>
        </p:txBody>
      </p:sp>
      <p:sp>
        <p:nvSpPr>
          <p:cNvPr id="3" name="Content Placeholder 2"/>
          <p:cNvSpPr>
            <a:spLocks noGrp="1"/>
          </p:cNvSpPr>
          <p:nvPr>
            <p:ph idx="1"/>
          </p:nvPr>
        </p:nvSpPr>
        <p:spPr/>
        <p:txBody>
          <a:bodyPr>
            <a:normAutofit lnSpcReduction="10000"/>
          </a:bodyPr>
          <a:lstStyle/>
          <a:p>
            <a:r>
              <a:rPr lang="en-US" dirty="0" smtClean="0"/>
              <a:t>Banks provide short-term finance by discounting bills, that is, making payment of the amount before the due date of the bill after deducting a certain rate as discount.</a:t>
            </a:r>
          </a:p>
          <a:p>
            <a:r>
              <a:rPr lang="en-US" dirty="0" smtClean="0"/>
              <a:t>The party gets the funds without waiting for the date of maturity of the bills.</a:t>
            </a:r>
          </a:p>
          <a:p>
            <a:r>
              <a:rPr lang="en-US" dirty="0" smtClean="0"/>
              <a:t>In case any bill is </a:t>
            </a:r>
            <a:r>
              <a:rPr lang="en-US" dirty="0" err="1" smtClean="0"/>
              <a:t>dishonoured</a:t>
            </a:r>
            <a:r>
              <a:rPr lang="en-US" dirty="0" smtClean="0"/>
              <a:t> on the due date, the bank can recover the amount from the customer.</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Loans and Advances</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4800" b="1" dirty="0" smtClean="0"/>
              <a:t>     Lending Policies</a:t>
            </a:r>
            <a:endParaRPr lang="en-US" sz="4800" b="1"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Loans and Advances</a:t>
            </a:r>
            <a:endParaRPr lang="en-US" dirty="0"/>
          </a:p>
        </p:txBody>
      </p:sp>
      <p:sp>
        <p:nvSpPr>
          <p:cNvPr id="3" name="Content Placeholder 2"/>
          <p:cNvSpPr>
            <a:spLocks noGrp="1"/>
          </p:cNvSpPr>
          <p:nvPr>
            <p:ph idx="1"/>
          </p:nvPr>
        </p:nvSpPr>
        <p:spPr/>
        <p:txBody>
          <a:bodyPr>
            <a:normAutofit lnSpcReduction="10000"/>
          </a:bodyPr>
          <a:lstStyle/>
          <a:p>
            <a:pPr>
              <a:buNone/>
            </a:pPr>
            <a:r>
              <a:rPr lang="en-US" b="1" u="sng" dirty="0" smtClean="0"/>
              <a:t>Lending Policies</a:t>
            </a:r>
            <a:endParaRPr lang="en-US" dirty="0" smtClean="0"/>
          </a:p>
          <a:p>
            <a:r>
              <a:rPr lang="en-US" dirty="0" smtClean="0"/>
              <a:t>While lending decisions are crucial for a bank, it is neither feasible nor desirable for the top management to review and clear every single loan proposal that the bank receives. </a:t>
            </a:r>
          </a:p>
          <a:p>
            <a:r>
              <a:rPr lang="en-US" dirty="0" smtClean="0"/>
              <a:t>Furthermore, for most of the loan proposals, whichever industry they may belong to, the modus operandi remain the same, analyzing, selecting, sanctioning and monitoring.</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Loans and Advances</a:t>
            </a:r>
            <a:endParaRPr lang="en-US" dirty="0"/>
          </a:p>
        </p:txBody>
      </p:sp>
      <p:sp>
        <p:nvSpPr>
          <p:cNvPr id="3" name="Content Placeholder 2"/>
          <p:cNvSpPr>
            <a:spLocks noGrp="1"/>
          </p:cNvSpPr>
          <p:nvPr>
            <p:ph idx="1"/>
          </p:nvPr>
        </p:nvSpPr>
        <p:spPr/>
        <p:txBody>
          <a:bodyPr>
            <a:normAutofit/>
          </a:bodyPr>
          <a:lstStyle/>
          <a:p>
            <a:pPr>
              <a:buNone/>
            </a:pPr>
            <a:r>
              <a:rPr lang="en-US" b="1" u="sng" dirty="0" smtClean="0"/>
              <a:t>Lending Policies</a:t>
            </a:r>
            <a:endParaRPr lang="en-US" dirty="0" smtClean="0"/>
          </a:p>
          <a:p>
            <a:r>
              <a:rPr lang="en-US" dirty="0" smtClean="0"/>
              <a:t>Hence the top management needs to set the standards.</a:t>
            </a:r>
          </a:p>
          <a:p>
            <a:r>
              <a:rPr lang="en-US" dirty="0" smtClean="0"/>
              <a:t>Standards relating to the exposure limits for individual / company/ industry, credit quality of the borrowers, lending rate, risk level, etc, enable decentralized decision making by the lending officers.</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Loans and Advances</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b="1" dirty="0" smtClean="0"/>
              <a:t>                            </a:t>
            </a:r>
            <a:r>
              <a:rPr lang="en-US" b="1" u="sng" dirty="0" smtClean="0"/>
              <a:t>Lending Policies</a:t>
            </a:r>
          </a:p>
          <a:p>
            <a:pPr>
              <a:buNone/>
            </a:pPr>
            <a:r>
              <a:rPr lang="en-US" b="1" dirty="0" smtClean="0"/>
              <a:t>Volume of Loans</a:t>
            </a:r>
          </a:p>
          <a:p>
            <a:r>
              <a:rPr lang="en-US" dirty="0" smtClean="0"/>
              <a:t>The policy should specify the targeted composition of the loan portfolio, such composition being in terms of industry, location, size, interest rate or security.</a:t>
            </a:r>
          </a:p>
          <a:p>
            <a:r>
              <a:rPr lang="en-US" dirty="0" smtClean="0"/>
              <a:t>Decisions regarding the loan portfolio will depend on the size of the bank, the credit requirements in its operational areas and the expertise available with the bank.</a:t>
            </a:r>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Loans and Advances</a:t>
            </a:r>
            <a:endParaRPr lang="en-US" dirty="0"/>
          </a:p>
        </p:txBody>
      </p:sp>
      <p:sp>
        <p:nvSpPr>
          <p:cNvPr id="3" name="Content Placeholder 2"/>
          <p:cNvSpPr>
            <a:spLocks noGrp="1"/>
          </p:cNvSpPr>
          <p:nvPr>
            <p:ph idx="1"/>
          </p:nvPr>
        </p:nvSpPr>
        <p:spPr/>
        <p:txBody>
          <a:bodyPr>
            <a:normAutofit/>
          </a:bodyPr>
          <a:lstStyle/>
          <a:p>
            <a:pPr>
              <a:buNone/>
            </a:pPr>
            <a:r>
              <a:rPr lang="en-US" b="1" dirty="0" smtClean="0"/>
              <a:t>                              </a:t>
            </a:r>
            <a:r>
              <a:rPr lang="en-US" b="1" u="sng" dirty="0" smtClean="0"/>
              <a:t>Lending Policies</a:t>
            </a:r>
          </a:p>
          <a:p>
            <a:pPr>
              <a:buNone/>
            </a:pPr>
            <a:r>
              <a:rPr lang="en-US" b="1" dirty="0" smtClean="0"/>
              <a:t>Geographical Distribution</a:t>
            </a:r>
            <a:endParaRPr lang="en-US" dirty="0" smtClean="0"/>
          </a:p>
          <a:p>
            <a:r>
              <a:rPr lang="en-US" dirty="0" smtClean="0"/>
              <a:t>There are various locations from where a bank conducts its operations.</a:t>
            </a:r>
          </a:p>
          <a:p>
            <a:r>
              <a:rPr lang="en-US" dirty="0" smtClean="0"/>
              <a:t>Of these locations, some may be weak credit demand areas with a considerably high deposit potential and vice versa.</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Loans and Advances</a:t>
            </a:r>
            <a:endParaRPr lang="en-US" dirty="0"/>
          </a:p>
        </p:txBody>
      </p:sp>
      <p:sp>
        <p:nvSpPr>
          <p:cNvPr id="3" name="Content Placeholder 2"/>
          <p:cNvSpPr>
            <a:spLocks noGrp="1"/>
          </p:cNvSpPr>
          <p:nvPr>
            <p:ph idx="1"/>
          </p:nvPr>
        </p:nvSpPr>
        <p:spPr/>
        <p:txBody>
          <a:bodyPr>
            <a:normAutofit/>
          </a:bodyPr>
          <a:lstStyle/>
          <a:p>
            <a:pPr>
              <a:buNone/>
            </a:pPr>
            <a:r>
              <a:rPr lang="en-US" b="1" dirty="0" smtClean="0"/>
              <a:t>                             </a:t>
            </a:r>
            <a:r>
              <a:rPr lang="en-US" b="1" u="sng" dirty="0" smtClean="0"/>
              <a:t>Lending Policies</a:t>
            </a:r>
          </a:p>
          <a:p>
            <a:pPr>
              <a:buNone/>
            </a:pPr>
            <a:r>
              <a:rPr lang="en-US" b="1" dirty="0" smtClean="0"/>
              <a:t>Geographical Distribution</a:t>
            </a:r>
            <a:endParaRPr lang="en-US" dirty="0" smtClean="0"/>
          </a:p>
          <a:p>
            <a:r>
              <a:rPr lang="en-US" dirty="0" smtClean="0"/>
              <a:t>While operating in any area, the bank should have the requisite funds and expertise to meet the credit demands.</a:t>
            </a:r>
          </a:p>
          <a:p>
            <a:r>
              <a:rPr lang="en-US" dirty="0" smtClean="0"/>
              <a:t>The policy should, thus, state the key trade areas of the bank for extending credit. </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Loans and Advances</a:t>
            </a:r>
            <a:endParaRPr lang="en-US" dirty="0"/>
          </a:p>
        </p:txBody>
      </p:sp>
      <p:sp>
        <p:nvSpPr>
          <p:cNvPr id="3" name="Content Placeholder 2"/>
          <p:cNvSpPr>
            <a:spLocks noGrp="1"/>
          </p:cNvSpPr>
          <p:nvPr>
            <p:ph idx="1"/>
          </p:nvPr>
        </p:nvSpPr>
        <p:spPr/>
        <p:txBody>
          <a:bodyPr/>
          <a:lstStyle/>
          <a:p>
            <a:endParaRPr lang="en-US" dirty="0" smtClean="0"/>
          </a:p>
          <a:p>
            <a:endParaRPr lang="en-US" sz="4800" b="1" dirty="0" smtClean="0"/>
          </a:p>
          <a:p>
            <a:r>
              <a:rPr lang="en-US" sz="4800" b="1" dirty="0" smtClean="0"/>
              <a:t>Evaluation of Loan proposals</a:t>
            </a:r>
            <a:endParaRPr lang="en-US" sz="4800" b="1"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Loans and Advances</a:t>
            </a:r>
            <a:endParaRPr lang="en-US" dirty="0"/>
          </a:p>
        </p:txBody>
      </p:sp>
      <p:sp>
        <p:nvSpPr>
          <p:cNvPr id="3" name="Content Placeholder 2"/>
          <p:cNvSpPr>
            <a:spLocks noGrp="1"/>
          </p:cNvSpPr>
          <p:nvPr>
            <p:ph idx="1"/>
          </p:nvPr>
        </p:nvSpPr>
        <p:spPr/>
        <p:txBody>
          <a:bodyPr>
            <a:normAutofit/>
          </a:bodyPr>
          <a:lstStyle/>
          <a:p>
            <a:pPr>
              <a:buNone/>
            </a:pPr>
            <a:r>
              <a:rPr lang="en-US" b="1" dirty="0" smtClean="0"/>
              <a:t>                  </a:t>
            </a:r>
            <a:r>
              <a:rPr lang="en-US" b="1" u="sng" dirty="0" smtClean="0"/>
              <a:t>Evaluation of Loan proposals</a:t>
            </a:r>
            <a:endParaRPr lang="en-US" u="sng" dirty="0" smtClean="0"/>
          </a:p>
          <a:p>
            <a:r>
              <a:rPr lang="en-US" dirty="0" smtClean="0"/>
              <a:t>The policy document shall specify a process for evaluation of loan proposals, which will enable uniform evaluation across areas / people. </a:t>
            </a:r>
          </a:p>
          <a:p>
            <a:r>
              <a:rPr lang="en-US" dirty="0" smtClean="0"/>
              <a:t>Evaluation involves a careful selection of the borrowers by understanding their creditworthiness. </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Loans and Advances</a:t>
            </a:r>
            <a:endParaRPr lang="en-US" dirty="0"/>
          </a:p>
        </p:txBody>
      </p:sp>
      <p:sp>
        <p:nvSpPr>
          <p:cNvPr id="3" name="Content Placeholder 2"/>
          <p:cNvSpPr>
            <a:spLocks noGrp="1"/>
          </p:cNvSpPr>
          <p:nvPr>
            <p:ph idx="1"/>
          </p:nvPr>
        </p:nvSpPr>
        <p:spPr/>
        <p:txBody>
          <a:bodyPr/>
          <a:lstStyle/>
          <a:p>
            <a:pPr>
              <a:buNone/>
            </a:pPr>
            <a:r>
              <a:rPr lang="en-US" b="1" dirty="0" smtClean="0"/>
              <a:t>                </a:t>
            </a:r>
            <a:r>
              <a:rPr lang="en-US" b="1" u="sng" dirty="0" smtClean="0"/>
              <a:t>Evaluation of Loan proposals</a:t>
            </a:r>
            <a:endParaRPr lang="en-US" u="sng" dirty="0" smtClean="0"/>
          </a:p>
          <a:p>
            <a:r>
              <a:rPr lang="en-US" dirty="0" smtClean="0"/>
              <a:t>While evaluating the proposal, bank should assess not only the ability of the client to pay back the loan but also his willingness to repay.</a:t>
            </a:r>
          </a:p>
          <a:p>
            <a:endParaRPr lang="en-US" dirty="0" smtClean="0"/>
          </a:p>
          <a:p>
            <a:r>
              <a:rPr lang="en-US" dirty="0" smtClean="0"/>
              <a:t>They need to consider the following variables while evaluating a loan proposals;</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Loans and Advances</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b="1" dirty="0" smtClean="0"/>
              <a:t>                    </a:t>
            </a:r>
            <a:r>
              <a:rPr lang="en-US" b="1" u="sng" dirty="0" smtClean="0"/>
              <a:t>Evaluation of Loan proposals</a:t>
            </a:r>
            <a:endParaRPr lang="en-US" u="sng" dirty="0" smtClean="0"/>
          </a:p>
          <a:p>
            <a:pPr>
              <a:buNone/>
            </a:pPr>
            <a:r>
              <a:rPr lang="en-US" b="1" dirty="0" smtClean="0"/>
              <a:t>Industry level credit analysis:</a:t>
            </a:r>
          </a:p>
          <a:p>
            <a:r>
              <a:rPr lang="en-US" dirty="0" smtClean="0"/>
              <a:t>It needs to be performed to study the prospects of the industry and it most importantly includes a study of the</a:t>
            </a:r>
          </a:p>
          <a:p>
            <a:pPr marL="514350" indent="-514350">
              <a:buFont typeface="+mj-lt"/>
              <a:buAutoNum type="arabicPeriod"/>
            </a:pPr>
            <a:r>
              <a:rPr lang="en-US" dirty="0" smtClean="0"/>
              <a:t>Industry cycle</a:t>
            </a:r>
          </a:p>
          <a:p>
            <a:pPr marL="514350" indent="-514350">
              <a:buFont typeface="+mj-lt"/>
              <a:buAutoNum type="arabicPeriod"/>
            </a:pPr>
            <a:r>
              <a:rPr lang="en-US" dirty="0" smtClean="0"/>
              <a:t>Threat from substitutes</a:t>
            </a:r>
          </a:p>
          <a:p>
            <a:pPr marL="514350" indent="-514350">
              <a:buFont typeface="+mj-lt"/>
              <a:buAutoNum type="arabicPeriod"/>
            </a:pPr>
            <a:r>
              <a:rPr lang="en-US" dirty="0" smtClean="0"/>
              <a:t>Shifts in consumer demands</a:t>
            </a:r>
          </a:p>
          <a:p>
            <a:pPr marL="514350" indent="-514350">
              <a:buFont typeface="+mj-lt"/>
              <a:buAutoNum type="arabicPeriod"/>
            </a:pPr>
            <a:r>
              <a:rPr lang="en-US" dirty="0" smtClean="0"/>
              <a:t>Regulatory environment</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Loans and Advances</a:t>
            </a:r>
            <a:endParaRPr lang="en-US" dirty="0"/>
          </a:p>
        </p:txBody>
      </p:sp>
      <p:sp>
        <p:nvSpPr>
          <p:cNvPr id="3" name="Content Placeholder 2"/>
          <p:cNvSpPr>
            <a:spLocks noGrp="1"/>
          </p:cNvSpPr>
          <p:nvPr>
            <p:ph idx="1"/>
          </p:nvPr>
        </p:nvSpPr>
        <p:spPr/>
        <p:txBody>
          <a:bodyPr>
            <a:normAutofit fontScale="85000" lnSpcReduction="10000"/>
          </a:bodyPr>
          <a:lstStyle/>
          <a:p>
            <a:pPr>
              <a:buNone/>
            </a:pPr>
            <a:r>
              <a:rPr lang="en-US" b="1" dirty="0" smtClean="0"/>
              <a:t>                          </a:t>
            </a:r>
            <a:r>
              <a:rPr lang="en-US" b="1" u="sng" dirty="0" smtClean="0"/>
              <a:t>Evaluation of Loan proposals</a:t>
            </a:r>
            <a:endParaRPr lang="en-US" u="sng" dirty="0" smtClean="0"/>
          </a:p>
          <a:p>
            <a:pPr>
              <a:buNone/>
            </a:pPr>
            <a:r>
              <a:rPr lang="en-US" b="1" dirty="0" smtClean="0"/>
              <a:t>Operational Efficiency:</a:t>
            </a:r>
          </a:p>
          <a:p>
            <a:r>
              <a:rPr lang="en-US" dirty="0" smtClean="0"/>
              <a:t>The company level credit rating is conducted to assess the operational efficiency of the client company. The critical aspects that are to be evaluated in this process fall into the following categories;</a:t>
            </a:r>
          </a:p>
          <a:p>
            <a:pPr marL="514350" indent="-514350">
              <a:buFont typeface="+mj-lt"/>
              <a:buAutoNum type="arabicPeriod"/>
            </a:pPr>
            <a:r>
              <a:rPr lang="en-US" dirty="0" smtClean="0"/>
              <a:t>Operating margins</a:t>
            </a:r>
          </a:p>
          <a:p>
            <a:pPr marL="514350" indent="-514350">
              <a:buFont typeface="+mj-lt"/>
              <a:buAutoNum type="arabicPeriod"/>
            </a:pPr>
            <a:r>
              <a:rPr lang="en-US" dirty="0" smtClean="0"/>
              <a:t>Stability and growth of market share</a:t>
            </a:r>
          </a:p>
          <a:p>
            <a:pPr marL="514350" indent="-514350">
              <a:buFont typeface="+mj-lt"/>
              <a:buAutoNum type="arabicPeriod"/>
            </a:pPr>
            <a:r>
              <a:rPr lang="en-US" dirty="0" smtClean="0"/>
              <a:t>Access to key raw materials</a:t>
            </a:r>
          </a:p>
          <a:p>
            <a:pPr marL="514350" indent="-514350">
              <a:buFont typeface="+mj-lt"/>
              <a:buAutoNum type="arabicPeriod"/>
            </a:pPr>
            <a:r>
              <a:rPr lang="en-US" dirty="0" smtClean="0"/>
              <a:t>Benefit from economies of scale </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Loans and Advances</a:t>
            </a:r>
            <a:r>
              <a:rPr lang="en-US" dirty="0" smtClean="0"/>
              <a:t> </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t>                   </a:t>
            </a:r>
            <a:r>
              <a:rPr lang="en-US" b="1" u="sng" dirty="0" smtClean="0"/>
              <a:t>Evaluation of Loan proposals</a:t>
            </a:r>
            <a:endParaRPr lang="en-US" u="sng" dirty="0" smtClean="0"/>
          </a:p>
          <a:p>
            <a:pPr>
              <a:buNone/>
            </a:pPr>
            <a:r>
              <a:rPr lang="en-US" b="1" dirty="0" smtClean="0"/>
              <a:t>Financial Efficiency:</a:t>
            </a:r>
          </a:p>
          <a:p>
            <a:r>
              <a:rPr lang="en-US" dirty="0" smtClean="0"/>
              <a:t>Repayment of the loan by the clients depends greatly on their financial soundness. Hence financial analysis becomes an imperative part of credit risk analyst. It includes an analyses of;</a:t>
            </a:r>
          </a:p>
          <a:p>
            <a:pPr marL="514350" indent="-514350">
              <a:buFont typeface="+mj-lt"/>
              <a:buAutoNum type="arabicPeriod"/>
            </a:pPr>
            <a:r>
              <a:rPr lang="en-US" dirty="0" smtClean="0"/>
              <a:t>Financial leverage</a:t>
            </a:r>
          </a:p>
          <a:p>
            <a:pPr marL="514350" indent="-514350">
              <a:buFont typeface="+mj-lt"/>
              <a:buAutoNum type="arabicPeriod"/>
            </a:pPr>
            <a:r>
              <a:rPr lang="en-US" dirty="0" smtClean="0"/>
              <a:t>Cost of capital</a:t>
            </a:r>
          </a:p>
          <a:p>
            <a:pPr marL="514350" indent="-514350">
              <a:buFont typeface="+mj-lt"/>
              <a:buAutoNum type="arabicPeriod"/>
            </a:pPr>
            <a:r>
              <a:rPr lang="en-US" dirty="0" smtClean="0"/>
              <a:t>Working capital management</a:t>
            </a:r>
          </a:p>
          <a:p>
            <a:pPr marL="514350" indent="-514350">
              <a:buFont typeface="+mj-lt"/>
              <a:buAutoNum type="arabicPeriod"/>
            </a:pPr>
            <a:r>
              <a:rPr lang="en-US" dirty="0" smtClean="0"/>
              <a:t>Interest rate risk management</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Loans and Advances</a:t>
            </a:r>
            <a:endParaRPr lang="en-US" dirty="0"/>
          </a:p>
        </p:txBody>
      </p:sp>
      <p:sp>
        <p:nvSpPr>
          <p:cNvPr id="3" name="Content Placeholder 2"/>
          <p:cNvSpPr>
            <a:spLocks noGrp="1"/>
          </p:cNvSpPr>
          <p:nvPr>
            <p:ph idx="1"/>
          </p:nvPr>
        </p:nvSpPr>
        <p:spPr/>
        <p:txBody>
          <a:bodyPr>
            <a:normAutofit/>
          </a:bodyPr>
          <a:lstStyle/>
          <a:p>
            <a:pPr>
              <a:buNone/>
            </a:pPr>
            <a:r>
              <a:rPr lang="en-US" b="1" dirty="0" smtClean="0"/>
              <a:t>               </a:t>
            </a:r>
            <a:r>
              <a:rPr lang="en-US" b="1" u="sng" dirty="0" smtClean="0"/>
              <a:t>Evaluation of Loan proposals</a:t>
            </a:r>
            <a:endParaRPr lang="en-US" u="sng" dirty="0" smtClean="0"/>
          </a:p>
          <a:p>
            <a:pPr>
              <a:buNone/>
            </a:pPr>
            <a:r>
              <a:rPr lang="en-US" b="1" dirty="0" smtClean="0"/>
              <a:t>Management Evaluation:</a:t>
            </a:r>
          </a:p>
          <a:p>
            <a:r>
              <a:rPr lang="en-US" dirty="0" smtClean="0"/>
              <a:t>The management evaluation throws light on the willingness of the client to repay.</a:t>
            </a:r>
          </a:p>
          <a:p>
            <a:r>
              <a:rPr lang="en-US" dirty="0" smtClean="0"/>
              <a:t>It includes a study on the performance of the promoter, top management and also the performance of group companies under the same management.</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900</TotalTime>
  <Words>1474</Words>
  <Application>Microsoft Office PowerPoint</Application>
  <PresentationFormat>On-screen Show (4:3)</PresentationFormat>
  <Paragraphs>198</Paragraphs>
  <Slides>40</Slides>
  <Notes>0</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Revise Lecture 20</vt:lpstr>
      <vt:lpstr>Slide 2</vt:lpstr>
      <vt:lpstr> Loans and Advances </vt:lpstr>
      <vt:lpstr> Loans and Advances </vt:lpstr>
      <vt:lpstr> Loans and Advances </vt:lpstr>
      <vt:lpstr> Loans and Advances </vt:lpstr>
      <vt:lpstr>Loans and Advances</vt:lpstr>
      <vt:lpstr> Loans and Advances </vt:lpstr>
      <vt:lpstr> Loans and Advances </vt:lpstr>
      <vt:lpstr> Loans and Advances </vt:lpstr>
      <vt:lpstr> Loans and Advances </vt:lpstr>
      <vt:lpstr> Loans and Advances </vt:lpstr>
      <vt:lpstr> Loans and Advances </vt:lpstr>
      <vt:lpstr>Loans and Advances </vt:lpstr>
      <vt:lpstr> Loans and Advances </vt:lpstr>
      <vt:lpstr>Slide 16</vt:lpstr>
      <vt:lpstr>Loans and Advances </vt:lpstr>
      <vt:lpstr> Loans and Advances </vt:lpstr>
      <vt:lpstr> Loans and Advances </vt:lpstr>
      <vt:lpstr> Loans and Advances </vt:lpstr>
      <vt:lpstr>Lecture 21</vt:lpstr>
      <vt:lpstr>Loans and Advances</vt:lpstr>
      <vt:lpstr>Loans and Advances</vt:lpstr>
      <vt:lpstr>Loans and Advances</vt:lpstr>
      <vt:lpstr>Loans and Advances</vt:lpstr>
      <vt:lpstr>Loans and Advances</vt:lpstr>
      <vt:lpstr>Loans and Advances</vt:lpstr>
      <vt:lpstr>Loans and Advances</vt:lpstr>
      <vt:lpstr>Loans and Advances</vt:lpstr>
      <vt:lpstr>Loans and Advances</vt:lpstr>
      <vt:lpstr>Loans and Advances</vt:lpstr>
      <vt:lpstr>Loans and Advances</vt:lpstr>
      <vt:lpstr>Loans and Advances</vt:lpstr>
      <vt:lpstr>Loans and Advances</vt:lpstr>
      <vt:lpstr>Loans and Advances</vt:lpstr>
      <vt:lpstr>Loans and Advances</vt:lpstr>
      <vt:lpstr>Loans and Advances</vt:lpstr>
      <vt:lpstr>Loans and Advances</vt:lpstr>
      <vt:lpstr>Loans and Advances </vt:lpstr>
      <vt:lpstr>Loans and Advances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CCCF10</dc:creator>
  <cp:lastModifiedBy>NTS</cp:lastModifiedBy>
  <cp:revision>106</cp:revision>
  <dcterms:created xsi:type="dcterms:W3CDTF">2014-07-19T02:39:46Z</dcterms:created>
  <dcterms:modified xsi:type="dcterms:W3CDTF">2014-07-23T09:57:57Z</dcterms:modified>
</cp:coreProperties>
</file>