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39" r:id="rId3"/>
    <p:sldId id="371" r:id="rId4"/>
    <p:sldId id="372" r:id="rId5"/>
    <p:sldId id="373" r:id="rId6"/>
    <p:sldId id="374" r:id="rId7"/>
    <p:sldId id="375" r:id="rId8"/>
    <p:sldId id="376" r:id="rId9"/>
    <p:sldId id="377" r:id="rId10"/>
    <p:sldId id="378" r:id="rId11"/>
    <p:sldId id="383" r:id="rId12"/>
    <p:sldId id="384" r:id="rId13"/>
    <p:sldId id="385" r:id="rId14"/>
    <p:sldId id="386" r:id="rId15"/>
    <p:sldId id="387" r:id="rId16"/>
    <p:sldId id="388" r:id="rId17"/>
    <p:sldId id="389" r:id="rId18"/>
    <p:sldId id="390" r:id="rId19"/>
    <p:sldId id="391" r:id="rId20"/>
    <p:sldId id="392" r:id="rId21"/>
    <p:sldId id="393" r:id="rId22"/>
    <p:sldId id="394" r:id="rId23"/>
    <p:sldId id="395" r:id="rId24"/>
    <p:sldId id="396" r:id="rId25"/>
    <p:sldId id="397" r:id="rId26"/>
    <p:sldId id="398" r:id="rId27"/>
    <p:sldId id="399" r:id="rId28"/>
    <p:sldId id="400" r:id="rId29"/>
    <p:sldId id="401" r:id="rId30"/>
    <p:sldId id="402" r:id="rId31"/>
    <p:sldId id="403" r:id="rId32"/>
    <p:sldId id="404" r:id="rId33"/>
    <p:sldId id="405" r:id="rId34"/>
    <p:sldId id="406" r:id="rId35"/>
    <p:sldId id="407" r:id="rId36"/>
    <p:sldId id="408" r:id="rId37"/>
    <p:sldId id="409"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53"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CA3426-AB94-4F30-BD30-9F0D733A6547}" type="datetimeFigureOut">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CA3426-AB94-4F30-BD30-9F0D733A6547}" type="datetimeFigureOut">
              <a:rPr lang="en-US" smtClean="0"/>
              <a:pPr/>
              <a:t>7/23/2014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CCA3426-AB94-4F30-BD30-9F0D733A6547}" type="datetimeFigureOut">
              <a:rPr lang="en-US" smtClean="0"/>
              <a:pPr/>
              <a:t>7/23/2014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CA3426-AB94-4F30-BD30-9F0D733A6547}" type="datetimeFigureOut">
              <a:rPr lang="en-US" smtClean="0"/>
              <a:pPr/>
              <a:t>7/23/2014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CA3426-AB94-4F30-BD30-9F0D733A6547}" type="datetimeFigureOut">
              <a:rPr lang="en-US" smtClean="0"/>
              <a:pPr/>
              <a:t>7/23/2014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CA3426-AB94-4F30-BD30-9F0D733A6547}" type="datetimeFigureOut">
              <a:rPr lang="en-US" smtClean="0"/>
              <a:pPr/>
              <a:t>7/23/2014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CA3426-AB94-4F30-BD30-9F0D733A6547}" type="datetimeFigureOut">
              <a:rPr lang="en-US" smtClean="0"/>
              <a:pPr/>
              <a:t>7/23/2014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CA3426-AB94-4F30-BD30-9F0D733A6547}" type="datetimeFigureOut">
              <a:rPr lang="en-US" smtClean="0"/>
              <a:pPr/>
              <a:t>7/23/2014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673839-AA66-4120-8A33-6222EC92A2B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19</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pPr>
              <a:buNone/>
            </a:pPr>
            <a:endParaRPr lang="en-US" sz="6000" b="1" dirty="0" smtClean="0"/>
          </a:p>
          <a:p>
            <a:r>
              <a:rPr lang="en-US" sz="6000" b="1" dirty="0" smtClean="0"/>
              <a:t>Basic Lending Principles</a:t>
            </a:r>
            <a:endParaRPr lang="en-US" sz="60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6000" b="1" dirty="0" smtClean="0"/>
              <a:t>      Safety Issues</a:t>
            </a:r>
            <a:endParaRPr lang="en-US" sz="60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a:bodyPr>
          <a:lstStyle/>
          <a:p>
            <a:pPr>
              <a:buNone/>
            </a:pPr>
            <a:r>
              <a:rPr lang="en-US" b="1" dirty="0" smtClean="0"/>
              <a:t>Safety Issues</a:t>
            </a:r>
            <a:endParaRPr lang="en-US" dirty="0" smtClean="0"/>
          </a:p>
          <a:p>
            <a:r>
              <a:rPr lang="en-US" dirty="0" smtClean="0"/>
              <a:t>The persistent failures of banks to lend sensibly in Pakistan and in many other countries have brought the question of safety in lending to the fore;</a:t>
            </a:r>
          </a:p>
          <a:p>
            <a:r>
              <a:rPr lang="en-US" dirty="0" smtClean="0"/>
              <a:t>Why do banks persistently lend so imprudently and how should lending be done at minimum risk?</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a:bodyPr>
          <a:lstStyle/>
          <a:p>
            <a:pPr>
              <a:buNone/>
            </a:pPr>
            <a:r>
              <a:rPr lang="en-US" b="1" dirty="0" smtClean="0"/>
              <a:t>Safety Issues</a:t>
            </a:r>
            <a:endParaRPr lang="en-US" dirty="0" smtClean="0"/>
          </a:p>
          <a:p>
            <a:r>
              <a:rPr lang="en-US" dirty="0" smtClean="0"/>
              <a:t>One essential problem is the human and managerial challenge of motivating employees of banks to cater to the interest of the owners (shareholders) of the bank.</a:t>
            </a:r>
          </a:p>
          <a:p>
            <a:r>
              <a:rPr lang="en-US" dirty="0" smtClean="0"/>
              <a:t>The history of banking is replete with episodes of employees </a:t>
            </a:r>
            <a:r>
              <a:rPr lang="en-US" dirty="0" err="1" smtClean="0"/>
              <a:t>favouring</a:t>
            </a:r>
            <a:r>
              <a:rPr lang="en-US" dirty="0" smtClean="0"/>
              <a:t> friends and relatives with loans.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a:bodyPr>
          <a:lstStyle/>
          <a:p>
            <a:pPr>
              <a:buNone/>
            </a:pPr>
            <a:r>
              <a:rPr lang="en-US" b="1" dirty="0" smtClean="0"/>
              <a:t>Safety Issues</a:t>
            </a:r>
            <a:endParaRPr lang="en-US" dirty="0" smtClean="0"/>
          </a:p>
          <a:p>
            <a:r>
              <a:rPr lang="en-US" dirty="0" smtClean="0"/>
              <a:t>In some countries, there are well-defined market rates for bribes for obtaining loans from banks. </a:t>
            </a:r>
          </a:p>
          <a:p>
            <a:r>
              <a:rPr lang="en-US" dirty="0" smtClean="0"/>
              <a:t>This problem is also present in Pakistan, though the record of Pakistan’s banking system in this aspect is much better than that of many other countries.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pPr>
              <a:buNone/>
            </a:pPr>
            <a:r>
              <a:rPr lang="en-US" b="1" dirty="0" smtClean="0"/>
              <a:t>Safety Issues</a:t>
            </a:r>
            <a:endParaRPr lang="en-US" dirty="0" smtClean="0"/>
          </a:p>
          <a:p>
            <a:r>
              <a:rPr lang="en-US" dirty="0" smtClean="0"/>
              <a:t>Another aspect of the problems of banks concerns prudent levels of leverage.</a:t>
            </a:r>
          </a:p>
          <a:p>
            <a:r>
              <a:rPr lang="en-US" dirty="0" smtClean="0"/>
              <a:t>A bank is a financial intermediary with fairly small equity capital, which borrows money from depositors and invest it into risky assets. This involves a high degree of leverage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a:bodyPr>
          <a:lstStyle/>
          <a:p>
            <a:pPr>
              <a:buNone/>
            </a:pPr>
            <a:r>
              <a:rPr lang="en-US" b="1" dirty="0" smtClean="0"/>
              <a:t>Safety Issues</a:t>
            </a:r>
            <a:endParaRPr lang="en-US" dirty="0" smtClean="0"/>
          </a:p>
          <a:p>
            <a:r>
              <a:rPr lang="en-US" dirty="0" smtClean="0"/>
              <a:t>Leverage, at the level of the bank, is dangerous regardless of the quality of credit analysis which has gone into each loan. </a:t>
            </a:r>
          </a:p>
          <a:p>
            <a:r>
              <a:rPr lang="en-US" dirty="0" smtClean="0"/>
              <a:t>High leverage generates high risk and high returns. If high returns are obtained, the bank takes the profits but it is protected from high losses by the government.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Safety Issues</a:t>
            </a:r>
            <a:endParaRPr lang="en-US" dirty="0" smtClean="0"/>
          </a:p>
          <a:p>
            <a:r>
              <a:rPr lang="en-US" dirty="0" smtClean="0"/>
              <a:t>Regulators have tried many policy initiatives aimed at obtaining a banking system which has controlled leverage, high quality lending and thus, a reduced risk of failure.</a:t>
            </a:r>
          </a:p>
          <a:p>
            <a:r>
              <a:rPr lang="en-US" dirty="0" smtClean="0"/>
              <a:t>These include capital adequacy requirements based on clumsy measurement of risk, prohibition of lending against real estate, restrictions on lending against shares, rules governing collateral, etc.</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Safety Issues</a:t>
            </a:r>
            <a:endParaRPr lang="en-US" dirty="0" smtClean="0"/>
          </a:p>
          <a:p>
            <a:r>
              <a:rPr lang="en-US" dirty="0" smtClean="0"/>
              <a:t>A riskless loan is one that is fully </a:t>
            </a:r>
            <a:r>
              <a:rPr lang="en-US" dirty="0" err="1" smtClean="0"/>
              <a:t>collateralised</a:t>
            </a:r>
            <a:r>
              <a:rPr lang="en-US" dirty="0" smtClean="0"/>
              <a:t> using actively traded assets. </a:t>
            </a:r>
          </a:p>
          <a:p>
            <a:r>
              <a:rPr lang="en-US" dirty="0" smtClean="0"/>
              <a:t>These assets should be traded objects so that a ‘market to market’ can be done daily, to ensure that the collateral is always larger than the outstanding loan.</a:t>
            </a:r>
          </a:p>
          <a:p>
            <a:r>
              <a:rPr lang="en-US" dirty="0" smtClean="0"/>
              <a:t>The value of the asset that is measured when marking to market should be the liquidation value., thus taking into account the problems faced by the bank when selling off the assets.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000" b="1" dirty="0" smtClean="0"/>
              <a:t>       Diversification of Risk</a:t>
            </a:r>
            <a:endParaRPr lang="en-US" sz="40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pPr>
              <a:buNone/>
            </a:pPr>
            <a:r>
              <a:rPr lang="en-US" b="1" dirty="0" smtClean="0"/>
              <a:t>Diversification of Risk</a:t>
            </a:r>
            <a:endParaRPr lang="en-US" dirty="0" smtClean="0"/>
          </a:p>
          <a:p>
            <a:r>
              <a:rPr lang="en-US" dirty="0" smtClean="0"/>
              <a:t>Diversification in banking has been a topic of discussion in the literature for decades. </a:t>
            </a:r>
          </a:p>
          <a:p>
            <a:r>
              <a:rPr lang="en-US" dirty="0" smtClean="0"/>
              <a:t>It effects on performance, risk, efficiency and firm value have been examined extensively.</a:t>
            </a:r>
          </a:p>
          <a:p>
            <a:r>
              <a:rPr lang="en-US" dirty="0" smtClean="0"/>
              <a:t>Diversification does have a significant impact on a bank’s risk as well as its performance.</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pPr>
              <a:buNone/>
            </a:pPr>
            <a:endParaRPr lang="en-US" dirty="0" smtClean="0"/>
          </a:p>
          <a:p>
            <a:pPr>
              <a:buNone/>
            </a:pPr>
            <a:endParaRPr lang="en-US" dirty="0" smtClean="0"/>
          </a:p>
          <a:p>
            <a:r>
              <a:rPr lang="en-US" sz="4400" b="1" dirty="0" smtClean="0"/>
              <a:t>     Benefits of Diversification</a:t>
            </a:r>
            <a:endParaRPr lang="en-US" sz="44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pPr>
              <a:buNone/>
            </a:pPr>
            <a:r>
              <a:rPr lang="en-US" b="1" dirty="0" smtClean="0"/>
              <a:t>Benefits of Diversification</a:t>
            </a:r>
            <a:endParaRPr lang="en-US" dirty="0" smtClean="0"/>
          </a:p>
          <a:p>
            <a:r>
              <a:rPr lang="en-US" dirty="0" smtClean="0"/>
              <a:t>One of the most common benefits associated with respect to diversification is a lower cost of capital. </a:t>
            </a:r>
          </a:p>
          <a:p>
            <a:r>
              <a:rPr lang="en-US" dirty="0" smtClean="0"/>
              <a:t>Banks, with some level of global diversification have access to different capital markets which could lead to a lower cost of funds through a larger deposit base.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pPr>
              <a:buNone/>
            </a:pPr>
            <a:r>
              <a:rPr lang="en-US" b="1" dirty="0" smtClean="0"/>
              <a:t>Benefits of Diversification</a:t>
            </a:r>
            <a:endParaRPr lang="en-US" dirty="0" smtClean="0"/>
          </a:p>
          <a:p>
            <a:r>
              <a:rPr lang="en-US" dirty="0" smtClean="0"/>
              <a:t>Furthermore, the potential for more efficient internal capital markets is another of cited benefit to diversification.</a:t>
            </a:r>
          </a:p>
          <a:p>
            <a:r>
              <a:rPr lang="en-US" dirty="0" smtClean="0"/>
              <a:t>Another benefit associated with activity diversification is the ability to gain economies of scale / scope for the organization.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Benefits of Diversification</a:t>
            </a:r>
            <a:endParaRPr lang="en-US" dirty="0" smtClean="0"/>
          </a:p>
          <a:p>
            <a:r>
              <a:rPr lang="en-US" dirty="0" smtClean="0"/>
              <a:t>An example might be bank which collects information credit information on potential borrowers. With this information, the bank may be able to offer these potential clients insurance products or underwriting services at a lower cost because much of the information needed has already been collected when evaluating the loan application.</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Benefits of Diversification</a:t>
            </a:r>
            <a:endParaRPr lang="en-US" dirty="0" smtClean="0"/>
          </a:p>
          <a:p>
            <a:r>
              <a:rPr lang="en-US" dirty="0" smtClean="0"/>
              <a:t>Benefits associated with market power have also been advanced. The argument suggests that banks may diversify their activities or their operations geographically to gain or maintain market share. </a:t>
            </a:r>
          </a:p>
          <a:p>
            <a:r>
              <a:rPr lang="en-US" dirty="0" smtClean="0"/>
              <a:t>Finally, an important benefit that has been proposed by some is the ability for organizations to reduce earnings volatility by spreading operations across areas with different economic environments.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20</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sz="6000" b="1" dirty="0" smtClean="0"/>
          </a:p>
          <a:p>
            <a:r>
              <a:rPr lang="en-US" sz="6000" b="1" dirty="0" smtClean="0"/>
              <a:t>Loans and Advances</a:t>
            </a:r>
            <a:endParaRPr lang="en-US" sz="6000"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r>
              <a:rPr lang="en-US" dirty="0" smtClean="0"/>
              <a:t>Lending money is one of the two major activities of any bank.</a:t>
            </a:r>
          </a:p>
          <a:p>
            <a:r>
              <a:rPr lang="en-US" dirty="0" smtClean="0"/>
              <a:t>The bank acts as an intermediary between the people who have the money to lend and those  need money to carry out business transactions.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r>
              <a:rPr lang="en-US" dirty="0" smtClean="0"/>
              <a:t>A loan is granted for a specific time period. </a:t>
            </a:r>
          </a:p>
          <a:p>
            <a:r>
              <a:rPr lang="en-US" dirty="0" smtClean="0"/>
              <a:t>Generally, commercial banks provide short-term loans. But term loans, i.e. loans for more than a year, may also be granted. </a:t>
            </a:r>
          </a:p>
          <a:p>
            <a:r>
              <a:rPr lang="en-US" dirty="0" smtClean="0"/>
              <a:t>The borrower may be given the entire amount in lump sum or in </a:t>
            </a:r>
            <a:r>
              <a:rPr lang="en-US" dirty="0" err="1" smtClean="0"/>
              <a:t>instalIments</a:t>
            </a:r>
            <a:r>
              <a:rPr lang="en-US" dirty="0" smtClean="0"/>
              <a:t>.</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Loans are generally granted against or in exchange of the ownership (physical or constructive)of various type of tangible items.</a:t>
            </a:r>
          </a:p>
          <a:p>
            <a:pPr>
              <a:buNone/>
            </a:pPr>
            <a:endParaRPr lang="en-US" dirty="0" smtClean="0"/>
          </a:p>
          <a:p>
            <a:r>
              <a:rPr lang="en-US" dirty="0" smtClean="0"/>
              <a:t>Some of the securities against which the banks lend are;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normAutofit fontScale="92500" lnSpcReduction="20000"/>
          </a:bodyPr>
          <a:lstStyle/>
          <a:p>
            <a:endParaRPr lang="en-US" dirty="0" smtClean="0"/>
          </a:p>
          <a:p>
            <a:endParaRPr lang="en-US" dirty="0" smtClean="0"/>
          </a:p>
          <a:p>
            <a:pPr marL="514350" indent="-514350">
              <a:buFont typeface="+mj-lt"/>
              <a:buAutoNum type="arabicPeriod"/>
            </a:pPr>
            <a:r>
              <a:rPr lang="en-US" dirty="0" smtClean="0"/>
              <a:t>Commodities</a:t>
            </a:r>
          </a:p>
          <a:p>
            <a:pPr marL="514350" indent="-514350">
              <a:buFont typeface="+mj-lt"/>
              <a:buAutoNum type="arabicPeriod"/>
            </a:pPr>
            <a:r>
              <a:rPr lang="en-US" dirty="0" smtClean="0"/>
              <a:t>Debts</a:t>
            </a:r>
          </a:p>
          <a:p>
            <a:pPr marL="514350" indent="-514350">
              <a:buFont typeface="+mj-lt"/>
              <a:buAutoNum type="arabicPeriod"/>
            </a:pPr>
            <a:r>
              <a:rPr lang="en-US" dirty="0" smtClean="0"/>
              <a:t>Financial instruments</a:t>
            </a:r>
          </a:p>
          <a:p>
            <a:pPr marL="514350" indent="-514350">
              <a:buFont typeface="+mj-lt"/>
              <a:buAutoNum type="arabicPeriod"/>
            </a:pPr>
            <a:r>
              <a:rPr lang="en-US" dirty="0" smtClean="0"/>
              <a:t>Real estate</a:t>
            </a:r>
          </a:p>
          <a:p>
            <a:pPr marL="514350" indent="-514350">
              <a:buFont typeface="+mj-lt"/>
              <a:buAutoNum type="arabicPeriod"/>
            </a:pPr>
            <a:r>
              <a:rPr lang="en-US" dirty="0" smtClean="0"/>
              <a:t>Automobiles</a:t>
            </a:r>
          </a:p>
          <a:p>
            <a:pPr marL="514350" indent="-514350">
              <a:buFont typeface="+mj-lt"/>
              <a:buAutoNum type="arabicPeriod"/>
            </a:pPr>
            <a:r>
              <a:rPr lang="en-US" dirty="0" smtClean="0"/>
              <a:t>Consumer durable goods</a:t>
            </a:r>
          </a:p>
          <a:p>
            <a:pPr marL="514350" indent="-514350">
              <a:buFont typeface="+mj-lt"/>
              <a:buAutoNum type="arabicPeriod"/>
            </a:pPr>
            <a:r>
              <a:rPr lang="en-US" dirty="0" smtClean="0"/>
              <a:t>Documents of title</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sz="6000" b="1" dirty="0" smtClean="0"/>
          </a:p>
          <a:p>
            <a:r>
              <a:rPr lang="en-US" sz="6000" b="1" dirty="0" smtClean="0"/>
              <a:t>Classification of Loans</a:t>
            </a:r>
            <a:endParaRPr lang="en-US" sz="6000"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lstStyle/>
          <a:p>
            <a:r>
              <a:rPr lang="en-US" dirty="0" smtClean="0"/>
              <a:t>Bank loans can be classified  as follows according to the activity being financed;</a:t>
            </a:r>
          </a:p>
          <a:p>
            <a:endParaRPr lang="en-US" dirty="0" smtClean="0"/>
          </a:p>
          <a:p>
            <a:pPr marL="514350" indent="-514350">
              <a:buFont typeface="+mj-lt"/>
              <a:buAutoNum type="arabicPeriod"/>
            </a:pPr>
            <a:r>
              <a:rPr lang="en-US" dirty="0" smtClean="0"/>
              <a:t>Priority sector lending</a:t>
            </a:r>
          </a:p>
          <a:p>
            <a:pPr marL="514350" indent="-514350">
              <a:buFont typeface="+mj-lt"/>
              <a:buAutoNum type="arabicPeriod"/>
            </a:pPr>
            <a:r>
              <a:rPr lang="en-US" dirty="0" smtClean="0"/>
              <a:t>Commercial lending</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u="sng" dirty="0" smtClean="0"/>
              <a:t>Priority sector lending</a:t>
            </a:r>
          </a:p>
          <a:p>
            <a:r>
              <a:rPr lang="en-US" dirty="0" smtClean="0"/>
              <a:t>The Government of Pakistan, through the instrument of SBP, mandates certain types of lending on the banks operating in Pakistan irrespective of their origin.</a:t>
            </a:r>
          </a:p>
          <a:p>
            <a:r>
              <a:rPr lang="en-US" dirty="0" smtClean="0"/>
              <a:t>SBP sets targets in terms of percentage (of total money lent by the banks) to be lent to certain sectors which, in its perception, would not have access to organized lending market or could not afford to pay the interest at the commercial rate.</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normAutofit/>
          </a:bodyPr>
          <a:lstStyle/>
          <a:p>
            <a:pPr>
              <a:buNone/>
            </a:pPr>
            <a:r>
              <a:rPr lang="en-US" b="1" u="sng" dirty="0" smtClean="0"/>
              <a:t>Priority sector lending</a:t>
            </a:r>
          </a:p>
          <a:p>
            <a:r>
              <a:rPr lang="en-US" dirty="0" smtClean="0"/>
              <a:t>This type of lending is called priority sector lending.</a:t>
            </a:r>
          </a:p>
          <a:p>
            <a:r>
              <a:rPr lang="en-US" dirty="0" smtClean="0"/>
              <a:t>Financing of small industry, small business, agricultural activities and export activities fall under this category.</a:t>
            </a:r>
          </a:p>
          <a:p>
            <a:r>
              <a:rPr lang="en-US" dirty="0" smtClean="0"/>
              <a:t>This is also called directed credit in the Pakistan banking system.</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Commercial lending</a:t>
            </a:r>
          </a:p>
          <a:p>
            <a:pPr>
              <a:buNone/>
            </a:pPr>
            <a:endParaRPr lang="en-US" dirty="0" smtClean="0"/>
          </a:p>
          <a:p>
            <a:r>
              <a:rPr lang="en-US" dirty="0" smtClean="0"/>
              <a:t>Commercial lending is the mainstay of Pakistan banking, its bread and butter activity.</a:t>
            </a:r>
          </a:p>
          <a:p>
            <a:pPr>
              <a:buNone/>
            </a:pPr>
            <a:endParaRPr lang="en-US" dirty="0" smtClean="0"/>
          </a:p>
          <a:p>
            <a:r>
              <a:rPr lang="en-US" dirty="0" smtClean="0"/>
              <a:t>Historically, this activity had been relegated to a secondary position as banks were driven by the desire to excel themselves in what is know as priority sector banking.</a:t>
            </a:r>
          </a:p>
          <a:p>
            <a:pPr>
              <a:buNone/>
            </a:pP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lstStyle/>
          <a:p>
            <a:pPr>
              <a:buNone/>
            </a:pPr>
            <a:r>
              <a:rPr lang="en-US" b="1" u="sng" dirty="0" smtClean="0"/>
              <a:t>Commercial lending</a:t>
            </a:r>
          </a:p>
          <a:p>
            <a:r>
              <a:rPr lang="en-US" dirty="0" smtClean="0"/>
              <a:t>Today, many banks focus on commercial lending for improving their bottom lines.</a:t>
            </a:r>
          </a:p>
          <a:p>
            <a:r>
              <a:rPr lang="en-US" dirty="0" smtClean="0"/>
              <a:t>Fresh and innovative products are being launched to facilitate the corporate customer who forms the core of this business. There is big competition among banks to secure bigger share of this business. </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lstStyle/>
          <a:p>
            <a:pPr>
              <a:buNone/>
            </a:pPr>
            <a:r>
              <a:rPr lang="en-US" b="1" u="sng" dirty="0" smtClean="0"/>
              <a:t>Commercial lending</a:t>
            </a:r>
          </a:p>
          <a:p>
            <a:r>
              <a:rPr lang="en-US" dirty="0" smtClean="0"/>
              <a:t>At present, commercial loans are available for practically any kind of activity and also for both long and short tenures.</a:t>
            </a:r>
          </a:p>
          <a:p>
            <a:r>
              <a:rPr lang="en-US" dirty="0" smtClean="0"/>
              <a:t>Based on customer profile, these loans are of two types;</a:t>
            </a:r>
          </a:p>
          <a:p>
            <a:pPr marL="514350" indent="-514350">
              <a:buFont typeface="+mj-lt"/>
              <a:buAutoNum type="arabicPeriod"/>
            </a:pPr>
            <a:r>
              <a:rPr lang="en-US" dirty="0" smtClean="0"/>
              <a:t>Corporate loans</a:t>
            </a:r>
          </a:p>
          <a:p>
            <a:pPr marL="514350" indent="-514350">
              <a:buFont typeface="+mj-lt"/>
              <a:buAutoNum type="arabicPeriod"/>
            </a:pPr>
            <a:r>
              <a:rPr lang="en-US" dirty="0" smtClean="0"/>
              <a:t>Retail loans</a:t>
            </a:r>
          </a:p>
          <a:p>
            <a:pPr marL="514350" indent="-514350">
              <a:buFont typeface="+mj-lt"/>
              <a:buAutoNum type="arabicPeriod"/>
            </a:pPr>
            <a:endParaRPr lang="en-US"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5400" b="1" dirty="0" smtClean="0"/>
              <a:t>             Advances</a:t>
            </a:r>
            <a:endParaRPr lang="en-US" sz="5400"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r>
              <a:rPr lang="en-US" dirty="0" smtClean="0"/>
              <a:t>An advance is a credit facility provided by the bank to its customers.</a:t>
            </a:r>
          </a:p>
          <a:p>
            <a:r>
              <a:rPr lang="en-US" dirty="0" smtClean="0"/>
              <a:t>It differs from a loan in the sense that the latter may be granted for a longer period, but the former are normally granted for a short period of time.</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r>
              <a:rPr lang="en-US" dirty="0" smtClean="0"/>
              <a:t>Further, the purpose of granting advances is to meet the day-to-day requirements of business.</a:t>
            </a:r>
          </a:p>
          <a:p>
            <a:pPr>
              <a:buNone/>
            </a:pPr>
            <a:endParaRPr lang="en-US" dirty="0" smtClean="0"/>
          </a:p>
          <a:p>
            <a:r>
              <a:rPr lang="en-US" dirty="0" smtClean="0"/>
              <a:t>The rate of interest charged on advances varies from one bank to another.</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r>
              <a:rPr lang="en-US" dirty="0" smtClean="0"/>
              <a:t>Bank grant short-term financial assistance by way of;</a:t>
            </a:r>
          </a:p>
          <a:p>
            <a:pPr marL="514350" indent="-514350">
              <a:buFont typeface="+mj-lt"/>
              <a:buAutoNum type="arabicPeriod"/>
            </a:pPr>
            <a:r>
              <a:rPr lang="en-US" dirty="0" smtClean="0"/>
              <a:t>Cash credit</a:t>
            </a:r>
          </a:p>
          <a:p>
            <a:pPr marL="514350" indent="-514350">
              <a:buFont typeface="+mj-lt"/>
              <a:buAutoNum type="arabicPeriod"/>
            </a:pPr>
            <a:r>
              <a:rPr lang="en-US" dirty="0" smtClean="0"/>
              <a:t>Overdraft</a:t>
            </a:r>
          </a:p>
          <a:p>
            <a:pPr marL="514350" indent="-514350">
              <a:buFont typeface="+mj-lt"/>
              <a:buAutoNum type="arabicPeriod"/>
            </a:pPr>
            <a:r>
              <a:rPr lang="en-US" dirty="0" smtClean="0"/>
              <a:t>Discounting of bills</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lstStyle/>
          <a:p>
            <a:pPr>
              <a:buNone/>
            </a:pPr>
            <a:r>
              <a:rPr lang="en-US" b="1" u="sng" dirty="0" smtClean="0"/>
              <a:t>Cash Credit</a:t>
            </a:r>
          </a:p>
          <a:p>
            <a:r>
              <a:rPr lang="en-US" dirty="0" smtClean="0"/>
              <a:t>Cash credit is an arrangement whereby the bank allows the borrower to draw amount up to a specified limit.</a:t>
            </a:r>
          </a:p>
          <a:p>
            <a:r>
              <a:rPr lang="en-US" dirty="0" smtClean="0"/>
              <a:t>The amount is credited to the account of the customer. The customer can withdraw this amount as when he requires. The interest is charged on the amount actually withdrawn.   </a:t>
            </a:r>
          </a:p>
          <a:p>
            <a:pPr>
              <a:buNone/>
            </a:pP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lstStyle/>
          <a:p>
            <a:pPr>
              <a:buNone/>
            </a:pPr>
            <a:r>
              <a:rPr lang="en-US" b="1" u="sng" dirty="0" smtClean="0"/>
              <a:t>Cash Credit</a:t>
            </a:r>
          </a:p>
          <a:p>
            <a:pPr>
              <a:buNone/>
            </a:pPr>
            <a:r>
              <a:rPr lang="en-US" dirty="0" smtClean="0"/>
              <a:t>   Cash credit is granted as per the terms and conditions agreed upon with the customers. This type of financing is similar to a line of credit. </a:t>
            </a:r>
          </a:p>
          <a:p>
            <a:pPr marL="514350" indent="-514350">
              <a:buFont typeface="+mj-lt"/>
              <a:buAutoNum type="arabicPeriod"/>
            </a:pPr>
            <a:r>
              <a:rPr lang="en-US" dirty="0" smtClean="0"/>
              <a:t>Advances against the Security of Goods</a:t>
            </a:r>
          </a:p>
          <a:p>
            <a:pPr marL="514350" indent="-514350">
              <a:buFont typeface="+mj-lt"/>
              <a:buAutoNum type="arabicPeriod"/>
            </a:pPr>
            <a:r>
              <a:rPr lang="en-US" dirty="0" smtClean="0"/>
              <a:t>Advances against Life Insurance Policies</a:t>
            </a:r>
          </a:p>
          <a:p>
            <a:pPr marL="514350" indent="-514350">
              <a:buFont typeface="+mj-lt"/>
              <a:buAutoNum type="arabicPeriod"/>
            </a:pPr>
            <a:r>
              <a:rPr lang="en-US" dirty="0" smtClean="0"/>
              <a:t>Advances against Stock Market Securities</a:t>
            </a:r>
          </a:p>
          <a:p>
            <a:pPr marL="514350" indent="-514350">
              <a:buFont typeface="+mj-lt"/>
              <a:buAutoNum type="arabicPeriod"/>
            </a:pP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lstStyle/>
          <a:p>
            <a:pPr>
              <a:buNone/>
            </a:pPr>
            <a:r>
              <a:rPr lang="en-US" b="1" u="sng" dirty="0" smtClean="0"/>
              <a:t>Cash Credit</a:t>
            </a:r>
          </a:p>
          <a:p>
            <a:pPr>
              <a:buNone/>
            </a:pPr>
            <a:r>
              <a:rPr lang="en-US" dirty="0" smtClean="0"/>
              <a:t>4. Advances against Fixed Deposit Receipts</a:t>
            </a:r>
          </a:p>
          <a:p>
            <a:pPr>
              <a:buNone/>
            </a:pPr>
            <a:r>
              <a:rPr lang="en-US" dirty="0" smtClean="0"/>
              <a:t>5. Advances against Book debts</a:t>
            </a:r>
          </a:p>
          <a:p>
            <a:pPr>
              <a:buNone/>
            </a:pPr>
            <a:r>
              <a:rPr lang="en-US" dirty="0" smtClean="0"/>
              <a:t>6. Advances against Real Estates</a:t>
            </a:r>
          </a:p>
          <a:p>
            <a:pPr>
              <a:buNone/>
            </a:pPr>
            <a:r>
              <a:rPr lang="en-US" dirty="0" smtClean="0"/>
              <a:t>7. Advances against Supply Bills</a:t>
            </a:r>
          </a:p>
          <a:p>
            <a:pPr>
              <a:buNone/>
            </a:pP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788</TotalTime>
  <Words>1355</Words>
  <Application>Microsoft Office PowerPoint</Application>
  <PresentationFormat>On-screen Show (4:3)</PresentationFormat>
  <Paragraphs>159</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Revise Lecture 19</vt:lpstr>
      <vt:lpstr>Slide 2</vt:lpstr>
      <vt:lpstr>Basic Lending Principles</vt:lpstr>
      <vt:lpstr>Basic Lending Principles</vt:lpstr>
      <vt:lpstr>Basic Lending Principles</vt:lpstr>
      <vt:lpstr>Basic Lending Principles</vt:lpstr>
      <vt:lpstr>Basic Lending Principles</vt:lpstr>
      <vt:lpstr>Basic Lending Principles</vt:lpstr>
      <vt:lpstr>Basic Lending Principles</vt:lpstr>
      <vt:lpstr>Basic Lending Principles</vt:lpstr>
      <vt:lpstr>Slide 11</vt:lpstr>
      <vt:lpstr>Basic Lending Principles</vt:lpstr>
      <vt:lpstr>Basic Lending Principles</vt:lpstr>
      <vt:lpstr>Basic Lending Principles</vt:lpstr>
      <vt:lpstr>Basic Lending Principles</vt:lpstr>
      <vt:lpstr>Basic Lending Principles</vt:lpstr>
      <vt:lpstr>Basic Lending Principles</vt:lpstr>
      <vt:lpstr>Lecture 20</vt:lpstr>
      <vt:lpstr>Slide 19</vt:lpstr>
      <vt:lpstr> Loans and Advances </vt:lpstr>
      <vt:lpstr> Loans and Advances </vt:lpstr>
      <vt:lpstr> Loans and Advances </vt:lpstr>
      <vt:lpstr> Loans and Advances </vt:lpstr>
      <vt:lpstr>Slide 24</vt:lpstr>
      <vt:lpstr> Loans and Advances </vt:lpstr>
      <vt:lpstr> Loans and Advances </vt:lpstr>
      <vt:lpstr> Loans and Advances </vt:lpstr>
      <vt:lpstr> Loans and Advances </vt:lpstr>
      <vt:lpstr> Loans and Advances </vt:lpstr>
      <vt:lpstr> Loans and Advances </vt:lpstr>
      <vt:lpstr>Slide 31</vt:lpstr>
      <vt:lpstr> Loans and Advances </vt:lpstr>
      <vt:lpstr>Loans and Advances </vt:lpstr>
      <vt:lpstr>Loans and Advances </vt:lpstr>
      <vt:lpstr> Loans and Advances </vt:lpstr>
      <vt:lpstr> Loans and Advances </vt:lpstr>
      <vt:lpstr> Loans and Advances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CCCF10</dc:creator>
  <cp:lastModifiedBy>stdc_lp</cp:lastModifiedBy>
  <cp:revision>91</cp:revision>
  <dcterms:created xsi:type="dcterms:W3CDTF">2014-07-19T02:39:46Z</dcterms:created>
  <dcterms:modified xsi:type="dcterms:W3CDTF">2014-07-23T08:19:25Z</dcterms:modified>
</cp:coreProperties>
</file>