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73" r:id="rId3"/>
    <p:sldId id="275" r:id="rId4"/>
    <p:sldId id="276" r:id="rId5"/>
    <p:sldId id="296" r:id="rId6"/>
    <p:sldId id="297" r:id="rId7"/>
    <p:sldId id="298" r:id="rId8"/>
    <p:sldId id="299"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FDFFB7-8C9F-42A3-8DC4-DD6CE51DC681}" type="datetimeFigureOut">
              <a:rPr lang="en-US" smtClean="0"/>
              <a:pPr/>
              <a:t>7/9/2014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D511F9-2715-4C53-92A6-BB36BEB90C7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B8824C-50B2-4E23-9B54-E24EC2DC94B6}" type="datetime1">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210A85-7852-4131-A98D-8CF4B02F1EBA}" type="datetime1">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4A3BDA-C3D4-4C2D-BED6-A2028E656D44}" type="datetime1">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455EFE-BE1C-4C28-95B9-ED8A1D7CDFD5}" type="datetime1">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08D610-1307-444F-A950-D35ADA15AEF5}" type="datetime1">
              <a:rPr lang="en-US" smtClean="0"/>
              <a:pPr/>
              <a:t>7/9/2014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1B49D5-ACB7-4540-9CD5-ECB698EAF967}" type="datetime1">
              <a:rPr lang="en-US" smtClean="0"/>
              <a:pPr/>
              <a:t>7/9/2014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D8CF5-6DB5-4136-8566-AE3080E01E65}" type="datetime1">
              <a:rPr lang="en-US" smtClean="0"/>
              <a:pPr/>
              <a:t>7/9/2014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88EA4C-2E33-480B-AB1F-E77A3D9B8287}" type="datetime1">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4571C1-3C1A-4587-8ABB-859F9EE6A55E}" type="datetime1">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598D7C-58EA-461D-A838-454329685C6A}" type="datetime1">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0094C7-8CB3-4B7D-A950-AC41284DBB92}" type="datetime1">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579360-B545-475D-A0C3-07AC2D414327}" type="datetime1">
              <a:rPr lang="en-US" smtClean="0"/>
              <a:pPr/>
              <a:t>7/9/2014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BB4788-68C7-476D-A5A5-E58F62F774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South_Asia" TargetMode="External"/><Relationship Id="rId2" Type="http://schemas.openxmlformats.org/officeDocument/2006/relationships/hyperlink" Target="http://en.wikipedia.org/wiki/Pakista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en.wikipedia.org/wiki/Reserve_Bank_of_India" TargetMode="External"/><Relationship Id="rId2" Type="http://schemas.openxmlformats.org/officeDocument/2006/relationships/hyperlink" Target="http://en.wikipedia.org/wiki/State_Bank_of_Pakistan" TargetMode="External"/><Relationship Id="rId1" Type="http://schemas.openxmlformats.org/officeDocument/2006/relationships/slideLayout" Target="../slideLayouts/slideLayout2.xml"/><Relationship Id="rId5" Type="http://schemas.openxmlformats.org/officeDocument/2006/relationships/hyperlink" Target="http://en.wikipedia.org/wiki/Karachi" TargetMode="External"/><Relationship Id="rId4" Type="http://schemas.openxmlformats.org/officeDocument/2006/relationships/hyperlink" Target="http://en.wikipedia.org/wiki/Muhammad_Ali_Jinnah"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History of Pakistan Banking</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5EBB4788-68C7-476D-A5A5-E58F62F7746E}"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Pakistan Banking</a:t>
            </a:r>
            <a:endParaRPr lang="en-US" dirty="0"/>
          </a:p>
        </p:txBody>
      </p:sp>
      <p:sp>
        <p:nvSpPr>
          <p:cNvPr id="3" name="Content Placeholder 2"/>
          <p:cNvSpPr>
            <a:spLocks noGrp="1"/>
          </p:cNvSpPr>
          <p:nvPr>
            <p:ph idx="1"/>
          </p:nvPr>
        </p:nvSpPr>
        <p:spPr/>
        <p:txBody>
          <a:bodyPr>
            <a:normAutofit/>
          </a:bodyPr>
          <a:lstStyle/>
          <a:p>
            <a:r>
              <a:rPr lang="en-US" sz="2800" b="1" dirty="0" smtClean="0"/>
              <a:t>Banking in Pakistan</a:t>
            </a:r>
            <a:r>
              <a:rPr lang="en-US" sz="2800" dirty="0" smtClean="0"/>
              <a:t> first formally started in </a:t>
            </a:r>
            <a:r>
              <a:rPr lang="en-US" sz="2800" dirty="0" smtClean="0">
                <a:hlinkClick r:id="rId2" tooltip="Pakistan"/>
              </a:rPr>
              <a:t>Pakistan</a:t>
            </a:r>
            <a:r>
              <a:rPr lang="en-US" sz="2800" dirty="0" smtClean="0"/>
              <a:t> during the period of British colonialism in the </a:t>
            </a:r>
            <a:r>
              <a:rPr lang="en-US" sz="2800" dirty="0" smtClean="0">
                <a:hlinkClick r:id="rId3" tooltip="South Asia"/>
              </a:rPr>
              <a:t>South Asia</a:t>
            </a:r>
            <a:r>
              <a:rPr lang="en-US" sz="2800" dirty="0" smtClean="0"/>
              <a:t>. </a:t>
            </a:r>
          </a:p>
          <a:p>
            <a:endParaRPr lang="en-US" sz="2800" dirty="0" smtClean="0"/>
          </a:p>
          <a:p>
            <a:r>
              <a:rPr lang="en-US" sz="2800" dirty="0" smtClean="0"/>
              <a:t>After independence from British Raj in 1947, and the emergence of Pakistan as a country in the globe, the scope of banking in Pakistan has been increasing and expanding continuously. </a:t>
            </a:r>
            <a:endParaRPr lang="en-US" sz="2800"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Pakistan Banking</a:t>
            </a:r>
            <a:endParaRPr lang="en-US" dirty="0"/>
          </a:p>
        </p:txBody>
      </p:sp>
      <p:sp>
        <p:nvSpPr>
          <p:cNvPr id="3" name="Content Placeholder 2"/>
          <p:cNvSpPr>
            <a:spLocks noGrp="1"/>
          </p:cNvSpPr>
          <p:nvPr>
            <p:ph idx="1"/>
          </p:nvPr>
        </p:nvSpPr>
        <p:spPr/>
        <p:txBody>
          <a:bodyPr>
            <a:normAutofit/>
          </a:bodyPr>
          <a:lstStyle/>
          <a:p>
            <a:r>
              <a:rPr lang="en-US" sz="2800" dirty="0" smtClean="0"/>
              <a:t>Pakistan's oldest bank is the </a:t>
            </a:r>
            <a:r>
              <a:rPr lang="en-US" sz="2800" dirty="0" smtClean="0">
                <a:hlinkClick r:id="rId2" tooltip="State Bank of Pakistan"/>
              </a:rPr>
              <a:t>State Bank of Pakistan</a:t>
            </a:r>
            <a:r>
              <a:rPr lang="en-US" sz="2800" dirty="0" smtClean="0"/>
              <a:t>, which is also the central bank of the nation. Before independence on August 14, 1947, the </a:t>
            </a:r>
            <a:r>
              <a:rPr lang="en-US" sz="2800" dirty="0" smtClean="0">
                <a:hlinkClick r:id="rId3" tooltip="Reserve Bank of India"/>
              </a:rPr>
              <a:t>Reserve Bank of India</a:t>
            </a:r>
            <a:r>
              <a:rPr lang="en-US" sz="2800" dirty="0" smtClean="0"/>
              <a:t> was the central bank of what is now Pakistan.</a:t>
            </a:r>
          </a:p>
          <a:p>
            <a:r>
              <a:rPr lang="en-US" sz="2800" dirty="0" smtClean="0"/>
              <a:t>After independence, </a:t>
            </a:r>
            <a:r>
              <a:rPr lang="en-US" sz="2800" dirty="0" smtClean="0">
                <a:hlinkClick r:id="rId4" tooltip="Muhammad Ali Jinnah"/>
              </a:rPr>
              <a:t>Muhammad Ali Jinnah</a:t>
            </a:r>
            <a:r>
              <a:rPr lang="en-US" sz="2800" dirty="0" smtClean="0"/>
              <a:t> took actions to establish a central bank in Pakistan which resulted in the new founding of the State bank of Pakistan, with its headquarters to be based in </a:t>
            </a:r>
            <a:r>
              <a:rPr lang="en-US" sz="2800" dirty="0" smtClean="0">
                <a:hlinkClick r:id="rId5" tooltip="Karachi"/>
              </a:rPr>
              <a:t>Karachi</a:t>
            </a:r>
            <a:r>
              <a:rPr lang="en-US" sz="2800" dirty="0" smtClean="0"/>
              <a:t>. </a:t>
            </a:r>
            <a:endParaRPr lang="en-US" sz="2800"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History of Pakistan Banking</a:t>
            </a:r>
            <a:br>
              <a:rPr lang="en-US" dirty="0" smtClean="0"/>
            </a:br>
            <a:r>
              <a:rPr lang="en-US" b="1" dirty="0" smtClean="0"/>
              <a:t> 1947 – 1970</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Our financial sector evolved very differently from banks in the developed world. For nearly a year after partition, Pakistan had no central bank. </a:t>
            </a:r>
          </a:p>
          <a:p>
            <a:r>
              <a:rPr lang="en-US" dirty="0" err="1" smtClean="0"/>
              <a:t>Habib</a:t>
            </a:r>
            <a:r>
              <a:rPr lang="en-US" dirty="0" smtClean="0"/>
              <a:t> Bank – established in 1941 – filled this gap initially, until the State Bank of Pakistan (SBP) was set up in 1948 under quasi-government ownership.</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1970</a:t>
            </a:r>
            <a:endParaRPr lang="en-US" dirty="0"/>
          </a:p>
        </p:txBody>
      </p:sp>
      <p:sp>
        <p:nvSpPr>
          <p:cNvPr id="3" name="Content Placeholder 2"/>
          <p:cNvSpPr>
            <a:spLocks noGrp="1"/>
          </p:cNvSpPr>
          <p:nvPr>
            <p:ph idx="1"/>
          </p:nvPr>
        </p:nvSpPr>
        <p:spPr/>
        <p:txBody>
          <a:bodyPr>
            <a:noAutofit/>
          </a:bodyPr>
          <a:lstStyle/>
          <a:p>
            <a:pPr algn="just"/>
            <a:r>
              <a:rPr lang="en-US" sz="2800" dirty="0" smtClean="0"/>
              <a:t>History of Banking in Pakistan starts from the partition of Indo-Pakistan sub continent in August,1947. </a:t>
            </a:r>
          </a:p>
          <a:p>
            <a:pPr algn="just"/>
            <a:r>
              <a:rPr lang="en-US" sz="2800" dirty="0" smtClean="0"/>
              <a:t>At that time, the areas consisting Pakistan had 631 offices of 45 scheduled banks out of which 487 were located in West Pakistan and 114 in East Pakistan which Was also served by 500 office of small and non-scheduled banks. There were 19 branches of foreign banks in Pakistan but they had a very limited role to play. </a:t>
            </a:r>
            <a:br>
              <a:rPr lang="en-US" sz="2800" dirty="0" smtClean="0"/>
            </a:br>
            <a:endParaRPr lang="en-US" sz="2800"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1970</a:t>
            </a:r>
            <a:endParaRPr lang="en-US" dirty="0"/>
          </a:p>
        </p:txBody>
      </p:sp>
      <p:sp>
        <p:nvSpPr>
          <p:cNvPr id="3" name="Content Placeholder 2"/>
          <p:cNvSpPr>
            <a:spLocks noGrp="1"/>
          </p:cNvSpPr>
          <p:nvPr>
            <p:ph idx="1"/>
          </p:nvPr>
        </p:nvSpPr>
        <p:spPr/>
        <p:txBody>
          <a:bodyPr>
            <a:noAutofit/>
          </a:bodyPr>
          <a:lstStyle/>
          <a:p>
            <a:pPr algn="just"/>
            <a:r>
              <a:rPr lang="en-US" sz="2800" dirty="0" smtClean="0"/>
              <a:t>Just after the partition, the Indian bankers started immigrating and shifting the head offices of their banks and capital to India. It caused a great set back to the banking field in Pakistan, and resulted in decline in the number of offices in schedule bank from 631 to 195 by 30th June, 1948. </a:t>
            </a:r>
          </a:p>
          <a:p>
            <a:pPr algn="just"/>
            <a:r>
              <a:rPr lang="en-US" sz="2400" dirty="0" smtClean="0"/>
              <a:t>The West Pakistan the number fell from 487 to 81 in East Pakistan from 144 to 69 by 30th June, 1951. Among these </a:t>
            </a:r>
            <a:r>
              <a:rPr lang="en-US" sz="2400" dirty="0" err="1" smtClean="0"/>
              <a:t>Habib</a:t>
            </a:r>
            <a:r>
              <a:rPr lang="en-US" sz="2400" dirty="0" smtClean="0"/>
              <a:t> Bank Ltd., with 25 offices and Australia Bank Ltd. with 19 offices were institutions run by </a:t>
            </a:r>
            <a:r>
              <a:rPr lang="en-US" sz="2400" dirty="0" smtClean="0"/>
              <a:t>M</a:t>
            </a:r>
            <a:r>
              <a:rPr lang="en-US" sz="2400" dirty="0" smtClean="0"/>
              <a:t>uslims </a:t>
            </a:r>
            <a:r>
              <a:rPr lang="en-US" sz="2400" dirty="0" smtClean="0"/>
              <a:t>who shifted their head offices to Pakistan. </a:t>
            </a:r>
            <a:r>
              <a:rPr lang="en-US" sz="2800" dirty="0" smtClean="0"/>
              <a:t/>
            </a:r>
            <a:br>
              <a:rPr lang="en-US" sz="2800" dirty="0" smtClean="0"/>
            </a:br>
            <a:endParaRPr lang="en-US" sz="2800"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1970</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sz="2800" dirty="0" smtClean="0"/>
              <a:t>The technical and administrative difficulties of establishing a central bank just after independence compelled Pakistan to enter into an agreement with the Reserve Bank of India by which the bank was to perform the function of a central bank in this area also </a:t>
            </a:r>
            <a:r>
              <a:rPr lang="en-US" sz="2800" dirty="0" err="1" smtClean="0"/>
              <a:t>upto</a:t>
            </a:r>
            <a:r>
              <a:rPr lang="en-US" sz="2800" dirty="0" smtClean="0"/>
              <a:t> 30th September, 1948.</a:t>
            </a:r>
          </a:p>
          <a:p>
            <a:pPr algn="just"/>
            <a:r>
              <a:rPr lang="en-US" sz="2800" dirty="0" smtClean="0"/>
              <a:t>The Reserve Bank of India started following wrong policies against the interest of Pakistan. The situation became so grave that after the consultation of two government the Reserve Bank of India was asked to finish the agreement from 30th June instead of from 30th September,1948. </a:t>
            </a:r>
            <a:endParaRPr lang="en-US" sz="2800"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1970</a:t>
            </a:r>
            <a:endParaRPr lang="en-US" dirty="0"/>
          </a:p>
        </p:txBody>
      </p:sp>
      <p:sp>
        <p:nvSpPr>
          <p:cNvPr id="3" name="Content Placeholder 2"/>
          <p:cNvSpPr>
            <a:spLocks noGrp="1"/>
          </p:cNvSpPr>
          <p:nvPr>
            <p:ph idx="1"/>
          </p:nvPr>
        </p:nvSpPr>
        <p:spPr/>
        <p:txBody>
          <a:bodyPr/>
          <a:lstStyle/>
          <a:p>
            <a:pPr algn="just"/>
            <a:r>
              <a:rPr lang="en-US" sz="2800" dirty="0" smtClean="0"/>
              <a:t>So the Government of Pakistan decided to establish the State Bank of Pakistan as its central bank from 1st July, 1948. In the same year first Pakistani notes in the denomination of Rs.5, 10, and 100 were issued and Indian currency was withdrawn from circulation</a:t>
            </a:r>
            <a:r>
              <a:rPr lang="en-US" dirty="0" smtClean="0"/>
              <a:t>. </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1970</a:t>
            </a:r>
            <a:endParaRPr lang="en-US" dirty="0"/>
          </a:p>
        </p:txBody>
      </p:sp>
      <p:sp>
        <p:nvSpPr>
          <p:cNvPr id="3" name="Content Placeholder 2"/>
          <p:cNvSpPr>
            <a:spLocks noGrp="1"/>
          </p:cNvSpPr>
          <p:nvPr>
            <p:ph idx="1"/>
          </p:nvPr>
        </p:nvSpPr>
        <p:spPr/>
        <p:txBody>
          <a:bodyPr>
            <a:normAutofit/>
          </a:bodyPr>
          <a:lstStyle/>
          <a:p>
            <a:r>
              <a:rPr lang="en-US" sz="2800" dirty="0" smtClean="0"/>
              <a:t>The role of domestic banks was particularly limited at the time, accounting for only 25 of the total 195 bank branches in the country.</a:t>
            </a:r>
          </a:p>
          <a:p>
            <a:r>
              <a:rPr lang="en-US" sz="2800" dirty="0" smtClean="0"/>
              <a:t>Therefore, the SBP was initially mandated to develop commercial banking channels, and maintain monetary stability so trade and commerce could flourish in the newly-created state. Subsequently, </a:t>
            </a:r>
            <a:r>
              <a:rPr lang="en-US" sz="2800" dirty="0" err="1" smtClean="0"/>
              <a:t>Habib</a:t>
            </a:r>
            <a:r>
              <a:rPr lang="en-US" sz="2800" dirty="0" smtClean="0"/>
              <a:t> Bank, Allied Bank and National Bank were amongst the first to start operations with strong support from the central bank.</a:t>
            </a:r>
            <a:endParaRPr lang="en-US" sz="2800"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1970</a:t>
            </a:r>
            <a:endParaRPr lang="en-US" dirty="0"/>
          </a:p>
        </p:txBody>
      </p:sp>
      <p:sp>
        <p:nvSpPr>
          <p:cNvPr id="3" name="Content Placeholder 2"/>
          <p:cNvSpPr>
            <a:spLocks noGrp="1"/>
          </p:cNvSpPr>
          <p:nvPr>
            <p:ph idx="1"/>
          </p:nvPr>
        </p:nvSpPr>
        <p:spPr/>
        <p:txBody>
          <a:bodyPr/>
          <a:lstStyle/>
          <a:p>
            <a:r>
              <a:rPr lang="en-US" dirty="0" smtClean="0"/>
              <a:t>The State Bank of Pakistan's policy encouraged expansion in established banks, establishment of new banks, and weeding out of unsound banks just to faster the growth of banking system in the country. This policy not only established the banking system by 1965 but increased its functional efficiency, scope of operations and soundness to a great extent and the following banking structure emerged: </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1970</a:t>
            </a:r>
            <a:endParaRPr lang="en-US" dirty="0"/>
          </a:p>
        </p:txBody>
      </p:sp>
      <p:sp>
        <p:nvSpPr>
          <p:cNvPr id="3" name="Content Placeholder 2"/>
          <p:cNvSpPr>
            <a:spLocks noGrp="1"/>
          </p:cNvSpPr>
          <p:nvPr>
            <p:ph idx="1"/>
          </p:nvPr>
        </p:nvSpPr>
        <p:spPr/>
        <p:txBody>
          <a:bodyPr/>
          <a:lstStyle/>
          <a:p>
            <a:pPr lvl="0"/>
            <a:r>
              <a:rPr lang="en-US" dirty="0" smtClean="0"/>
              <a:t>STATE BANK OF PAKISTAN (CENTRAL BANK) </a:t>
            </a:r>
          </a:p>
          <a:p>
            <a:pPr lvl="0"/>
            <a:r>
              <a:rPr lang="en-US" dirty="0" smtClean="0"/>
              <a:t>COMMERCIAL BANKS. </a:t>
            </a:r>
          </a:p>
          <a:p>
            <a:pPr lvl="0"/>
            <a:r>
              <a:rPr lang="en-US" dirty="0" smtClean="0"/>
              <a:t>SAVING BANKS </a:t>
            </a:r>
          </a:p>
          <a:p>
            <a:pPr lvl="0"/>
            <a:r>
              <a:rPr lang="en-US" dirty="0" smtClean="0"/>
              <a:t>CO-OPERATIVE </a:t>
            </a:r>
            <a:r>
              <a:rPr lang="en-US" dirty="0" smtClean="0"/>
              <a:t>BANKS </a:t>
            </a:r>
          </a:p>
          <a:p>
            <a:pPr lvl="0"/>
            <a:r>
              <a:rPr lang="en-US" dirty="0" smtClean="0"/>
              <a:t>EXCHANGE LANES </a:t>
            </a:r>
          </a:p>
          <a:p>
            <a:pPr lvl="0"/>
            <a:r>
              <a:rPr lang="en-US" dirty="0" smtClean="0"/>
              <a:t>SPECIALIZED FINANCIAL INSTITUTIONS </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1970</a:t>
            </a:r>
            <a:endParaRPr lang="en-US" dirty="0"/>
          </a:p>
        </p:txBody>
      </p:sp>
      <p:sp>
        <p:nvSpPr>
          <p:cNvPr id="3" name="Content Placeholder 2"/>
          <p:cNvSpPr>
            <a:spLocks noGrp="1"/>
          </p:cNvSpPr>
          <p:nvPr>
            <p:ph idx="1"/>
          </p:nvPr>
        </p:nvSpPr>
        <p:spPr/>
        <p:txBody>
          <a:bodyPr/>
          <a:lstStyle/>
          <a:p>
            <a:r>
              <a:rPr lang="en-US" dirty="0" smtClean="0"/>
              <a:t>There are two types of the COMMERCIAL BANKS </a:t>
            </a:r>
            <a:endParaRPr lang="en-US" dirty="0" smtClean="0"/>
          </a:p>
          <a:p>
            <a:pPr>
              <a:buNone/>
            </a:pPr>
            <a:endParaRPr lang="en-US" dirty="0" smtClean="0"/>
          </a:p>
          <a:p>
            <a:pPr marL="514350" lvl="0" indent="-514350">
              <a:buFont typeface="+mj-lt"/>
              <a:buAutoNum type="arabicPeriod"/>
            </a:pPr>
            <a:r>
              <a:rPr lang="en-US" dirty="0" smtClean="0"/>
              <a:t>Scheduled </a:t>
            </a:r>
          </a:p>
          <a:p>
            <a:pPr marL="514350" lvl="0" indent="-514350">
              <a:buFont typeface="+mj-lt"/>
              <a:buAutoNum type="arabicPeriod"/>
            </a:pPr>
            <a:r>
              <a:rPr lang="en-US" dirty="0" smtClean="0"/>
              <a:t>Non-scheduled banks </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1970</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According to the State Bank of Pakistan Act,1956 a bank having a paid up capital and a reserve of rupees five </a:t>
            </a:r>
            <a:r>
              <a:rPr lang="en-US" dirty="0" err="1" smtClean="0"/>
              <a:t>lacs</a:t>
            </a:r>
            <a:r>
              <a:rPr lang="en-US" dirty="0" smtClean="0"/>
              <a:t> and fulfilling certain other requirements can be scheduled with the State Bank of Pakistan. </a:t>
            </a:r>
            <a:endParaRPr lang="en-US" dirty="0" smtClean="0"/>
          </a:p>
          <a:p>
            <a:pPr algn="just">
              <a:buNone/>
            </a:pPr>
            <a:endParaRPr lang="en-US" dirty="0" smtClean="0"/>
          </a:p>
          <a:p>
            <a:pPr algn="just"/>
            <a:r>
              <a:rPr lang="en-US" dirty="0" smtClean="0"/>
              <a:t>With the opening of the State Bank of Pakistan and the keen interest which it took in the establishment of the sound banking system in Pakistan despite the separation of the East Pakistan, commercial banking made a tremendous progress which can be judged from the following figures. </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1970</a:t>
            </a:r>
            <a:endParaRPr lang="en-US" dirty="0"/>
          </a:p>
        </p:txBody>
      </p:sp>
      <p:sp>
        <p:nvSpPr>
          <p:cNvPr id="3" name="Content Placeholder 2"/>
          <p:cNvSpPr>
            <a:spLocks noGrp="1"/>
          </p:cNvSpPr>
          <p:nvPr>
            <p:ph idx="1"/>
          </p:nvPr>
        </p:nvSpPr>
        <p:spPr/>
        <p:txBody>
          <a:bodyPr/>
          <a:lstStyle/>
          <a:p>
            <a:pPr algn="just"/>
            <a:r>
              <a:rPr lang="en-US" dirty="0" smtClean="0"/>
              <a:t>Offices of the following 14 banks (scheduled) increased from 195 to 1948 to 3600 with 71 branches outside Pakistan in 1972, deposits from 88 </a:t>
            </a:r>
            <a:r>
              <a:rPr lang="en-US" dirty="0" err="1" smtClean="0"/>
              <a:t>Crores</a:t>
            </a:r>
            <a:r>
              <a:rPr lang="en-US" dirty="0" smtClean="0"/>
              <a:t> in 1948 to 1900 </a:t>
            </a:r>
            <a:r>
              <a:rPr lang="en-US" dirty="0" err="1" smtClean="0"/>
              <a:t>crores</a:t>
            </a:r>
            <a:r>
              <a:rPr lang="en-US" dirty="0" smtClean="0"/>
              <a:t> in 1972 and advances from 20 </a:t>
            </a:r>
            <a:r>
              <a:rPr lang="en-US" dirty="0" err="1" smtClean="0"/>
              <a:t>crores</a:t>
            </a:r>
            <a:r>
              <a:rPr lang="en-US" dirty="0" smtClean="0"/>
              <a:t> in 1948 to 1250 </a:t>
            </a:r>
            <a:r>
              <a:rPr lang="en-US" dirty="0" err="1" smtClean="0"/>
              <a:t>crores</a:t>
            </a:r>
            <a:r>
              <a:rPr lang="en-US" dirty="0" smtClean="0"/>
              <a:t> in 1972. </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1970</a:t>
            </a:r>
            <a:endParaRPr lang="en-US" dirty="0"/>
          </a:p>
        </p:txBody>
      </p:sp>
      <p:sp>
        <p:nvSpPr>
          <p:cNvPr id="3" name="Content Placeholder 2"/>
          <p:cNvSpPr>
            <a:spLocks noGrp="1"/>
          </p:cNvSpPr>
          <p:nvPr>
            <p:ph idx="1"/>
          </p:nvPr>
        </p:nvSpPr>
        <p:spPr/>
        <p:txBody>
          <a:bodyPr/>
          <a:lstStyle/>
          <a:p>
            <a:pPr lvl="0"/>
            <a:r>
              <a:rPr lang="en-US" dirty="0" smtClean="0"/>
              <a:t>National Bank of Pakistan </a:t>
            </a:r>
          </a:p>
          <a:p>
            <a:pPr lvl="0"/>
            <a:r>
              <a:rPr lang="en-US" dirty="0" err="1" smtClean="0"/>
              <a:t>Habib</a:t>
            </a:r>
            <a:r>
              <a:rPr lang="en-US" dirty="0" smtClean="0"/>
              <a:t> Bank Ltd. </a:t>
            </a:r>
          </a:p>
          <a:p>
            <a:pPr lvl="0"/>
            <a:r>
              <a:rPr lang="en-US" dirty="0" err="1" smtClean="0"/>
              <a:t>Habib</a:t>
            </a:r>
            <a:r>
              <a:rPr lang="en-US" dirty="0" smtClean="0"/>
              <a:t> Bank (Overseas) Ltd. </a:t>
            </a:r>
          </a:p>
          <a:p>
            <a:pPr lvl="0"/>
            <a:r>
              <a:rPr lang="en-US" dirty="0" smtClean="0"/>
              <a:t>United Bank Ltd. </a:t>
            </a:r>
          </a:p>
          <a:p>
            <a:pPr lvl="0"/>
            <a:r>
              <a:rPr lang="en-US" dirty="0" smtClean="0"/>
              <a:t>Muslim Commercial Bank Ltd. </a:t>
            </a:r>
          </a:p>
          <a:p>
            <a:pPr lvl="0"/>
            <a:r>
              <a:rPr lang="en-US" dirty="0" smtClean="0"/>
              <a:t>Commerce Bank Ltd. </a:t>
            </a:r>
          </a:p>
          <a:p>
            <a:pPr lvl="0"/>
            <a:r>
              <a:rPr lang="en-US" dirty="0" smtClean="0"/>
              <a:t>Australasia Bank Ltd. </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1970</a:t>
            </a:r>
            <a:endParaRPr lang="en-US" dirty="0"/>
          </a:p>
        </p:txBody>
      </p:sp>
      <p:sp>
        <p:nvSpPr>
          <p:cNvPr id="3" name="Content Placeholder 2"/>
          <p:cNvSpPr>
            <a:spLocks noGrp="1"/>
          </p:cNvSpPr>
          <p:nvPr>
            <p:ph idx="1"/>
          </p:nvPr>
        </p:nvSpPr>
        <p:spPr/>
        <p:txBody>
          <a:bodyPr/>
          <a:lstStyle/>
          <a:p>
            <a:pPr lvl="0"/>
            <a:r>
              <a:rPr lang="en-US" dirty="0" smtClean="0"/>
              <a:t>Standard Bank Ltd. </a:t>
            </a:r>
          </a:p>
          <a:p>
            <a:pPr lvl="0"/>
            <a:r>
              <a:rPr lang="en-US" dirty="0" smtClean="0"/>
              <a:t>Bank of Bahawalpur Ltd. </a:t>
            </a:r>
          </a:p>
          <a:p>
            <a:pPr lvl="0"/>
            <a:r>
              <a:rPr lang="en-US" dirty="0" smtClean="0"/>
              <a:t>Premier Bank Ltd. </a:t>
            </a:r>
          </a:p>
          <a:p>
            <a:pPr lvl="0"/>
            <a:r>
              <a:rPr lang="en-US" dirty="0" smtClean="0"/>
              <a:t>Pak Bank Ltd. </a:t>
            </a:r>
          </a:p>
          <a:p>
            <a:pPr lvl="0"/>
            <a:r>
              <a:rPr lang="en-US" dirty="0" err="1" smtClean="0"/>
              <a:t>Sarhad</a:t>
            </a:r>
            <a:r>
              <a:rPr lang="en-US" dirty="0" smtClean="0"/>
              <a:t> Bank Ltd. </a:t>
            </a:r>
          </a:p>
          <a:p>
            <a:pPr lvl="0"/>
            <a:r>
              <a:rPr lang="en-US" dirty="0" smtClean="0"/>
              <a:t>Lahore Commercial Bank Ltd. </a:t>
            </a:r>
          </a:p>
          <a:p>
            <a:pPr lvl="0"/>
            <a:r>
              <a:rPr lang="en-US" dirty="0" smtClean="0"/>
              <a:t>Punjab Provincial Co-operative Bank Ltd. </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1975</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On January 1, 1974 the Government of Pakistan nationalize all the Pakistani scheduled banks including State Bank of Pakistan, industrial Bank of Pakistan, Agricultural Development Bank of Pakistan through the </a:t>
            </a:r>
            <a:r>
              <a:rPr lang="en-US" dirty="0" smtClean="0"/>
              <a:t>bank- </a:t>
            </a:r>
            <a:r>
              <a:rPr lang="en-US" dirty="0" smtClean="0"/>
              <a:t>nationalization act, 1974 to achieve the desired objectives. The weaker commercial banks were merged with stronger ones and in all five major banking companies were formed.</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1975</a:t>
            </a:r>
            <a:endParaRPr lang="en-US" dirty="0"/>
          </a:p>
        </p:txBody>
      </p:sp>
      <p:sp>
        <p:nvSpPr>
          <p:cNvPr id="3" name="Content Placeholder 2"/>
          <p:cNvSpPr>
            <a:spLocks noGrp="1"/>
          </p:cNvSpPr>
          <p:nvPr>
            <p:ph idx="1"/>
          </p:nvPr>
        </p:nvSpPr>
        <p:spPr/>
        <p:txBody>
          <a:bodyPr/>
          <a:lstStyle/>
          <a:p>
            <a:pPr lvl="0"/>
            <a:r>
              <a:rPr lang="en-US" dirty="0" smtClean="0"/>
              <a:t>NATIONAL BANK OF PAKISTAN </a:t>
            </a:r>
          </a:p>
          <a:p>
            <a:pPr lvl="0"/>
            <a:r>
              <a:rPr lang="en-US" dirty="0" smtClean="0"/>
              <a:t>HABIB BANK LIMITED </a:t>
            </a:r>
          </a:p>
          <a:p>
            <a:pPr lvl="0"/>
            <a:r>
              <a:rPr lang="en-US" dirty="0" smtClean="0"/>
              <a:t>UNITED BANK LIMITED </a:t>
            </a:r>
          </a:p>
          <a:p>
            <a:pPr lvl="0"/>
            <a:r>
              <a:rPr lang="en-US" dirty="0" smtClean="0"/>
              <a:t>MUSLIM COMMERCIAL BANK LIMITED </a:t>
            </a:r>
          </a:p>
          <a:p>
            <a:r>
              <a:rPr lang="en-US" dirty="0" smtClean="0"/>
              <a:t>ALLIED BANK OF PAKISTAN </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1947 – 1975</a:t>
            </a:r>
            <a:endParaRPr lang="en-US" dirty="0"/>
          </a:p>
        </p:txBody>
      </p:sp>
      <p:sp>
        <p:nvSpPr>
          <p:cNvPr id="3" name="Content Placeholder 2"/>
          <p:cNvSpPr>
            <a:spLocks noGrp="1"/>
          </p:cNvSpPr>
          <p:nvPr>
            <p:ph idx="1"/>
          </p:nvPr>
        </p:nvSpPr>
        <p:spPr/>
        <p:txBody>
          <a:bodyPr/>
          <a:lstStyle/>
          <a:p>
            <a:r>
              <a:rPr lang="en-US" dirty="0" smtClean="0"/>
              <a:t>The Federal Government also set up a Pakistan Banking Council on March 21, 1974 to look after the organizational and operational matters including evaluation and progress of the nationalized commercial banks. The State Bank was to provide the overall policy guidelines to commercial banks.</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1970 – 1980</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Commercial banking </a:t>
            </a:r>
            <a:r>
              <a:rPr lang="en-US" dirty="0" smtClean="0"/>
              <a:t> grew </a:t>
            </a:r>
            <a:r>
              <a:rPr lang="en-US" dirty="0" err="1" smtClean="0"/>
              <a:t>favourably</a:t>
            </a:r>
            <a:r>
              <a:rPr lang="en-US" dirty="0" smtClean="0"/>
              <a:t> in Pakistan until 1974. Under the </a:t>
            </a:r>
            <a:r>
              <a:rPr lang="en-US" dirty="0" smtClean="0"/>
              <a:t>nationalization </a:t>
            </a:r>
            <a:r>
              <a:rPr lang="en-US" dirty="0" smtClean="0"/>
              <a:t>policy implemented by </a:t>
            </a:r>
            <a:r>
              <a:rPr lang="en-US" dirty="0" err="1" smtClean="0"/>
              <a:t>Zulfikar</a:t>
            </a:r>
            <a:r>
              <a:rPr lang="en-US" dirty="0" smtClean="0"/>
              <a:t> Ali Bhutto’s government, thirteen banks were brought under full government control, and consolidated into six </a:t>
            </a:r>
            <a:r>
              <a:rPr lang="en-US" dirty="0" smtClean="0"/>
              <a:t>nationalized </a:t>
            </a:r>
            <a:r>
              <a:rPr lang="en-US" dirty="0" smtClean="0"/>
              <a:t>banks. </a:t>
            </a:r>
            <a:endParaRPr lang="en-US" dirty="0" smtClean="0"/>
          </a:p>
          <a:p>
            <a:r>
              <a:rPr lang="en-US" dirty="0" smtClean="0"/>
              <a:t>The </a:t>
            </a:r>
            <a:r>
              <a:rPr lang="en-US" dirty="0" smtClean="0"/>
              <a:t>Pakistan Banking Council was set up to monitor </a:t>
            </a:r>
            <a:r>
              <a:rPr lang="en-US" dirty="0" smtClean="0"/>
              <a:t>nationalized </a:t>
            </a:r>
            <a:r>
              <a:rPr lang="en-US" dirty="0" smtClean="0"/>
              <a:t>banks, </a:t>
            </a:r>
            <a:r>
              <a:rPr lang="en-US" dirty="0" err="1" smtClean="0"/>
              <a:t>marginalising</a:t>
            </a:r>
            <a:r>
              <a:rPr lang="en-US" dirty="0" smtClean="0"/>
              <a:t> the SBP’s role as a regulator. These measures were meant to improve lending to </a:t>
            </a:r>
            <a:r>
              <a:rPr lang="en-US" dirty="0" err="1" smtClean="0"/>
              <a:t>prioritised</a:t>
            </a:r>
            <a:r>
              <a:rPr lang="en-US" dirty="0" smtClean="0"/>
              <a:t> industries. However, while directed lending was viewed </a:t>
            </a:r>
            <a:r>
              <a:rPr lang="en-US" dirty="0" err="1" smtClean="0"/>
              <a:t>favourably</a:t>
            </a:r>
            <a:r>
              <a:rPr lang="en-US" dirty="0" smtClean="0"/>
              <a:t> at the time, little can be said of the long-term gains that have been achieved.</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1980 – 1990 (Business as usual)</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Over time, the financial sector grew to serve primarily large corporate business, politicians and the government.  </a:t>
            </a:r>
            <a:endParaRPr lang="en-US" dirty="0" smtClean="0"/>
          </a:p>
          <a:p>
            <a:r>
              <a:rPr lang="en-US" dirty="0" smtClean="0"/>
              <a:t>Board </a:t>
            </a:r>
            <a:r>
              <a:rPr lang="en-US" dirty="0" smtClean="0"/>
              <a:t>of Directors and CEOs were not independently appointed. Lending decisions were not always commercially motivated, and many billions of rupees were unsurprisingly funneled out of the financial system as “bad loans”. Banks were essentially not in control of their destinies during this period.</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1990 – 1997 (Privatization)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By 1991, the Bank </a:t>
            </a:r>
            <a:r>
              <a:rPr lang="en-US" dirty="0" smtClean="0"/>
              <a:t>Nationalization </a:t>
            </a:r>
            <a:r>
              <a:rPr lang="en-US" dirty="0" smtClean="0"/>
              <a:t>Act was amended, and 23 banks were established – of which ten were domestically licensed. </a:t>
            </a:r>
            <a:endParaRPr lang="en-US" dirty="0" smtClean="0"/>
          </a:p>
          <a:p>
            <a:r>
              <a:rPr lang="en-US" dirty="0" smtClean="0"/>
              <a:t>Muslim </a:t>
            </a:r>
            <a:r>
              <a:rPr lang="en-US" dirty="0" smtClean="0"/>
              <a:t>Commercial Bank was </a:t>
            </a:r>
            <a:r>
              <a:rPr lang="en-US" dirty="0" smtClean="0"/>
              <a:t>privatized </a:t>
            </a:r>
            <a:r>
              <a:rPr lang="en-US" dirty="0" smtClean="0"/>
              <a:t>in 1991 and the majority ownership of Allied Bank was transferred to its management by 1993. By 1997, there were still four major state-owned banks, but they now faced competition from 21 domestic banks and 27 foreign banks. </a:t>
            </a:r>
            <a:endParaRPr lang="en-US" dirty="0" smtClean="0"/>
          </a:p>
          <a:p>
            <a:r>
              <a:rPr lang="en-US" dirty="0" smtClean="0"/>
              <a:t>More </a:t>
            </a:r>
            <a:r>
              <a:rPr lang="en-US" dirty="0" smtClean="0"/>
              <a:t>importantly, administered interest rates were streamlined, bank-wise credit ceilings removed and a system of auctioning government securities was established, forcing the government to borrow at market determined rates.</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b="1" dirty="0" smtClean="0"/>
              <a:t> </a:t>
            </a:r>
            <a:r>
              <a:rPr lang="en-US" sz="3600" b="1" dirty="0" smtClean="0"/>
              <a:t>1997 – 2006 (Ushering in the reforms)</a:t>
            </a:r>
            <a:endParaRPr lang="en-US" sz="3600" dirty="0"/>
          </a:p>
        </p:txBody>
      </p:sp>
      <p:sp>
        <p:nvSpPr>
          <p:cNvPr id="3" name="Content Placeholder 2"/>
          <p:cNvSpPr>
            <a:spLocks noGrp="1"/>
          </p:cNvSpPr>
          <p:nvPr>
            <p:ph idx="1"/>
          </p:nvPr>
        </p:nvSpPr>
        <p:spPr/>
        <p:txBody>
          <a:bodyPr>
            <a:normAutofit fontScale="77500" lnSpcReduction="20000"/>
          </a:bodyPr>
          <a:lstStyle/>
          <a:p>
            <a:r>
              <a:rPr lang="en-US" dirty="0" smtClean="0"/>
              <a:t>After </a:t>
            </a:r>
            <a:r>
              <a:rPr lang="en-US" dirty="0" smtClean="0"/>
              <a:t>privatization</a:t>
            </a:r>
            <a:r>
              <a:rPr lang="en-US" dirty="0" smtClean="0"/>
              <a:t>, transformational reforms were pushed through. The central bank’s regulatory powers were restored via amendments to the Banking Companies Ordinance (1962) and the State Bank of Pakistan Act (1956). </a:t>
            </a:r>
            <a:endParaRPr lang="en-US" dirty="0" smtClean="0"/>
          </a:p>
          <a:p>
            <a:r>
              <a:rPr lang="en-US" dirty="0" smtClean="0"/>
              <a:t>Subsequently</a:t>
            </a:r>
            <a:r>
              <a:rPr lang="en-US" dirty="0" smtClean="0"/>
              <a:t>, corporate governance, internal controls and bank supervision was strengthened substantially. Legal impediments and delays in recovery of bad loans were streamlined in 2001. </a:t>
            </a:r>
            <a:endParaRPr lang="en-US" dirty="0" smtClean="0"/>
          </a:p>
          <a:p>
            <a:r>
              <a:rPr lang="en-US" dirty="0" smtClean="0"/>
              <a:t>Furthermore</a:t>
            </a:r>
            <a:r>
              <a:rPr lang="en-US" dirty="0" smtClean="0"/>
              <a:t>, the scope of prudential framework set up in 1989 was enhanced, allowing banks to venture into </a:t>
            </a:r>
            <a:r>
              <a:rPr lang="en-US" dirty="0" smtClean="0"/>
              <a:t>hither to </a:t>
            </a:r>
            <a:r>
              <a:rPr lang="en-US" dirty="0" smtClean="0"/>
              <a:t>untapped business segments. Lending to small and medium enterprise had previously been neglected, whereas consumer and mortgage finance had not developed prior to reforms.</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Pakistan Banking</a:t>
            </a:r>
            <a:br>
              <a:rPr lang="en-US" dirty="0" smtClean="0"/>
            </a:br>
            <a:r>
              <a:rPr lang="en-US" sz="3600" b="1" dirty="0" smtClean="0"/>
              <a:t>2006 - Present (</a:t>
            </a:r>
            <a:r>
              <a:rPr lang="en-US" sz="3200" b="1" dirty="0" smtClean="0"/>
              <a:t>The post-reform era, </a:t>
            </a:r>
            <a:r>
              <a:rPr lang="en-US" sz="3600" b="1" dirty="0" smtClean="0"/>
              <a:t>)</a:t>
            </a:r>
            <a:endParaRPr lang="en-US" sz="3600" dirty="0"/>
          </a:p>
        </p:txBody>
      </p:sp>
      <p:sp>
        <p:nvSpPr>
          <p:cNvPr id="3" name="Content Placeholder 2"/>
          <p:cNvSpPr>
            <a:spLocks noGrp="1"/>
          </p:cNvSpPr>
          <p:nvPr>
            <p:ph idx="1"/>
          </p:nvPr>
        </p:nvSpPr>
        <p:spPr/>
        <p:txBody>
          <a:bodyPr/>
          <a:lstStyle/>
          <a:p>
            <a:r>
              <a:rPr lang="en-US" dirty="0" smtClean="0"/>
              <a:t>Buoyed by the spirit of </a:t>
            </a:r>
            <a:r>
              <a:rPr lang="en-US" dirty="0" smtClean="0"/>
              <a:t>liberalization</a:t>
            </a:r>
            <a:r>
              <a:rPr lang="en-US" dirty="0" smtClean="0"/>
              <a:t>, the sector’s landscape has changed significantly. </a:t>
            </a:r>
            <a:endParaRPr lang="en-US" dirty="0" smtClean="0"/>
          </a:p>
          <a:p>
            <a:r>
              <a:rPr lang="en-US" dirty="0" smtClean="0"/>
              <a:t>By </a:t>
            </a:r>
            <a:r>
              <a:rPr lang="en-US" dirty="0" smtClean="0"/>
              <a:t>2010, there were five public commercial banks,25 domestic private banks, six foreign banks and four specialized banks. There are now 9,348 bank branches spread throughout the country, catering to the needs of some 28 million deposit account-holders.</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Banking in Pakistan – the long journey  ahead</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Much still remains to be accomplished. In the absence of sustainable economic growth, banks will remain vulnerable to business cycle fluctuations. </a:t>
            </a:r>
            <a:endParaRPr lang="en-US" dirty="0" smtClean="0"/>
          </a:p>
          <a:p>
            <a:r>
              <a:rPr lang="en-US" dirty="0" smtClean="0"/>
              <a:t>As </a:t>
            </a:r>
            <a:r>
              <a:rPr lang="en-US" dirty="0" smtClean="0"/>
              <a:t>recently as 2008, non-performing loans increased sharply in response to the preceding years of easy credit and risky consumer lending practices.</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Banking in Pakistan – the long journey  ahead</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Moreover, strong regulation will continue to be required so as to maintain the delicate balance between industry concentration and competition. </a:t>
            </a:r>
            <a:endParaRPr lang="en-US" dirty="0" smtClean="0"/>
          </a:p>
          <a:p>
            <a:r>
              <a:rPr lang="en-US" dirty="0" smtClean="0"/>
              <a:t>Presently</a:t>
            </a:r>
            <a:r>
              <a:rPr lang="en-US" dirty="0" smtClean="0"/>
              <a:t>, the top five banks account for about 50% of the sector, measured in terms of total advances.</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Banking in Pakistan – the long journey  ahead</a:t>
            </a:r>
            <a:r>
              <a:rPr lang="en-US" sz="3200" dirty="0" smtClean="0"/>
              <a:t/>
            </a:r>
            <a:br>
              <a:rPr lang="en-US" sz="3200" dirty="0" smtClean="0"/>
            </a:br>
            <a:endParaRPr lang="en-US" sz="3200" dirty="0"/>
          </a:p>
        </p:txBody>
      </p:sp>
      <p:sp>
        <p:nvSpPr>
          <p:cNvPr id="3" name="Content Placeholder 2"/>
          <p:cNvSpPr>
            <a:spLocks noGrp="1"/>
          </p:cNvSpPr>
          <p:nvPr>
            <p:ph idx="1"/>
          </p:nvPr>
        </p:nvSpPr>
        <p:spPr/>
        <p:txBody>
          <a:bodyPr>
            <a:normAutofit fontScale="85000" lnSpcReduction="10000"/>
          </a:bodyPr>
          <a:lstStyle/>
          <a:p>
            <a:r>
              <a:rPr lang="en-US" dirty="0" smtClean="0"/>
              <a:t>Finally, the benefits of financial </a:t>
            </a:r>
            <a:r>
              <a:rPr lang="en-US" dirty="0" smtClean="0"/>
              <a:t>liberalization </a:t>
            </a:r>
            <a:r>
              <a:rPr lang="en-US" dirty="0" smtClean="0"/>
              <a:t>must trickle down to the common man. Banks are proactively exploring new business models to make this happen – such as branchless banking. But more headway needs to be made before existing deployments – such as </a:t>
            </a:r>
            <a:r>
              <a:rPr lang="en-US" dirty="0" err="1" smtClean="0"/>
              <a:t>Tameer</a:t>
            </a:r>
            <a:r>
              <a:rPr lang="en-US" dirty="0" smtClean="0"/>
              <a:t> Bank’s </a:t>
            </a:r>
            <a:r>
              <a:rPr lang="en-US" dirty="0" err="1" smtClean="0"/>
              <a:t>Easypaisa</a:t>
            </a:r>
            <a:r>
              <a:rPr lang="en-US" dirty="0" smtClean="0"/>
              <a:t> or UBL Omni – reach a critical mass of users.</a:t>
            </a:r>
          </a:p>
          <a:p>
            <a:r>
              <a:rPr lang="en-US" dirty="0" smtClean="0"/>
              <a:t>Reforms have helped banks come a long way, but unless the central bank remains autonomous, and continues to err on the side of caution, </a:t>
            </a:r>
            <a:r>
              <a:rPr lang="en-US" dirty="0" smtClean="0"/>
              <a:t>liberalization </a:t>
            </a:r>
            <a:r>
              <a:rPr lang="en-US" dirty="0" smtClean="0"/>
              <a:t>may quickly become a bitter pill to swallow.</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27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TotalTime>
  <Words>1699</Words>
  <Application>Microsoft Office PowerPoint</Application>
  <PresentationFormat>On-screen Show (4:3)</PresentationFormat>
  <Paragraphs>124</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History of Pakistan Banking</vt:lpstr>
      <vt:lpstr>History of Pakistan Banking</vt:lpstr>
      <vt:lpstr>History of Pakistan Banking</vt:lpstr>
      <vt:lpstr> History of Pakistan Banking  1947 – 1970 </vt:lpstr>
      <vt:lpstr>History of Pakistan Banking  1947 – 1970</vt:lpstr>
      <vt:lpstr>History of Pakistan Banking  1947 – 1970</vt:lpstr>
      <vt:lpstr>History of Pakistan Banking  1947 – 1970</vt:lpstr>
      <vt:lpstr>History of Pakistan Banking  1947 – 1970</vt:lpstr>
      <vt:lpstr>History of Pakistan Banking  1947 – 1970</vt:lpstr>
      <vt:lpstr>History of Pakistan Banking  1947 – 1970</vt:lpstr>
      <vt:lpstr>History of Pakistan Banking  1947 – 1970</vt:lpstr>
      <vt:lpstr>History of Pakistan Banking  1947 – 1970</vt:lpstr>
      <vt:lpstr>History of Pakistan Banking  1947 – 1970</vt:lpstr>
      <vt:lpstr>History of Pakistan Banking  1947 – 1970</vt:lpstr>
      <vt:lpstr>History of Pakistan Banking  1947 – 1970</vt:lpstr>
      <vt:lpstr>History of Pakistan Banking  1947 – 1970</vt:lpstr>
      <vt:lpstr>History of Pakistan Banking  1947 – 1975</vt:lpstr>
      <vt:lpstr>History of Pakistan Banking  1947 – 1975</vt:lpstr>
      <vt:lpstr>History of Pakistan Banking  1947 – 1975</vt:lpstr>
      <vt:lpstr>History of Pakistan Banking  1970 – 1980</vt:lpstr>
      <vt:lpstr>History of Pakistan Banking  1980 – 1990 (Business as usual)</vt:lpstr>
      <vt:lpstr>History of Pakistan Banking  1990 – 1997 (Privatization)</vt:lpstr>
      <vt:lpstr>History of Pakistan Banking  1997 – 2006 (Ushering in the reforms)</vt:lpstr>
      <vt:lpstr>History of Pakistan Banking 2006 - Present (The post-reform era, )</vt:lpstr>
      <vt:lpstr>Banking in Pakistan – the long journey  ahead </vt:lpstr>
      <vt:lpstr>Banking in Pakistan – the long journey  ahead </vt:lpstr>
      <vt:lpstr>Banking in Pakistan – the long journey  ahead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Administrator</cp:lastModifiedBy>
  <cp:revision>30</cp:revision>
  <dcterms:created xsi:type="dcterms:W3CDTF">2013-06-30T20:19:52Z</dcterms:created>
  <dcterms:modified xsi:type="dcterms:W3CDTF">2014-07-09T06:55:55Z</dcterms:modified>
</cp:coreProperties>
</file>