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9" r:id="rId3"/>
    <p:sldId id="380" r:id="rId4"/>
    <p:sldId id="348" r:id="rId5"/>
    <p:sldId id="349" r:id="rId6"/>
    <p:sldId id="350" r:id="rId7"/>
    <p:sldId id="381" r:id="rId8"/>
    <p:sldId id="351" r:id="rId9"/>
    <p:sldId id="352" r:id="rId10"/>
    <p:sldId id="353" r:id="rId11"/>
    <p:sldId id="354" r:id="rId12"/>
    <p:sldId id="355" r:id="rId13"/>
    <p:sldId id="356" r:id="rId14"/>
    <p:sldId id="357" r:id="rId15"/>
    <p:sldId id="358" r:id="rId16"/>
    <p:sldId id="360" r:id="rId17"/>
    <p:sldId id="382" r:id="rId18"/>
    <p:sldId id="361" r:id="rId19"/>
    <p:sldId id="362" r:id="rId20"/>
    <p:sldId id="363" r:id="rId21"/>
    <p:sldId id="364" r:id="rId22"/>
    <p:sldId id="365" r:id="rId23"/>
    <p:sldId id="366" r:id="rId24"/>
    <p:sldId id="367" r:id="rId25"/>
    <p:sldId id="368" r:id="rId26"/>
    <p:sldId id="369" r:id="rId27"/>
    <p:sldId id="370" r:id="rId28"/>
    <p:sldId id="379" r:id="rId29"/>
    <p:sldId id="371" r:id="rId30"/>
    <p:sldId id="372" r:id="rId31"/>
    <p:sldId id="373" r:id="rId32"/>
    <p:sldId id="374" r:id="rId33"/>
    <p:sldId id="375" r:id="rId34"/>
    <p:sldId id="376" r:id="rId35"/>
    <p:sldId id="377" r:id="rId36"/>
    <p:sldId id="378" r:id="rId37"/>
    <p:sldId id="383" r:id="rId38"/>
    <p:sldId id="384" r:id="rId39"/>
    <p:sldId id="385" r:id="rId40"/>
    <p:sldId id="386" r:id="rId41"/>
    <p:sldId id="387" r:id="rId42"/>
    <p:sldId id="388" r:id="rId43"/>
    <p:sldId id="38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7/22/2014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7/22/2014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7/22/2014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7/22/2014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18</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buNone/>
            </a:pPr>
            <a:endParaRPr lang="en-US" sz="6000" b="1" dirty="0" smtClean="0"/>
          </a:p>
          <a:p>
            <a:r>
              <a:rPr lang="en-US" sz="6000" b="1" dirty="0" smtClean="0"/>
              <a:t>Basic Lending Principles</a:t>
            </a:r>
            <a:endParaRPr lang="en-US" sz="6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dirty="0" smtClean="0"/>
              <a:t>Q: What is asset management banking?</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Asset management banking</a:t>
            </a:r>
            <a:endParaRPr lang="en-US" sz="4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Asset management banking</a:t>
            </a:r>
            <a:endParaRPr lang="en-US" u="sng" dirty="0" smtClean="0"/>
          </a:p>
          <a:p>
            <a:r>
              <a:rPr lang="en-US" dirty="0" smtClean="0"/>
              <a:t>One of the main challenges to a bank is ensuring its own liquidity under all reasonable conditions.</a:t>
            </a:r>
          </a:p>
          <a:p>
            <a:r>
              <a:rPr lang="en-US" dirty="0" smtClean="0"/>
              <a:t>Commercial banks differ widely in how they manage liquidity.</a:t>
            </a:r>
          </a:p>
          <a:p>
            <a:r>
              <a:rPr lang="en-US" dirty="0" smtClean="0"/>
              <a:t>A small bank derives its funds primarily from customer deposits. Its assets are mostly loans to small firms and households and it usually has more deposits than it can find creditworthy borrowers for.</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u="sng" dirty="0" smtClean="0"/>
              <a:t>Asset management banking</a:t>
            </a:r>
            <a:endParaRPr lang="en-US" dirty="0" smtClean="0"/>
          </a:p>
          <a:p>
            <a:r>
              <a:rPr lang="en-US" dirty="0" smtClean="0"/>
              <a:t>Excess funds are typically invested in assets that will provide it with liquidity.</a:t>
            </a:r>
          </a:p>
          <a:p>
            <a:pPr>
              <a:buNone/>
            </a:pPr>
            <a:endParaRPr lang="en-US" dirty="0" smtClean="0"/>
          </a:p>
          <a:p>
            <a:r>
              <a:rPr lang="en-US" dirty="0" smtClean="0"/>
              <a:t>The holding of assets that can readily be turned into cash when needed is known as asset management banking.</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dirty="0" smtClean="0"/>
              <a:t>Q: What is liability management banking?</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Liability management banking</a:t>
            </a:r>
            <a:endParaRPr lang="en-US" sz="4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u="sng" dirty="0" smtClean="0"/>
              <a:t>Liability management banking</a:t>
            </a:r>
          </a:p>
          <a:p>
            <a:pPr>
              <a:buNone/>
            </a:pPr>
            <a:endParaRPr lang="en-US" dirty="0" smtClean="0"/>
          </a:p>
          <a:p>
            <a:r>
              <a:rPr lang="en-US" dirty="0" smtClean="0"/>
              <a:t>In contrast, large banks generally lack sufficient deposits to fund their main business dealing with large companies, governments, other financial institutions and wealthy individuals.</a:t>
            </a: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Liability management banking</a:t>
            </a:r>
            <a:endParaRPr lang="en-US" u="sng" dirty="0" smtClean="0"/>
          </a:p>
          <a:p>
            <a:r>
              <a:rPr lang="en-US" dirty="0" smtClean="0"/>
              <a:t>Most of these banks borrow the funds they need from other major lenders in the form of short-term liabilities which must be continually rolled over. </a:t>
            </a:r>
          </a:p>
          <a:p>
            <a:r>
              <a:rPr lang="en-US" dirty="0" smtClean="0"/>
              <a:t>This is known as liability management,</a:t>
            </a:r>
          </a:p>
          <a:p>
            <a:pPr>
              <a:buNone/>
            </a:pPr>
            <a:r>
              <a:rPr lang="en-US" dirty="0" smtClean="0"/>
              <a:t>A much riskier method than asset management.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u="sng" dirty="0" smtClean="0"/>
              <a:t>Liability management banking</a:t>
            </a:r>
          </a:p>
          <a:p>
            <a:pPr>
              <a:buNone/>
            </a:pPr>
            <a:endParaRPr lang="en-US" dirty="0" smtClean="0"/>
          </a:p>
          <a:p>
            <a:r>
              <a:rPr lang="en-US" dirty="0" smtClean="0"/>
              <a:t>A small bank will lose potential income if it gets its asset management wrong.</a:t>
            </a:r>
          </a:p>
          <a:p>
            <a:pPr>
              <a:buNone/>
            </a:pPr>
            <a:endParaRPr lang="en-US" dirty="0" smtClean="0"/>
          </a:p>
          <a:p>
            <a:r>
              <a:rPr lang="en-US" dirty="0" smtClean="0"/>
              <a:t>A large bank may fail if it gets its liability management wrong.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Liability management banking</a:t>
            </a:r>
            <a:r>
              <a:rPr lang="en-US" dirty="0" smtClean="0"/>
              <a:t> </a:t>
            </a:r>
          </a:p>
          <a:p>
            <a:r>
              <a:rPr lang="en-US" dirty="0" smtClean="0"/>
              <a:t>The key to liability management is the ability to borrow always. </a:t>
            </a:r>
          </a:p>
          <a:p>
            <a:r>
              <a:rPr lang="en-US" dirty="0" smtClean="0"/>
              <a:t>Therefore, a bank’s most vital asset is its creditworthiness. If there is any doubt about its credit, lenders can easily switch to another bank. </a:t>
            </a:r>
          </a:p>
          <a:p>
            <a:r>
              <a:rPr lang="en-US" dirty="0" smtClean="0"/>
              <a:t>The rate a bank must pay to borrow will go up rapidly with the slightest suspicion of trouble.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u="sng" dirty="0" smtClean="0"/>
              <a:t>Liability management banking</a:t>
            </a:r>
          </a:p>
          <a:p>
            <a:pPr>
              <a:buNone/>
            </a:pPr>
            <a:endParaRPr lang="en-US" dirty="0" smtClean="0"/>
          </a:p>
          <a:p>
            <a:r>
              <a:rPr lang="en-US" dirty="0" smtClean="0"/>
              <a:t>In recent years, large banks have been making increasing use of asset management in order to enhance liquidity, holding a larger part of their assets as securities as well as securitizing their loans to recycle borrowed funds.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Liability management banking</a:t>
            </a:r>
          </a:p>
          <a:p>
            <a:endParaRPr lang="en-US" dirty="0" smtClean="0"/>
          </a:p>
          <a:p>
            <a:r>
              <a:rPr lang="en-US" dirty="0" smtClean="0"/>
              <a:t>A ‘bank run’ is an overwhelming demand for cash by a bank’s depositors. </a:t>
            </a:r>
          </a:p>
          <a:p>
            <a:r>
              <a:rPr lang="en-US" dirty="0" smtClean="0"/>
              <a:t>A large depositor assumes a risk and needs to know something about the bank’s own balance sheet.</a:t>
            </a:r>
          </a:p>
          <a:p>
            <a:r>
              <a:rPr lang="en-US" dirty="0" smtClean="0"/>
              <a:t>However, a healthy balance sheet does not eliminate all risks.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Liability management banking</a:t>
            </a:r>
            <a:endParaRPr lang="en-US" dirty="0" smtClean="0"/>
          </a:p>
          <a:p>
            <a:r>
              <a:rPr lang="en-US" dirty="0" smtClean="0"/>
              <a:t>Even if the depositor knows the bank has adequate liquidity.</a:t>
            </a:r>
          </a:p>
          <a:p>
            <a:r>
              <a:rPr lang="en-US" dirty="0" smtClean="0"/>
              <a:t>Large depositors must, therefore, be concerned about what others are likely to believe. A </a:t>
            </a:r>
            <a:r>
              <a:rPr lang="en-US" dirty="0" err="1" smtClean="0"/>
              <a:t>rumour</a:t>
            </a:r>
            <a:r>
              <a:rPr lang="en-US" dirty="0" smtClean="0"/>
              <a:t> a bank, even though unfounded, can trigger a run causes a solvent bank to fail.</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      Profitability</a:t>
            </a:r>
            <a:endParaRPr lang="en-US" sz="54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dirty="0" smtClean="0"/>
              <a:t>Q: What is profitability and profitability management?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Profitability</a:t>
            </a:r>
            <a:endParaRPr lang="en-US" dirty="0" smtClean="0"/>
          </a:p>
          <a:p>
            <a:r>
              <a:rPr lang="en-US" dirty="0" smtClean="0"/>
              <a:t>A bank generates profit from the differential between the level of interest it pays for deposits and other sources of funds and the level of interest it changes in its lending activities. </a:t>
            </a:r>
          </a:p>
          <a:p>
            <a:r>
              <a:rPr lang="en-US" dirty="0" smtClean="0"/>
              <a:t>This difference is referred to as the SPREAD between the cost of funds and the loan interest rate.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Profitability</a:t>
            </a:r>
            <a:endParaRPr lang="en-US" dirty="0" smtClean="0"/>
          </a:p>
          <a:p>
            <a:r>
              <a:rPr lang="en-US" dirty="0" smtClean="0"/>
              <a:t>Historically. Profitability from lending activities has been cyclic and dependent on the needs and strengths of loan customers. </a:t>
            </a:r>
          </a:p>
          <a:p>
            <a:r>
              <a:rPr lang="en-US" dirty="0" smtClean="0"/>
              <a:t>In recent history, investors have demanded a more stable revenue stream and banks have therefore, placed more emphasis on transaction fees, primarily loan fees, but also including services charges on an array deposit activities.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Profitability</a:t>
            </a:r>
            <a:endParaRPr lang="en-US" dirty="0" smtClean="0"/>
          </a:p>
          <a:p>
            <a:r>
              <a:rPr lang="en-US" dirty="0" smtClean="0"/>
              <a:t>However, lending activities still provide the bulk of a commercial or retail bank’s income.</a:t>
            </a:r>
          </a:p>
          <a:p>
            <a:r>
              <a:rPr lang="en-US" dirty="0" smtClean="0"/>
              <a:t>In the past few decades, banks have taken many measures to ensure that they remain profitable while responding to ever-changing market conditions.</a:t>
            </a:r>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Profitability</a:t>
            </a:r>
            <a:endParaRPr lang="en-US" dirty="0" smtClean="0"/>
          </a:p>
          <a:p>
            <a:r>
              <a:rPr lang="en-US" dirty="0" smtClean="0"/>
              <a:t>The banking industry’s main obstacles to increasing profits are existing regulatory burdens, new government regulations and increasing competition from non-traditional financial institutions.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Profitability Management</a:t>
            </a:r>
            <a:endParaRPr lang="en-US" sz="44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Profitability Management</a:t>
            </a:r>
            <a:endParaRPr lang="en-US" dirty="0" smtClean="0"/>
          </a:p>
          <a:p>
            <a:r>
              <a:rPr lang="en-US" dirty="0" smtClean="0"/>
              <a:t>Profitability management is a total management process, rather than just an accounting or analysis procedure.</a:t>
            </a:r>
          </a:p>
          <a:p>
            <a:r>
              <a:rPr lang="en-US" dirty="0" smtClean="0"/>
              <a:t>In contrast to asset and liability management, it places primary emphasis on the profit and loss account and secondary emphasis on the balance sheet.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Profitability Management</a:t>
            </a:r>
            <a:endParaRPr lang="en-US" dirty="0" smtClean="0"/>
          </a:p>
          <a:p>
            <a:r>
              <a:rPr lang="en-US" dirty="0" smtClean="0"/>
              <a:t>With profitability management, profitability is not merely reported; it is planned, measured and interpreted.</a:t>
            </a:r>
          </a:p>
          <a:p>
            <a:r>
              <a:rPr lang="en-US" dirty="0" smtClean="0"/>
              <a:t>Planning ensures that efforts are directed toward the achievement of corporate objectives.</a:t>
            </a:r>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Profitability Management</a:t>
            </a:r>
            <a:endParaRPr lang="en-US" dirty="0" smtClean="0"/>
          </a:p>
          <a:p>
            <a:r>
              <a:rPr lang="en-US" dirty="0" smtClean="0"/>
              <a:t>Measurement checks and adjusts progress against plan by matching revenue received with related expense</a:t>
            </a:r>
          </a:p>
          <a:p>
            <a:r>
              <a:rPr lang="en-US" dirty="0" smtClean="0"/>
              <a:t>Interpretation develops a valid picture of people and businesses, thereby serving as a basis for the next planning cycle.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Profitability Management</a:t>
            </a:r>
            <a:endParaRPr lang="en-US" dirty="0" smtClean="0"/>
          </a:p>
          <a:p>
            <a:r>
              <a:rPr lang="en-US" dirty="0" smtClean="0"/>
              <a:t>Profitability management involves the monitoring of three distinct types of profitability statistics. The profits of bank can be measured in three ways;</a:t>
            </a:r>
          </a:p>
          <a:p>
            <a:r>
              <a:rPr lang="en-US" dirty="0" smtClean="0"/>
              <a:t>By organization</a:t>
            </a:r>
          </a:p>
          <a:p>
            <a:r>
              <a:rPr lang="en-US" dirty="0" smtClean="0"/>
              <a:t>By product</a:t>
            </a:r>
          </a:p>
          <a:p>
            <a:r>
              <a:rPr lang="en-US" dirty="0" smtClean="0"/>
              <a:t>By account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Profitability Management</a:t>
            </a:r>
          </a:p>
          <a:p>
            <a:pPr>
              <a:buNone/>
            </a:pPr>
            <a:endParaRPr lang="en-US" dirty="0" smtClean="0"/>
          </a:p>
          <a:p>
            <a:r>
              <a:rPr lang="en-US" dirty="0" smtClean="0"/>
              <a:t>Organizational profitability is the most familiar type since all banks have some system for reporting the performance of their major organizational units. </a:t>
            </a:r>
          </a:p>
          <a:p>
            <a:endParaRPr lang="en-US" dirty="0" smtClean="0"/>
          </a:p>
          <a:p>
            <a:r>
              <a:rPr lang="en-US" dirty="0" smtClean="0"/>
              <a:t>However, an effective profitability management system will also measure the performance of services and accounts.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19</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Safety Issues</a:t>
            </a:r>
            <a:endParaRPr lang="en-US" sz="60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Safety Issues</a:t>
            </a:r>
            <a:endParaRPr lang="en-US" dirty="0" smtClean="0"/>
          </a:p>
          <a:p>
            <a:r>
              <a:rPr lang="en-US" dirty="0" smtClean="0"/>
              <a:t>The persistent failures of banks to lend sensibly in Pakistan and in many other countries have brought the question of safety in lending to the fore;</a:t>
            </a:r>
          </a:p>
          <a:p>
            <a:r>
              <a:rPr lang="en-US" dirty="0" smtClean="0"/>
              <a:t>Why do banks persistently lend so imprudently and how should lending be done at minimum risk?</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Safety Issues</a:t>
            </a:r>
            <a:endParaRPr lang="en-US" dirty="0" smtClean="0"/>
          </a:p>
          <a:p>
            <a:r>
              <a:rPr lang="en-US" dirty="0" smtClean="0"/>
              <a:t>One essential problem is the human and managerial challenge of motivating employees of banks to cater to the interest of the owners (shareholders) of the bank.</a:t>
            </a:r>
          </a:p>
          <a:p>
            <a:r>
              <a:rPr lang="en-US" dirty="0" smtClean="0"/>
              <a:t>The history of banking is replete with episodes of employees </a:t>
            </a:r>
            <a:r>
              <a:rPr lang="en-US" dirty="0" err="1" smtClean="0"/>
              <a:t>favouring</a:t>
            </a:r>
            <a:r>
              <a:rPr lang="en-US" dirty="0" smtClean="0"/>
              <a:t> friends and relatives with loans.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Safety Issues</a:t>
            </a:r>
            <a:endParaRPr lang="en-US" dirty="0" smtClean="0"/>
          </a:p>
          <a:p>
            <a:r>
              <a:rPr lang="en-US" dirty="0" smtClean="0"/>
              <a:t>In some countries, there are well-defined market rates for bribes for obtaining loans from banks. </a:t>
            </a:r>
          </a:p>
          <a:p>
            <a:r>
              <a:rPr lang="en-US" dirty="0" smtClean="0"/>
              <a:t>This problem is also present in Pakistan, though the record of Pakistan’s banking system in this aspect is much better than that of many other countries.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Safety Issues</a:t>
            </a:r>
            <a:endParaRPr lang="en-US" dirty="0" smtClean="0"/>
          </a:p>
          <a:p>
            <a:r>
              <a:rPr lang="en-US" dirty="0" smtClean="0"/>
              <a:t>Another aspect of the problems of banks concerns prudent levels of leverage.</a:t>
            </a:r>
          </a:p>
          <a:p>
            <a:r>
              <a:rPr lang="en-US" dirty="0" smtClean="0"/>
              <a:t>A bank is a financial intermediary with fairly small equity capital, which borrows money from depositors and invest it into risky assets. This involves a high degree of leverage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Safety Issues</a:t>
            </a:r>
            <a:endParaRPr lang="en-US" dirty="0" smtClean="0"/>
          </a:p>
          <a:p>
            <a:r>
              <a:rPr lang="en-US" dirty="0" smtClean="0"/>
              <a:t>Leverage, at the level of the bank, is dangerous regardless of the quality of credit analysis which has gone into each loan. </a:t>
            </a:r>
          </a:p>
          <a:p>
            <a:r>
              <a:rPr lang="en-US" dirty="0" smtClean="0"/>
              <a:t>High leverage generates high risk and high returns. If high returns are obtained, the bank takes the profits but it is protected from high losses by the government.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Safety Issues</a:t>
            </a:r>
            <a:endParaRPr lang="en-US" dirty="0" smtClean="0"/>
          </a:p>
          <a:p>
            <a:r>
              <a:rPr lang="en-US" dirty="0" smtClean="0"/>
              <a:t>Regulators have tried many policy initiatives aimed at obtaining a banking system which has controlled leverage, high quality lending and thus, a reduced risk of failure.</a:t>
            </a:r>
          </a:p>
          <a:p>
            <a:r>
              <a:rPr lang="en-US" dirty="0" smtClean="0"/>
              <a:t>These include capital adequacy requirements based on clumsy measurement of risk, prohibition of lending against real estate, restrictions on lending against shares, rules governing collateral, etc.</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Safety Issues</a:t>
            </a:r>
            <a:endParaRPr lang="en-US" dirty="0" smtClean="0"/>
          </a:p>
          <a:p>
            <a:r>
              <a:rPr lang="en-US" dirty="0" smtClean="0"/>
              <a:t>A riskless loan is one that is fully </a:t>
            </a:r>
            <a:r>
              <a:rPr lang="en-US" dirty="0" err="1" smtClean="0"/>
              <a:t>collateralised</a:t>
            </a:r>
            <a:r>
              <a:rPr lang="en-US" dirty="0" smtClean="0"/>
              <a:t> using actively traded assets. </a:t>
            </a:r>
          </a:p>
          <a:p>
            <a:r>
              <a:rPr lang="en-US" dirty="0" smtClean="0"/>
              <a:t>These assets should be traded objects so that a ‘market to market’ can be done daily, to ensure that the collateral is always larger than the outstanding loan.</a:t>
            </a:r>
          </a:p>
          <a:p>
            <a:r>
              <a:rPr lang="en-US" dirty="0" smtClean="0"/>
              <a:t>The value of the asset that is measured when marking to market should be the liquidation value., thus taking into account the problems faced by the bank when selling off the assets.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       Diversification of Risk</a:t>
            </a:r>
            <a:endParaRPr lang="en-US" sz="40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Diversification of Risk</a:t>
            </a:r>
            <a:endParaRPr lang="en-US" dirty="0" smtClean="0"/>
          </a:p>
          <a:p>
            <a:r>
              <a:rPr lang="en-US" dirty="0" smtClean="0"/>
              <a:t>Diversification in banking has been a topic of discussion in the literature for decades. </a:t>
            </a:r>
          </a:p>
          <a:p>
            <a:r>
              <a:rPr lang="en-US" dirty="0" smtClean="0"/>
              <a:t>It effects on performance, risk, efficiency and firm value have been examined extensively.</a:t>
            </a:r>
          </a:p>
          <a:p>
            <a:r>
              <a:rPr lang="en-US" dirty="0" smtClean="0"/>
              <a:t>Diversification does have a significant impact on a bank’s risk as well as its performance.</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r>
              <a:rPr lang="en-US" sz="4400" b="1" dirty="0" smtClean="0"/>
              <a:t>     Benefits of Diversification</a:t>
            </a:r>
            <a:endParaRPr lang="en-US" sz="4400"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Benefits of Diversification</a:t>
            </a:r>
            <a:endParaRPr lang="en-US" dirty="0" smtClean="0"/>
          </a:p>
          <a:p>
            <a:r>
              <a:rPr lang="en-US" dirty="0" smtClean="0"/>
              <a:t>One of the most common benefits associated with respect to diversification is a lower cost of capital. </a:t>
            </a:r>
          </a:p>
          <a:p>
            <a:r>
              <a:rPr lang="en-US" dirty="0" smtClean="0"/>
              <a:t>Banks, with some level of global diversification have access to different capital markets which could lead to a lower cost of funds through a larger deposit base. </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Benefits of Diversification</a:t>
            </a:r>
            <a:endParaRPr lang="en-US" dirty="0" smtClean="0"/>
          </a:p>
          <a:p>
            <a:r>
              <a:rPr lang="en-US" dirty="0" smtClean="0"/>
              <a:t>Furthermore, the potential for more efficient internal capital markets is another of cited benefit to diversification.</a:t>
            </a:r>
          </a:p>
          <a:p>
            <a:r>
              <a:rPr lang="en-US" dirty="0" smtClean="0"/>
              <a:t>Another benefit associated with activity diversification is the ability to gain economies of scale / scope for the organization. </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Benefits of Diversification</a:t>
            </a:r>
            <a:endParaRPr lang="en-US" dirty="0" smtClean="0"/>
          </a:p>
          <a:p>
            <a:r>
              <a:rPr lang="en-US" dirty="0" smtClean="0"/>
              <a:t>An example might be bank which collects information credit information on potential borrowers. With this information, the bank may be able to offer these potential clients insurance products or underwriting services at a lower cost because much of the information needed has already been collected when evaluating the loan application.</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Benefits of Diversification</a:t>
            </a:r>
            <a:endParaRPr lang="en-US" dirty="0" smtClean="0"/>
          </a:p>
          <a:p>
            <a:r>
              <a:rPr lang="en-US" dirty="0" smtClean="0"/>
              <a:t>Benefits associated with market power have also been advanced. The argument suggests that banks may diversify their activities or their operations geographically to gain or maintain market share. </a:t>
            </a:r>
          </a:p>
          <a:p>
            <a:r>
              <a:rPr lang="en-US" dirty="0" smtClean="0"/>
              <a:t>Finally, an important benefit that has been proposed by some is the ability for organizations to reduce earnings volatility by spreading operations across areas with different economic environments.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549</TotalTime>
  <Words>1583</Words>
  <Application>Microsoft Office PowerPoint</Application>
  <PresentationFormat>On-screen Show (4:3)</PresentationFormat>
  <Paragraphs>173</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Revise Lecture 18</vt:lpstr>
      <vt:lpstr>Slide 2</vt:lpstr>
      <vt:lpstr>Slide 3</vt:lpstr>
      <vt:lpstr>Slide 4</vt:lpstr>
      <vt:lpstr>Basic Lending Principles</vt:lpstr>
      <vt:lpstr>Basic Lending Principles</vt:lpstr>
      <vt:lpstr>Slide 7</vt:lpstr>
      <vt:lpstr>Slide 8</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Slide 17</vt:lpstr>
      <vt:lpstr>Basic Lending Principles</vt:lpstr>
      <vt:lpstr>Basic Lending Principles</vt:lpstr>
      <vt:lpstr>Basic Lending Principles</vt:lpstr>
      <vt:lpstr>Basic Lending Principles</vt:lpstr>
      <vt:lpstr>Slide 22</vt:lpstr>
      <vt:lpstr>Basic Lending Principles</vt:lpstr>
      <vt:lpstr>Basic Lending Principles</vt:lpstr>
      <vt:lpstr>Basic Lending Principles</vt:lpstr>
      <vt:lpstr>Basic Lending Principles</vt:lpstr>
      <vt:lpstr>Basic Lending Principles</vt:lpstr>
      <vt:lpstr>Lecture 19</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Slide 37</vt:lpstr>
      <vt:lpstr>Basic Lending Principles</vt:lpstr>
      <vt:lpstr>Basic Lending Principles</vt:lpstr>
      <vt:lpstr>Basic Lending Principles</vt:lpstr>
      <vt:lpstr>Basic Lending Principles</vt:lpstr>
      <vt:lpstr>Basic Lending Principles</vt:lpstr>
      <vt:lpstr>Basic Lending Principles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CCCF10</cp:lastModifiedBy>
  <cp:revision>75</cp:revision>
  <dcterms:created xsi:type="dcterms:W3CDTF">2014-07-19T02:39:46Z</dcterms:created>
  <dcterms:modified xsi:type="dcterms:W3CDTF">2014-07-22T15:55:03Z</dcterms:modified>
</cp:coreProperties>
</file>