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9" r:id="rId3"/>
    <p:sldId id="340" r:id="rId4"/>
    <p:sldId id="341" r:id="rId5"/>
    <p:sldId id="342" r:id="rId6"/>
    <p:sldId id="343" r:id="rId7"/>
    <p:sldId id="344" r:id="rId8"/>
    <p:sldId id="345" r:id="rId9"/>
    <p:sldId id="346" r:id="rId10"/>
    <p:sldId id="347" r:id="rId11"/>
    <p:sldId id="359" r:id="rId12"/>
    <p:sldId id="348" r:id="rId13"/>
    <p:sldId id="349" r:id="rId14"/>
    <p:sldId id="350" r:id="rId15"/>
    <p:sldId id="351" r:id="rId16"/>
    <p:sldId id="352" r:id="rId17"/>
    <p:sldId id="353" r:id="rId18"/>
    <p:sldId id="354" r:id="rId19"/>
    <p:sldId id="355" r:id="rId20"/>
    <p:sldId id="356" r:id="rId21"/>
    <p:sldId id="357" r:id="rId22"/>
    <p:sldId id="358" r:id="rId23"/>
    <p:sldId id="360" r:id="rId24"/>
    <p:sldId id="361" r:id="rId25"/>
    <p:sldId id="362" r:id="rId26"/>
    <p:sldId id="363" r:id="rId27"/>
    <p:sldId id="364" r:id="rId28"/>
    <p:sldId id="365" r:id="rId29"/>
    <p:sldId id="366" r:id="rId30"/>
    <p:sldId id="367" r:id="rId31"/>
    <p:sldId id="368" r:id="rId32"/>
    <p:sldId id="369" r:id="rId33"/>
    <p:sldId id="37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17</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sz="6000" b="1" dirty="0" smtClean="0"/>
          </a:p>
          <a:p>
            <a:r>
              <a:rPr lang="en-US" sz="6000" b="1" dirty="0" smtClean="0"/>
              <a:t>Basic Lending Principles</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r>
              <a:rPr lang="en-US" dirty="0" smtClean="0"/>
              <a:t>According to section 6 of the Banking  Regulation Act, 1949, banking means </a:t>
            </a:r>
          </a:p>
          <a:p>
            <a:pPr>
              <a:buNone/>
            </a:pPr>
            <a:r>
              <a:rPr lang="en-US" dirty="0" smtClean="0"/>
              <a:t>    ‘accepting for the purpose of lending or investment of deposits of money from the public, repayable on demand or otherwise and </a:t>
            </a:r>
            <a:r>
              <a:rPr lang="en-US" dirty="0" err="1" smtClean="0"/>
              <a:t>withdrawable</a:t>
            </a:r>
            <a:r>
              <a:rPr lang="en-US" dirty="0" smtClean="0"/>
              <a:t> by </a:t>
            </a:r>
            <a:r>
              <a:rPr lang="en-US" dirty="0" err="1" smtClean="0"/>
              <a:t>cheque</a:t>
            </a:r>
            <a:r>
              <a:rPr lang="en-US" dirty="0" smtClean="0"/>
              <a:t>, draft, order or otherwise’.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Another major reason of the lending function is to </a:t>
            </a:r>
            <a:r>
              <a:rPr lang="en-US" b="1" dirty="0" smtClean="0"/>
              <a:t>add value </a:t>
            </a:r>
            <a:r>
              <a:rPr lang="en-US" dirty="0" smtClean="0"/>
              <a:t>to the bank. </a:t>
            </a:r>
          </a:p>
          <a:p>
            <a:pPr>
              <a:buNone/>
            </a:pPr>
            <a:endParaRPr lang="en-US" dirty="0" smtClean="0"/>
          </a:p>
          <a:p>
            <a:r>
              <a:rPr lang="en-US" dirty="0" smtClean="0"/>
              <a:t>By lending the funds mobilized by it, a bank will be in a position to </a:t>
            </a:r>
            <a:r>
              <a:rPr lang="en-US" b="1" dirty="0" smtClean="0"/>
              <a:t>earn spreads </a:t>
            </a:r>
            <a:r>
              <a:rPr lang="en-US" dirty="0" smtClean="0"/>
              <a:t>to sustain profitability.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r>
              <a:rPr lang="en-US" dirty="0" smtClean="0"/>
              <a:t>Profitability through lending will be obtained if the bank is in a position to take and manage </a:t>
            </a:r>
            <a:r>
              <a:rPr lang="en-US" b="1" dirty="0" smtClean="0"/>
              <a:t>credit risk </a:t>
            </a:r>
            <a:r>
              <a:rPr lang="en-US" dirty="0" smtClean="0"/>
              <a:t>that arises on account of the quality of the borrower and </a:t>
            </a:r>
            <a:r>
              <a:rPr lang="en-US" b="1" dirty="0" smtClean="0"/>
              <a:t>liquidity risk</a:t>
            </a:r>
            <a:r>
              <a:rPr lang="en-US" dirty="0" smtClean="0"/>
              <a:t> that may arise by borrowing short and lending long in order to attain greater spreads.   </a:t>
            </a:r>
          </a:p>
          <a:p>
            <a:r>
              <a:rPr lang="en-US" dirty="0" smtClean="0"/>
              <a:t>Further, the spreads earned in this activity will also be exposed to risk arising from both </a:t>
            </a:r>
            <a:r>
              <a:rPr lang="en-US" b="1" dirty="0" smtClean="0"/>
              <a:t>interest and exchange rates.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dirty="0" smtClean="0"/>
              <a:t>Thus, while lending, the bank should try to </a:t>
            </a:r>
            <a:r>
              <a:rPr lang="en-US" b="1" dirty="0" smtClean="0"/>
              <a:t>balance</a:t>
            </a:r>
            <a:r>
              <a:rPr lang="en-US" dirty="0" smtClean="0"/>
              <a:t> its </a:t>
            </a:r>
            <a:r>
              <a:rPr lang="en-US" b="1" dirty="0" smtClean="0"/>
              <a:t>spreads</a:t>
            </a:r>
            <a:r>
              <a:rPr lang="en-US" dirty="0" smtClean="0"/>
              <a:t> and the </a:t>
            </a:r>
            <a:r>
              <a:rPr lang="en-US" b="1" dirty="0" smtClean="0"/>
              <a:t>risk levels. </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dirty="0" smtClean="0"/>
              <a:t>             Liquidity</a:t>
            </a:r>
            <a:endParaRPr lang="en-US" sz="6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Liquidity:</a:t>
            </a:r>
          </a:p>
          <a:p>
            <a:r>
              <a:rPr lang="en-US" dirty="0" smtClean="0"/>
              <a:t>Liquidity for a bank means the ability to meet its financial obligations.</a:t>
            </a:r>
          </a:p>
          <a:p>
            <a:r>
              <a:rPr lang="en-US" dirty="0" smtClean="0"/>
              <a:t>A bank lending finances invests in relatively illiquid assets, but it funds its loans with mostly short-term liabilities.</a:t>
            </a:r>
          </a:p>
          <a:p>
            <a:r>
              <a:rPr lang="en-US" dirty="0" smtClean="0"/>
              <a:t>A shortage of liquidity has often been a trigger for bank failures.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10000"/>
          </a:bodyPr>
          <a:lstStyle/>
          <a:p>
            <a:r>
              <a:rPr lang="en-US" b="1" u="sng" dirty="0" smtClean="0"/>
              <a:t>Liquidity:</a:t>
            </a:r>
            <a:endParaRPr lang="en-US" dirty="0" smtClean="0"/>
          </a:p>
          <a:p>
            <a:r>
              <a:rPr lang="en-US" dirty="0" smtClean="0"/>
              <a:t>Holding assets in a highly liquid form tends to reduce the income from that asset (cash, for example, is the most liquid asset of all, but pays no interest).</a:t>
            </a:r>
          </a:p>
          <a:p>
            <a:r>
              <a:rPr lang="en-US" dirty="0" smtClean="0"/>
              <a:t>So banks try to reduce liquid assets as far as possible. </a:t>
            </a:r>
          </a:p>
          <a:p>
            <a:r>
              <a:rPr lang="en-US" dirty="0" smtClean="0"/>
              <a:t>However, a bank without sufficient liquidity to meet the demands of its depositors risks experiencing a bank run.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r>
              <a:rPr lang="en-US" b="1" u="sng" dirty="0" smtClean="0"/>
              <a:t>Liquidity:</a:t>
            </a:r>
            <a:endParaRPr lang="en-US" dirty="0" smtClean="0"/>
          </a:p>
          <a:p>
            <a:r>
              <a:rPr lang="en-US" dirty="0" smtClean="0"/>
              <a:t>The result is that most banks now try to forecast their liquidity requirements and maintain emergency standby credit lines at other banks. </a:t>
            </a:r>
          </a:p>
          <a:p>
            <a:r>
              <a:rPr lang="en-US" dirty="0" smtClean="0"/>
              <a:t>Banking regulators also view liquidity as a major concern.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18</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Asset management banking</a:t>
            </a:r>
            <a:endParaRPr lang="en-US" sz="4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Asset management banking</a:t>
            </a:r>
            <a:endParaRPr lang="en-US" u="sng" dirty="0" smtClean="0"/>
          </a:p>
          <a:p>
            <a:r>
              <a:rPr lang="en-US" dirty="0" smtClean="0"/>
              <a:t>One of the main challenges to a bank is ensuring its own liquidity under all reasonable conditions.</a:t>
            </a:r>
          </a:p>
          <a:p>
            <a:r>
              <a:rPr lang="en-US" dirty="0" smtClean="0"/>
              <a:t>Commercial banks differ widely in how they manage liquidity.</a:t>
            </a:r>
          </a:p>
          <a:p>
            <a:r>
              <a:rPr lang="en-US" dirty="0" smtClean="0"/>
              <a:t>A small bank derives its funds primarily from customer deposits. Its assets are mostly loans to small firms and households and it usually has more deposits than it can find creditworthy borrowers for.</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Asset management banking</a:t>
            </a:r>
            <a:endParaRPr lang="en-US" dirty="0" smtClean="0"/>
          </a:p>
          <a:p>
            <a:r>
              <a:rPr lang="en-US" dirty="0" smtClean="0"/>
              <a:t>Excess funds are typically invested in assets that will provide it with liquidity.</a:t>
            </a:r>
          </a:p>
          <a:p>
            <a:pPr>
              <a:buNone/>
            </a:pPr>
            <a:endParaRPr lang="en-US" dirty="0" smtClean="0"/>
          </a:p>
          <a:p>
            <a:r>
              <a:rPr lang="en-US" dirty="0" smtClean="0"/>
              <a:t>The holding of assets that can readily be turned into cash when needed is known as asset management banking.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Liability management banking</a:t>
            </a:r>
            <a:endParaRPr lang="en-US" sz="4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In contrast, large banks generally lack sufficient deposits to fund their main business dealing with large companies, governments, other financial institutions and wealthy individuals.</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Liability management banking</a:t>
            </a:r>
            <a:endParaRPr lang="en-US" u="sng" dirty="0" smtClean="0"/>
          </a:p>
          <a:p>
            <a:r>
              <a:rPr lang="en-US" dirty="0" smtClean="0"/>
              <a:t>Most of these banks borrow the funds they need from other major lenders in the form of short-term liabilities which must be continually rolled over. </a:t>
            </a:r>
          </a:p>
          <a:p>
            <a:r>
              <a:rPr lang="en-US" dirty="0" smtClean="0"/>
              <a:t>This is known as liability management,</a:t>
            </a:r>
          </a:p>
          <a:p>
            <a:pPr>
              <a:buNone/>
            </a:pPr>
            <a:r>
              <a:rPr lang="en-US" dirty="0" smtClean="0"/>
              <a:t>A much riskier method than asset management.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A small bank will lose potential income if it gets its asset management wrong.</a:t>
            </a:r>
          </a:p>
          <a:p>
            <a:pPr>
              <a:buNone/>
            </a:pPr>
            <a:endParaRPr lang="en-US" dirty="0" smtClean="0"/>
          </a:p>
          <a:p>
            <a:r>
              <a:rPr lang="en-US" dirty="0" smtClean="0"/>
              <a:t>A large bank may fail if it gets its liability management wrong.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Liability management banking</a:t>
            </a:r>
            <a:r>
              <a:rPr lang="en-US" dirty="0" smtClean="0"/>
              <a:t> </a:t>
            </a:r>
          </a:p>
          <a:p>
            <a:r>
              <a:rPr lang="en-US" dirty="0" smtClean="0"/>
              <a:t>The key to liability management is the ability to borrow always. </a:t>
            </a:r>
          </a:p>
          <a:p>
            <a:r>
              <a:rPr lang="en-US" dirty="0" smtClean="0"/>
              <a:t>Therefore, a bank’s most vital asset is its creditworthiness. If there is any doubt about its credit, lenders can easily switch to another bank. </a:t>
            </a:r>
          </a:p>
          <a:p>
            <a:r>
              <a:rPr lang="en-US" dirty="0" smtClean="0"/>
              <a:t>The rate a bank must pay to borrow will go up rapidly with the slightest suspicion of trouble.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u="sng" dirty="0" smtClean="0"/>
              <a:t>Liability management banking</a:t>
            </a:r>
          </a:p>
          <a:p>
            <a:pPr>
              <a:buNone/>
            </a:pPr>
            <a:endParaRPr lang="en-US" dirty="0" smtClean="0"/>
          </a:p>
          <a:p>
            <a:r>
              <a:rPr lang="en-US" dirty="0" smtClean="0"/>
              <a:t>In recent years, large banks have been making increasing use of asset management in order to enhance liquidity, holding a larger part of their assets as securities as well as securitizing their loans to recycle borrowed funds.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Liability management banking</a:t>
            </a:r>
          </a:p>
          <a:p>
            <a:endParaRPr lang="en-US" dirty="0" smtClean="0"/>
          </a:p>
          <a:p>
            <a:r>
              <a:rPr lang="en-US" dirty="0" smtClean="0"/>
              <a:t>A ‘bank run’ is an overwhelming demand for cash by a bank’s depositors. </a:t>
            </a:r>
          </a:p>
          <a:p>
            <a:r>
              <a:rPr lang="en-US" dirty="0" smtClean="0"/>
              <a:t>A large depositor assumes a risk and needs to know something about the bank’s own balance sheet.</a:t>
            </a:r>
          </a:p>
          <a:p>
            <a:r>
              <a:rPr lang="en-US" dirty="0" smtClean="0"/>
              <a:t>However, a healthy balance sheet does not eliminate all risks.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Liability management banking</a:t>
            </a:r>
            <a:endParaRPr lang="en-US" dirty="0" smtClean="0"/>
          </a:p>
          <a:p>
            <a:r>
              <a:rPr lang="en-US" dirty="0" smtClean="0"/>
              <a:t>Even if the depositor knows the bank has adequate liquidity.</a:t>
            </a:r>
          </a:p>
          <a:p>
            <a:r>
              <a:rPr lang="en-US" dirty="0" smtClean="0"/>
              <a:t>Large depositors must, therefore, be concerned about what others are likely to believe. A </a:t>
            </a:r>
            <a:r>
              <a:rPr lang="en-US" dirty="0" err="1" smtClean="0"/>
              <a:t>rumour</a:t>
            </a:r>
            <a:r>
              <a:rPr lang="en-US" dirty="0" smtClean="0"/>
              <a:t> a bank, even though unfounded, can trigger a run causes a solvent bank to fail.</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Profitability</a:t>
            </a:r>
            <a:endParaRPr lang="en-US" sz="54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Profitability</a:t>
            </a:r>
            <a:endParaRPr lang="en-US" dirty="0" smtClean="0"/>
          </a:p>
          <a:p>
            <a:r>
              <a:rPr lang="en-US" dirty="0" smtClean="0"/>
              <a:t>A bank generates profit from the differential between the level of interest it pays for deposits and other sources of funds and the level of interest it changes in its lending activities. </a:t>
            </a:r>
          </a:p>
          <a:p>
            <a:r>
              <a:rPr lang="en-US" dirty="0" smtClean="0"/>
              <a:t>This difference is referred to as the SPREAD between the cost of funds and the loan interest rate.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Profitability</a:t>
            </a:r>
            <a:endParaRPr lang="en-US" dirty="0" smtClean="0"/>
          </a:p>
          <a:p>
            <a:r>
              <a:rPr lang="en-US" dirty="0" smtClean="0"/>
              <a:t>Historically. Profitability from lending activities has been cyclic and dependent on the needs and strengths of loan customers. </a:t>
            </a:r>
          </a:p>
          <a:p>
            <a:r>
              <a:rPr lang="en-US" dirty="0" smtClean="0"/>
              <a:t>In recent history, investors have demanded a more stable revenue stream and banks have therefore, placed more emphasis on transaction fees, primarily loan fees, but also including services charges on an array deposit activities.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a:t>
            </a:r>
            <a:endParaRPr lang="en-US" dirty="0" smtClean="0"/>
          </a:p>
          <a:p>
            <a:r>
              <a:rPr lang="en-US" dirty="0" smtClean="0"/>
              <a:t>However, lending activities still provide the bulk of a commercial or retail bank’s income.</a:t>
            </a:r>
          </a:p>
          <a:p>
            <a:r>
              <a:rPr lang="en-US" dirty="0" smtClean="0"/>
              <a:t>In the past few decades, banks have taken many measures to ensure that they remain profitable while responding to ever-changing market conditions.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a:t>
            </a:r>
            <a:endParaRPr lang="en-US" dirty="0" smtClean="0"/>
          </a:p>
          <a:p>
            <a:r>
              <a:rPr lang="en-US" dirty="0" smtClean="0"/>
              <a:t>The banking industry’s main obstacles to increasing profits are existing regulatory burdens, new government regulations and increasing competition from non-traditional financial institutions.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Profitability Management</a:t>
            </a:r>
            <a:endParaRPr lang="en-US" sz="4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Profitability </a:t>
            </a:r>
            <a:r>
              <a:rPr lang="en-US" b="1" dirty="0" smtClean="0"/>
              <a:t>Management</a:t>
            </a:r>
            <a:endParaRPr lang="en-US" dirty="0" smtClean="0"/>
          </a:p>
          <a:p>
            <a:r>
              <a:rPr lang="en-US" dirty="0" smtClean="0"/>
              <a:t>Profitability management is a total management process, rather than just an accounting or analysis procedure.</a:t>
            </a:r>
          </a:p>
          <a:p>
            <a:r>
              <a:rPr lang="en-US" dirty="0" smtClean="0"/>
              <a:t>In contrast to asset and liability management, it places primary emphasis on the profit and loss account and secondary emphasis on the balance sheet.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 </a:t>
            </a:r>
            <a:r>
              <a:rPr lang="en-US" b="1" dirty="0" smtClean="0"/>
              <a:t>Management</a:t>
            </a:r>
            <a:endParaRPr lang="en-US" dirty="0" smtClean="0"/>
          </a:p>
          <a:p>
            <a:r>
              <a:rPr lang="en-US" dirty="0" smtClean="0"/>
              <a:t>With profitability management, profitability is not merely reported; it is planned, measured and interpreted.</a:t>
            </a:r>
          </a:p>
          <a:p>
            <a:r>
              <a:rPr lang="en-US" dirty="0" smtClean="0"/>
              <a:t>Planning ensures that efforts are directed toward the achievement of corporate objectives.</a:t>
            </a:r>
          </a:p>
          <a:p>
            <a:pPr>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lstStyle/>
          <a:p>
            <a:pPr>
              <a:buNone/>
            </a:pPr>
            <a:r>
              <a:rPr lang="en-US" b="1" dirty="0" smtClean="0"/>
              <a:t>Profitability </a:t>
            </a:r>
            <a:r>
              <a:rPr lang="en-US" b="1" dirty="0" smtClean="0"/>
              <a:t>Management</a:t>
            </a:r>
            <a:endParaRPr lang="en-US" dirty="0" smtClean="0"/>
          </a:p>
          <a:p>
            <a:r>
              <a:rPr lang="en-US" dirty="0" smtClean="0"/>
              <a:t>Measurement checks and adjusts progress against plan by matching revenue received with related expense</a:t>
            </a:r>
          </a:p>
          <a:p>
            <a:r>
              <a:rPr lang="en-US" dirty="0" smtClean="0"/>
              <a:t>Interpretation develops a valid picture of people and businesses, thereby serving as a basis for the next planning cycle.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a:bodyPr>
          <a:lstStyle/>
          <a:p>
            <a:pPr>
              <a:buNone/>
            </a:pPr>
            <a:r>
              <a:rPr lang="en-US" b="1" dirty="0" smtClean="0"/>
              <a:t>Profitability </a:t>
            </a:r>
            <a:r>
              <a:rPr lang="en-US" b="1" dirty="0" smtClean="0"/>
              <a:t>Management</a:t>
            </a:r>
            <a:endParaRPr lang="en-US" dirty="0" smtClean="0"/>
          </a:p>
          <a:p>
            <a:r>
              <a:rPr lang="en-US" dirty="0" smtClean="0"/>
              <a:t>Profitability management involves the monitoring of three distinct types of profitability statistics. The profits of bank can be measured in three ways;</a:t>
            </a:r>
          </a:p>
          <a:p>
            <a:r>
              <a:rPr lang="en-US" dirty="0" smtClean="0"/>
              <a:t>By organization</a:t>
            </a:r>
          </a:p>
          <a:p>
            <a:r>
              <a:rPr lang="en-US" dirty="0" smtClean="0"/>
              <a:t>By product</a:t>
            </a:r>
          </a:p>
          <a:p>
            <a:r>
              <a:rPr lang="en-US" dirty="0" smtClean="0"/>
              <a:t>By account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Lending Principles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Profitability Management</a:t>
            </a:r>
          </a:p>
          <a:p>
            <a:pPr>
              <a:buNone/>
            </a:pPr>
            <a:endParaRPr lang="en-US" dirty="0" smtClean="0"/>
          </a:p>
          <a:p>
            <a:r>
              <a:rPr lang="en-US" dirty="0" smtClean="0"/>
              <a:t>Organizational </a:t>
            </a:r>
            <a:r>
              <a:rPr lang="en-US" dirty="0" smtClean="0"/>
              <a:t>profitability is the most familiar type since all banks have some system for reporting the performance of their major organizational units. </a:t>
            </a:r>
          </a:p>
          <a:p>
            <a:endParaRPr lang="en-US" dirty="0" smtClean="0"/>
          </a:p>
          <a:p>
            <a:r>
              <a:rPr lang="en-US" dirty="0" smtClean="0"/>
              <a:t>However, an effective profitability management system will also measure the performance of services and accounts.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1203</Words>
  <Application>Microsoft Office PowerPoint</Application>
  <PresentationFormat>On-screen Show (4:3)</PresentationFormat>
  <Paragraphs>133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Revise Lecture 17</vt:lpstr>
      <vt:lpstr>Slide 2</vt:lpstr>
      <vt:lpstr>Basic Lending Principles</vt:lpstr>
      <vt:lpstr>Basic Lending Principles</vt:lpstr>
      <vt:lpstr>Basic Lending Principles</vt:lpstr>
      <vt:lpstr>Basic Lending Principles</vt:lpstr>
      <vt:lpstr>Slide 7</vt:lpstr>
      <vt:lpstr>Basic Lending Principles</vt:lpstr>
      <vt:lpstr>Basic Lending Principles</vt:lpstr>
      <vt:lpstr>Basic Lending Principles</vt:lpstr>
      <vt:lpstr>Lecture 18</vt:lpstr>
      <vt:lpstr>Slide 12</vt:lpstr>
      <vt:lpstr>Basic Lending Principles</vt:lpstr>
      <vt:lpstr>Basic Lending Principles</vt:lpstr>
      <vt:lpstr>Slide 15</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Basic Lending Principles</vt:lpstr>
      <vt:lpstr>Slide 28</vt:lpstr>
      <vt:lpstr>Basic Lending Principles</vt:lpstr>
      <vt:lpstr>Basic Lending Principles</vt:lpstr>
      <vt:lpstr>Basic Lending Principles</vt:lpstr>
      <vt:lpstr>Basic Lending Principles</vt:lpstr>
      <vt:lpstr>Basic Lending Principles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60</cp:revision>
  <dcterms:created xsi:type="dcterms:W3CDTF">2014-07-19T02:39:46Z</dcterms:created>
  <dcterms:modified xsi:type="dcterms:W3CDTF">2014-07-21T19:46:34Z</dcterms:modified>
</cp:coreProperties>
</file>