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9" r:id="rId3"/>
    <p:sldId id="320" r:id="rId4"/>
    <p:sldId id="321" r:id="rId5"/>
    <p:sldId id="323" r:id="rId6"/>
    <p:sldId id="324" r:id="rId7"/>
    <p:sldId id="325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47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3426-AB94-4F30-BD30-9F0D733A6547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16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b="1" dirty="0" smtClean="0"/>
              <a:t>     Venture Capital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Venture capital has been emerged as a new financial method of financing during the 20</a:t>
            </a:r>
            <a:r>
              <a:rPr lang="en-US" baseline="30000" dirty="0" smtClean="0"/>
              <a:t>th</a:t>
            </a:r>
            <a:r>
              <a:rPr lang="en-US" dirty="0" smtClean="0"/>
              <a:t> century. </a:t>
            </a:r>
          </a:p>
          <a:p>
            <a:r>
              <a:rPr lang="en-US" dirty="0" smtClean="0"/>
              <a:t>It is the capital provided by firms of professionals who invest alongside management in young, rapidly growing or changing companies that have the potential for high growth.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 is a form of equity financing especially designed for funding high-risk and high-reward projects.</a:t>
            </a:r>
          </a:p>
          <a:p>
            <a:r>
              <a:rPr lang="en-US" dirty="0" smtClean="0"/>
              <a:t>There is a common perception that venture capital is a means of financing high technology projects.</a:t>
            </a:r>
          </a:p>
          <a:p>
            <a:r>
              <a:rPr lang="en-US" dirty="0" smtClean="0"/>
              <a:t>The term ‘venture capital’ represents financial investment in a highly risky project with the objective of earning a high rate of return.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Features of venture capital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main features of VC can be summarized as;</a:t>
            </a:r>
          </a:p>
          <a:p>
            <a:pPr>
              <a:buNone/>
            </a:pPr>
            <a:r>
              <a:rPr lang="en-US" b="1" u="sng" dirty="0" smtClean="0"/>
              <a:t>High degree of risk:</a:t>
            </a:r>
          </a:p>
          <a:p>
            <a:r>
              <a:rPr lang="en-US" dirty="0" smtClean="0"/>
              <a:t>VC represents financial investment in a highly risky project with the objective of earnings a high rate of return.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Equity participation:</a:t>
            </a:r>
          </a:p>
          <a:p>
            <a:r>
              <a:rPr lang="en-US" dirty="0" smtClean="0"/>
              <a:t>VC financing is, invariably, an actual or potential equity participation wherein the objective of the VC is to make capital gain by selling the shares once the firm becomes profitable.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Long-term investment:</a:t>
            </a:r>
          </a:p>
          <a:p>
            <a:r>
              <a:rPr lang="en-US" dirty="0" smtClean="0"/>
              <a:t>VC financing is a long-term investment. It generally takes a long period to </a:t>
            </a:r>
            <a:r>
              <a:rPr lang="en-US" dirty="0" err="1" smtClean="0"/>
              <a:t>encash</a:t>
            </a:r>
            <a:r>
              <a:rPr lang="en-US" dirty="0" smtClean="0"/>
              <a:t> the investment in securities made by venture capitalists.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Participation in management:</a:t>
            </a:r>
          </a:p>
          <a:p>
            <a:r>
              <a:rPr lang="en-US" dirty="0" smtClean="0"/>
              <a:t>In addition to providing capital, VC funds take an active interest in the management of the assisted firm. </a:t>
            </a:r>
          </a:p>
          <a:p>
            <a:r>
              <a:rPr lang="en-US" dirty="0" smtClean="0"/>
              <a:t>Thus, the approach of VC firms is different from that of a traditional lender or banker.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also different from that of a ordinary stock market investor who merely trades in the shares of a company without participating in their management.</a:t>
            </a:r>
          </a:p>
          <a:p>
            <a:r>
              <a:rPr lang="en-US" dirty="0" smtClean="0"/>
              <a:t>It has been rightly said, </a:t>
            </a:r>
          </a:p>
          <a:p>
            <a:pPr>
              <a:buNone/>
            </a:pPr>
            <a:r>
              <a:rPr lang="en-US" dirty="0" smtClean="0"/>
              <a:t>‘VC combines the qualities of banker, stock market investor and entrepreneur in one’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Features of venture capital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Investment is liquid:</a:t>
            </a:r>
          </a:p>
          <a:p>
            <a:r>
              <a:rPr lang="en-US" dirty="0" smtClean="0"/>
              <a:t>A VC is not subject to repayment on demand as with an overdraft or following a loan repayment schedule. </a:t>
            </a:r>
          </a:p>
          <a:p>
            <a:r>
              <a:rPr lang="en-US" dirty="0" smtClean="0"/>
              <a:t>The investment is realized only when the company is sold or achieves a stock listing. It is lost when the company goes into liquidation.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Modes of VC finance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Modes of VC finance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Venture capitalists provide funds for long-term in any of the following modes;</a:t>
            </a:r>
          </a:p>
          <a:p>
            <a:pPr>
              <a:buNone/>
            </a:pPr>
            <a:r>
              <a:rPr lang="en-US" b="1" u="sng" dirty="0" smtClean="0"/>
              <a:t>Equity:</a:t>
            </a:r>
          </a:p>
          <a:p>
            <a:r>
              <a:rPr lang="en-US" dirty="0" smtClean="0"/>
              <a:t>Most of the venture capital funds provide financial support to entrepreneurs in the form of equity by financing 49% of the total equity. </a:t>
            </a:r>
          </a:p>
          <a:p>
            <a:r>
              <a:rPr lang="en-US" dirty="0" smtClean="0"/>
              <a:t>This is to ensure that the ownership and the overall control remain with the entrepreneur.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Modes of VC finance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Conditional loan:</a:t>
            </a:r>
          </a:p>
          <a:p>
            <a:r>
              <a:rPr lang="en-US" dirty="0" smtClean="0"/>
              <a:t>From a venture capitalist’s point of view, equity is an unsecured instrument and hence a less preferable option than a secured debt instrument. </a:t>
            </a:r>
          </a:p>
          <a:p>
            <a:r>
              <a:rPr lang="en-US" dirty="0" smtClean="0"/>
              <a:t>A conditional loan usually involves either no interest at all or coupon payment at nominal rate.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Modes of VC finance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Convertible loans:</a:t>
            </a:r>
          </a:p>
          <a:p>
            <a:r>
              <a:rPr lang="en-US" dirty="0" smtClean="0"/>
              <a:t>The convertible loan is subordinate to all other loans, which may be converted into equity if interest payments are not made within the agreed time limit.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Areas of Investment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Areas of Investment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Different venture groups prefer different types of investments. </a:t>
            </a:r>
          </a:p>
          <a:p>
            <a:r>
              <a:rPr lang="en-US" dirty="0" smtClean="0"/>
              <a:t>Some specialize in seed capital and early expansion while other focus on exit financing.</a:t>
            </a:r>
          </a:p>
          <a:p>
            <a:r>
              <a:rPr lang="en-US" dirty="0" smtClean="0"/>
              <a:t>Biotechnology, medical services, communications, electronic components and software companies seem to be attracting the most attention from venture firms and receiving the most financing.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Areas of Investment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venture capital firms finance both early and later stage investments to maintain a balance between risk and profitability. </a:t>
            </a:r>
          </a:p>
          <a:p>
            <a:endParaRPr lang="en-US" dirty="0" smtClean="0"/>
          </a:p>
          <a:p>
            <a:r>
              <a:rPr lang="en-US" dirty="0" smtClean="0"/>
              <a:t>The venture capitalists usually take into account the following factors while making investments;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Areas of Investment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Strong management team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viable idea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Business plan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Project cost and return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Future market prospects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Existing technology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Miscellaneous factors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sz="6000" b="1" dirty="0" smtClean="0"/>
          </a:p>
          <a:p>
            <a:r>
              <a:rPr lang="en-US" sz="6000" b="1" dirty="0" smtClean="0"/>
              <a:t>Basic Lending Principles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Lending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section 6 of the Banking  Regulation Act, 1949, banking means </a:t>
            </a:r>
          </a:p>
          <a:p>
            <a:pPr>
              <a:buNone/>
            </a:pPr>
            <a:r>
              <a:rPr lang="en-US" dirty="0" smtClean="0"/>
              <a:t>    ‘accepting for the purpose of lending or investment of deposits of money from the public, repayable on demand or otherwise and </a:t>
            </a:r>
            <a:r>
              <a:rPr lang="en-US" dirty="0" err="1" smtClean="0"/>
              <a:t>withdrawable</a:t>
            </a:r>
            <a:r>
              <a:rPr lang="en-US" dirty="0" smtClean="0"/>
              <a:t> by </a:t>
            </a:r>
            <a:r>
              <a:rPr lang="en-US" dirty="0" err="1" smtClean="0"/>
              <a:t>cheque</a:t>
            </a:r>
            <a:r>
              <a:rPr lang="en-US" dirty="0" smtClean="0"/>
              <a:t>, draft, order or otherwise’.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Lending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Another major reason of the lending function is to </a:t>
            </a:r>
            <a:r>
              <a:rPr lang="en-US" b="1" dirty="0" smtClean="0"/>
              <a:t>add value </a:t>
            </a:r>
            <a:r>
              <a:rPr lang="en-US" dirty="0" smtClean="0"/>
              <a:t>to the bank.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By lending the funds mobilized by it, a bank will be in a position to </a:t>
            </a:r>
            <a:r>
              <a:rPr lang="en-US" b="1" dirty="0" smtClean="0"/>
              <a:t>earn spreads </a:t>
            </a:r>
            <a:r>
              <a:rPr lang="en-US" dirty="0" smtClean="0"/>
              <a:t>to sustain profitability.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Lending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Profitability through lending will be obtained if the bank is in a position to take and manage </a:t>
            </a:r>
            <a:r>
              <a:rPr lang="en-US" b="1" dirty="0" smtClean="0"/>
              <a:t>credit risk </a:t>
            </a:r>
            <a:r>
              <a:rPr lang="en-US" dirty="0" smtClean="0"/>
              <a:t>that arises on account of the quality of the borrower and </a:t>
            </a:r>
            <a:r>
              <a:rPr lang="en-US" b="1" dirty="0" smtClean="0"/>
              <a:t>liquidity risk</a:t>
            </a:r>
            <a:r>
              <a:rPr lang="en-US" dirty="0" smtClean="0"/>
              <a:t> that may arise by borrowing short and lending long in order to attain greater spreads.   </a:t>
            </a:r>
          </a:p>
          <a:p>
            <a:r>
              <a:rPr lang="en-US" dirty="0" smtClean="0"/>
              <a:t>Further, the spreads earned in this activity will also be exposed to risk arising from both </a:t>
            </a:r>
            <a:r>
              <a:rPr lang="en-US" b="1" dirty="0" smtClean="0"/>
              <a:t>interest and exchange rates.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Lending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Thus, while lending, the bank should try to </a:t>
            </a:r>
            <a:r>
              <a:rPr lang="en-US" b="1" dirty="0" smtClean="0"/>
              <a:t>balance</a:t>
            </a:r>
            <a:r>
              <a:rPr lang="en-US" dirty="0" smtClean="0"/>
              <a:t> its </a:t>
            </a:r>
            <a:r>
              <a:rPr lang="en-US" b="1" dirty="0" smtClean="0"/>
              <a:t>spreads</a:t>
            </a:r>
            <a:r>
              <a:rPr lang="en-US" dirty="0" smtClean="0"/>
              <a:t> and the </a:t>
            </a:r>
            <a:r>
              <a:rPr lang="en-US" b="1" dirty="0" smtClean="0"/>
              <a:t>risk levels.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6000" dirty="0" smtClean="0"/>
              <a:t>             Liquidity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Lending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Liquidity:</a:t>
            </a:r>
          </a:p>
          <a:p>
            <a:r>
              <a:rPr lang="en-US" dirty="0" smtClean="0"/>
              <a:t>Liquidity for a bank means the ability to meet its financial obligations.</a:t>
            </a:r>
          </a:p>
          <a:p>
            <a:r>
              <a:rPr lang="en-US" dirty="0" smtClean="0"/>
              <a:t>A bank lending finances invests in relatively illiquid assets, but it funds its loans with mostly short-term liabilities.</a:t>
            </a:r>
          </a:p>
          <a:p>
            <a:r>
              <a:rPr lang="en-US" dirty="0" smtClean="0"/>
              <a:t>A shortage of liquidity has often been a trigger for bank failures.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Lending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u="sng" dirty="0" smtClean="0"/>
              <a:t>Liquidity:</a:t>
            </a:r>
            <a:endParaRPr lang="en-US" dirty="0" smtClean="0"/>
          </a:p>
          <a:p>
            <a:r>
              <a:rPr lang="en-US" dirty="0" smtClean="0"/>
              <a:t>Holding assets in a highly liquid form tends to reduce the income from that asset (cash, for example, is the most liquid asset of all, but pays no interest).</a:t>
            </a:r>
          </a:p>
          <a:p>
            <a:r>
              <a:rPr lang="en-US" dirty="0" smtClean="0"/>
              <a:t>So banks try to reduce liquid assets as far as possible. </a:t>
            </a:r>
          </a:p>
          <a:p>
            <a:r>
              <a:rPr lang="en-US" dirty="0" smtClean="0"/>
              <a:t>However, a bank without sufficient liquidity to meet the demands of its depositors risks experiencing a bank run.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Lending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Liquidity:</a:t>
            </a:r>
            <a:endParaRPr lang="en-US" dirty="0" smtClean="0"/>
          </a:p>
          <a:p>
            <a:r>
              <a:rPr lang="en-US" dirty="0" smtClean="0"/>
              <a:t>The result is that most banks now try to forecast their liquidity requirements and maintain emergency standby credit lines at other banks. </a:t>
            </a:r>
          </a:p>
          <a:p>
            <a:r>
              <a:rPr lang="en-US" dirty="0" smtClean="0"/>
              <a:t>Banking regulators also view liquidity as a major concern.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449</TotalTime>
  <Words>1000</Words>
  <Application>Microsoft Office PowerPoint</Application>
  <PresentationFormat>On-screen Show (4:3)</PresentationFormat>
  <Paragraphs>107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Revise Lecture 16</vt:lpstr>
      <vt:lpstr>Financial services</vt:lpstr>
      <vt:lpstr>Financial services</vt:lpstr>
      <vt:lpstr>Financial services</vt:lpstr>
      <vt:lpstr>Slide 5</vt:lpstr>
      <vt:lpstr>Features of venture capital </vt:lpstr>
      <vt:lpstr>Features of venture capital </vt:lpstr>
      <vt:lpstr>Features of venture capital </vt:lpstr>
      <vt:lpstr>Features of venture capital </vt:lpstr>
      <vt:lpstr>Features of venture capital </vt:lpstr>
      <vt:lpstr>Features of venture capital </vt:lpstr>
      <vt:lpstr>Slide 12</vt:lpstr>
      <vt:lpstr>Modes of VC finance </vt:lpstr>
      <vt:lpstr>Modes of VC finance </vt:lpstr>
      <vt:lpstr>Modes of VC finance </vt:lpstr>
      <vt:lpstr>Slide 16</vt:lpstr>
      <vt:lpstr>Areas of Investment </vt:lpstr>
      <vt:lpstr>Areas of Investment </vt:lpstr>
      <vt:lpstr>Areas of Investment </vt:lpstr>
      <vt:lpstr>Lecture 17</vt:lpstr>
      <vt:lpstr>Slide 21</vt:lpstr>
      <vt:lpstr>Basic Lending Principles</vt:lpstr>
      <vt:lpstr>Basic Lending Principles</vt:lpstr>
      <vt:lpstr>Basic Lending Principles</vt:lpstr>
      <vt:lpstr>Basic Lending Principles</vt:lpstr>
      <vt:lpstr>Slide 26</vt:lpstr>
      <vt:lpstr>Basic Lending Principles</vt:lpstr>
      <vt:lpstr>Basic Lending Principles</vt:lpstr>
      <vt:lpstr>Basic Lending Principles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stdc_lp</cp:lastModifiedBy>
  <cp:revision>56</cp:revision>
  <dcterms:created xsi:type="dcterms:W3CDTF">2014-07-19T02:39:46Z</dcterms:created>
  <dcterms:modified xsi:type="dcterms:W3CDTF">2014-07-21T18:04:44Z</dcterms:modified>
</cp:coreProperties>
</file>