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7" r:id="rId6"/>
    <p:sldId id="268" r:id="rId7"/>
    <p:sldId id="269" r:id="rId8"/>
    <p:sldId id="271" r:id="rId9"/>
    <p:sldId id="272" r:id="rId10"/>
    <p:sldId id="292" r:id="rId11"/>
    <p:sldId id="294" r:id="rId12"/>
    <p:sldId id="295" r:id="rId13"/>
    <p:sldId id="296" r:id="rId14"/>
    <p:sldId id="297" r:id="rId15"/>
    <p:sldId id="298" r:id="rId16"/>
    <p:sldId id="299" r:id="rId17"/>
    <p:sldId id="312" r:id="rId18"/>
    <p:sldId id="313" r:id="rId19"/>
    <p:sldId id="314" r:id="rId20"/>
    <p:sldId id="315" r:id="rId21"/>
    <p:sldId id="316" r:id="rId22"/>
    <p:sldId id="318" r:id="rId23"/>
    <p:sldId id="319" r:id="rId24"/>
    <p:sldId id="320" r:id="rId25"/>
    <p:sldId id="321" r:id="rId26"/>
    <p:sldId id="322" r:id="rId27"/>
    <p:sldId id="323" r:id="rId28"/>
    <p:sldId id="324" r:id="rId29"/>
    <p:sldId id="325" r:id="rId30"/>
    <p:sldId id="326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34" r:id="rId39"/>
    <p:sldId id="335" r:id="rId40"/>
    <p:sldId id="336" r:id="rId41"/>
    <p:sldId id="33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</a:t>
            </a:r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4800" b="1" dirty="0" smtClean="0"/>
              <a:t>           Financial Services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6000" b="1" dirty="0" smtClean="0"/>
              <a:t>        Factoring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Features of Factoring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Features of Factoring:</a:t>
            </a:r>
          </a:p>
          <a:p>
            <a:pPr>
              <a:buNone/>
            </a:pPr>
            <a:r>
              <a:rPr lang="en-US" dirty="0" smtClean="0"/>
              <a:t>3. A factor performs at least two of the following functions;</a:t>
            </a:r>
          </a:p>
          <a:p>
            <a:r>
              <a:rPr lang="en-US" dirty="0" smtClean="0"/>
              <a:t>Providing finance</a:t>
            </a:r>
          </a:p>
          <a:p>
            <a:r>
              <a:rPr lang="en-US" dirty="0" smtClean="0"/>
              <a:t>Maintaining accounts ledgers</a:t>
            </a:r>
          </a:p>
          <a:p>
            <a:r>
              <a:rPr lang="en-US" dirty="0" smtClean="0"/>
              <a:t>Collecting receivables</a:t>
            </a:r>
          </a:p>
          <a:p>
            <a:r>
              <a:rPr lang="en-US" dirty="0" smtClean="0"/>
              <a:t>Protecting risk of default in payments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Features of Factoring:</a:t>
            </a:r>
          </a:p>
          <a:p>
            <a:pPr>
              <a:buNone/>
            </a:pPr>
            <a:r>
              <a:rPr lang="en-US" dirty="0" smtClean="0"/>
              <a:t>4. Factor acts as another financial intermediary between the buyer and the seller.</a:t>
            </a:r>
          </a:p>
          <a:p>
            <a:pPr>
              <a:buNone/>
            </a:pPr>
            <a:r>
              <a:rPr lang="en-US" dirty="0" smtClean="0"/>
              <a:t>5. Unlike a bank, a factor specializes in handling and collecting receivables in an efficient manner. The factor receives the payments directly since the invoices are assigned in </a:t>
            </a:r>
            <a:r>
              <a:rPr lang="en-US" dirty="0" err="1" smtClean="0"/>
              <a:t>favour</a:t>
            </a:r>
            <a:r>
              <a:rPr lang="en-US" dirty="0" smtClean="0"/>
              <a:t> of 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4800" b="1" dirty="0" smtClean="0"/>
              <a:t>    Mechanism of Factoring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Mechanism of Factoring:</a:t>
            </a:r>
          </a:p>
          <a:p>
            <a:r>
              <a:rPr lang="en-US" dirty="0" smtClean="0"/>
              <a:t>The mechanism of factoring is summed up as the following;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 agreement is entered into between the selling firm and the buying firm.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sales documents should contain the instructions to make payments directly to the factor who is assigned the job of collection of receivables.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Mechanism of Factoring:</a:t>
            </a:r>
          </a:p>
          <a:p>
            <a:pPr>
              <a:buNone/>
            </a:pPr>
            <a:r>
              <a:rPr lang="en-US" dirty="0" smtClean="0"/>
              <a:t>3. When the payment is received by the factor, the account of the firm is credited by the factor deducting its fee, charges, interest etc as agreed upon.</a:t>
            </a:r>
          </a:p>
          <a:p>
            <a:pPr>
              <a:buNone/>
            </a:pPr>
            <a:r>
              <a:rPr lang="en-US" dirty="0" smtClean="0"/>
              <a:t>4. The factor may provide advance finance to the selling firm if the conditions of the agreement so require.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Types of Factoring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Types of Factoring:</a:t>
            </a:r>
          </a:p>
          <a:p>
            <a:pPr marL="514350" indent="-514350">
              <a:buNone/>
            </a:pPr>
            <a:r>
              <a:rPr lang="en-US" dirty="0" smtClean="0"/>
              <a:t>However, the following are some of the important types of factoring arrangements;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Recourse and non-recourse factoring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Advance and maturity factoring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Conventional or full factoring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Domestic and export factoring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Limited factoring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Types of Factoring: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6</a:t>
            </a:r>
            <a:r>
              <a:rPr lang="en-US" dirty="0" smtClean="0"/>
              <a:t>. </a:t>
            </a:r>
            <a:r>
              <a:rPr lang="en-US" dirty="0" smtClean="0"/>
              <a:t>Selected seller based factoring</a:t>
            </a:r>
          </a:p>
          <a:p>
            <a:pPr>
              <a:buNone/>
            </a:pPr>
            <a:r>
              <a:rPr lang="en-US" dirty="0" smtClean="0"/>
              <a:t>7</a:t>
            </a:r>
            <a:r>
              <a:rPr lang="en-US" dirty="0" smtClean="0"/>
              <a:t>. </a:t>
            </a:r>
            <a:r>
              <a:rPr lang="en-US" dirty="0" smtClean="0"/>
              <a:t>Selected buyer based factoring</a:t>
            </a:r>
          </a:p>
          <a:p>
            <a:pPr>
              <a:buNone/>
            </a:pPr>
            <a:r>
              <a:rPr lang="en-US" dirty="0" smtClean="0"/>
              <a:t>8</a:t>
            </a:r>
            <a:r>
              <a:rPr lang="en-US" dirty="0" smtClean="0"/>
              <a:t>. </a:t>
            </a:r>
            <a:r>
              <a:rPr lang="en-US" dirty="0" smtClean="0"/>
              <a:t>Disclosed and undisclosed factoring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Types of Factoring: Recourse &amp; Non- recourse</a:t>
            </a:r>
          </a:p>
          <a:p>
            <a:r>
              <a:rPr lang="en-US" dirty="0" smtClean="0"/>
              <a:t>In a recourse factoring arrangement, the factor has recourse to the client (selling firm) if the receivables purchased turn out to be bad. </a:t>
            </a:r>
          </a:p>
          <a:p>
            <a:r>
              <a:rPr lang="en-US" dirty="0" smtClean="0"/>
              <a:t>Let the risk of bad debt is to be borne by the client and the factor does not assume credit risks associated with the receivables.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Types of Factoring: Recourse &amp; Non- recourse</a:t>
            </a:r>
          </a:p>
          <a:p>
            <a:r>
              <a:rPr lang="en-US" dirty="0" smtClean="0"/>
              <a:t>In the case of non-recourse factoring, the risk or loss on account of non-payment by the customers of the client is to be borne by the factor and he cannot claim this amount from the selling firm.</a:t>
            </a:r>
          </a:p>
          <a:p>
            <a:r>
              <a:rPr lang="en-US" dirty="0" smtClean="0"/>
              <a:t>Since here he bears the risk of non-payment, commission or fee charged for the services is higher than that under the recourse factoring.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Types of Factoring: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sz="4000" b="1" dirty="0" smtClean="0"/>
              <a:t>Advance and maturity factoring</a:t>
            </a:r>
            <a:endParaRPr lang="en-US" sz="40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u="sng" dirty="0" smtClean="0"/>
              <a:t>Advance and maturity factoring</a:t>
            </a:r>
            <a:endParaRPr lang="en-US" u="sng" dirty="0" smtClean="0"/>
          </a:p>
          <a:p>
            <a:r>
              <a:rPr lang="en-US" dirty="0" smtClean="0"/>
              <a:t>Under advance and maturity factoring arrangement, the factor pays only a certain percentage (between 70% and 90%) of the receivables in advance to the client, the balance being paid on the guaranteed payment date. </a:t>
            </a:r>
          </a:p>
          <a:p>
            <a:r>
              <a:rPr lang="en-US" dirty="0" smtClean="0"/>
              <a:t>The rate of discount / interest is determined on the basis of the creditworthiness of the client and volume of sales.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000" b="1" dirty="0" smtClean="0"/>
              <a:t>Disclosed and undisclosed factoring</a:t>
            </a:r>
            <a:endParaRPr lang="en-US" sz="4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u="sng" dirty="0" smtClean="0"/>
              <a:t>Disclosed and undisclosed factoring</a:t>
            </a:r>
            <a:endParaRPr lang="en-US" dirty="0" smtClean="0"/>
          </a:p>
          <a:p>
            <a:r>
              <a:rPr lang="en-US" dirty="0" smtClean="0"/>
              <a:t>In disclosed factoring, the name of the factor is mentioned in the invoice by the supplier telling the buyer to make payment to the factor on the due date.</a:t>
            </a:r>
          </a:p>
          <a:p>
            <a:r>
              <a:rPr lang="en-US" dirty="0" smtClean="0"/>
              <a:t>However, the supplier may continue to bear the risk of bad debts without passing it to the factor.</a:t>
            </a:r>
          </a:p>
          <a:p>
            <a:r>
              <a:rPr lang="en-US" dirty="0" smtClean="0"/>
              <a:t>The factor assumes the risk only under non-recourse factoring agreements. 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Disclosed and undisclosed factoring</a:t>
            </a:r>
            <a:endParaRPr lang="en-US" dirty="0" smtClean="0"/>
          </a:p>
          <a:p>
            <a:r>
              <a:rPr lang="en-US" dirty="0" smtClean="0"/>
              <a:t>Under undisclosed factoring, the name of the factor is not disclosed in the invoice. But still the control lies with the factor.</a:t>
            </a:r>
          </a:p>
          <a:p>
            <a:r>
              <a:rPr lang="en-US" dirty="0" smtClean="0"/>
              <a:t>He maintains sales ledger of the seller of goods and provides short-term finance against the sales invoices, but the entire transactions take place in the name of the supplier company (seller).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Functions of a Factor</a:t>
            </a:r>
            <a:endParaRPr lang="en-US" sz="48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u="sng" dirty="0" smtClean="0"/>
              <a:t>Functions of a Factor</a:t>
            </a:r>
            <a:endParaRPr lang="en-US" dirty="0" smtClean="0"/>
          </a:p>
          <a:p>
            <a:r>
              <a:rPr lang="en-US" dirty="0" smtClean="0"/>
              <a:t>The purchase of a book debts or receivables is central to the functions of factoring permitting the factor to provide the basic services such as;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Administration of seller’s sales ledger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Collection of receivables purchased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Provision of finance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Protection against risk of bad debts / credit control and credit protection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Rendering advisory services by virtue of its experience in financial dealings with customers.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6000" b="1" dirty="0" smtClean="0"/>
              <a:t>     Venture </a:t>
            </a:r>
            <a:r>
              <a:rPr lang="en-US" sz="6000" b="1" dirty="0" smtClean="0"/>
              <a:t>Capital</a:t>
            </a:r>
            <a:endParaRPr lang="en-US" sz="60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Venture capital has been emerged as a new financial method of financing during the 20</a:t>
            </a:r>
            <a:r>
              <a:rPr lang="en-US" baseline="30000" dirty="0" smtClean="0"/>
              <a:t>th</a:t>
            </a:r>
            <a:r>
              <a:rPr lang="en-US" dirty="0" smtClean="0"/>
              <a:t> century. </a:t>
            </a:r>
          </a:p>
          <a:p>
            <a:r>
              <a:rPr lang="en-US" dirty="0" smtClean="0"/>
              <a:t>It is the capital provided by firms of professionals who invest alongside management in young, rapidly growing or changing companies that have the potential for high growth.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a form of equity financing especially designed for funding high-risk and high-reward projects.</a:t>
            </a:r>
          </a:p>
          <a:p>
            <a:r>
              <a:rPr lang="en-US" dirty="0" smtClean="0"/>
              <a:t>There is a common perception that venture capital is a means of financing high technology projects.</a:t>
            </a:r>
          </a:p>
          <a:p>
            <a:r>
              <a:rPr lang="en-US" dirty="0" smtClean="0"/>
              <a:t>The term ‘venture capital’ represents financial investment in a highly risky project with the objective of earning a high rate of return.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young, high tech company that is in the early stage of financing and is not yet ready to make a public offer of securities may seek venture capital.</a:t>
            </a:r>
          </a:p>
          <a:p>
            <a:r>
              <a:rPr lang="en-US" dirty="0" smtClean="0"/>
              <a:t>Such a high risk capital is provided by venture capital funds in the form of long-term equity finance with the hope of earning a high rate of return primarily in the form of capital gain.</a:t>
            </a:r>
          </a:p>
          <a:p>
            <a:r>
              <a:rPr lang="en-US" dirty="0" smtClean="0"/>
              <a:t>In fact, VC acts as a partner with the </a:t>
            </a:r>
            <a:r>
              <a:rPr lang="en-US" dirty="0" err="1" smtClean="0"/>
              <a:t>enterprenuer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400" b="1" dirty="0" smtClean="0"/>
              <a:t>Features of venture capital</a:t>
            </a:r>
            <a:endParaRPr lang="en-US" sz="44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venture capital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main features of VC can be </a:t>
            </a:r>
            <a:r>
              <a:rPr lang="en-US" dirty="0" smtClean="0"/>
              <a:t>summarized </a:t>
            </a:r>
            <a:r>
              <a:rPr lang="en-US" dirty="0" smtClean="0"/>
              <a:t>as;</a:t>
            </a:r>
          </a:p>
          <a:p>
            <a:pPr>
              <a:buNone/>
            </a:pPr>
            <a:r>
              <a:rPr lang="en-US" b="1" u="sng" dirty="0" smtClean="0"/>
              <a:t>High </a:t>
            </a:r>
            <a:r>
              <a:rPr lang="en-US" b="1" u="sng" dirty="0" smtClean="0"/>
              <a:t>degree of risk:</a:t>
            </a:r>
          </a:p>
          <a:p>
            <a:r>
              <a:rPr lang="en-US" dirty="0" smtClean="0"/>
              <a:t>VC represents financial investment in a highly risky project with the objective of earnings a high rate of return.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venture capital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Equity participation:</a:t>
            </a:r>
          </a:p>
          <a:p>
            <a:r>
              <a:rPr lang="en-US" dirty="0" smtClean="0"/>
              <a:t>VC financing is, invariably, an actual or potential equity participation wherein the objective of the VC is to make capital gain by selling the shares once the firm becomes profitable.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venture capital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Long-term </a:t>
            </a:r>
            <a:r>
              <a:rPr lang="en-US" b="1" dirty="0" smtClean="0"/>
              <a:t>investment:</a:t>
            </a:r>
            <a:endParaRPr lang="en-US" b="1" dirty="0" smtClean="0"/>
          </a:p>
          <a:p>
            <a:r>
              <a:rPr lang="en-US" dirty="0" smtClean="0"/>
              <a:t>VC financing is a long-term investment. It generally takes a long period to </a:t>
            </a:r>
            <a:r>
              <a:rPr lang="en-US" dirty="0" err="1" smtClean="0"/>
              <a:t>encash</a:t>
            </a:r>
            <a:r>
              <a:rPr lang="en-US" dirty="0" smtClean="0"/>
              <a:t> the investment in securities made by venture capitalists.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venture capital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Participation </a:t>
            </a:r>
            <a:r>
              <a:rPr lang="en-US" b="1" u="sng" dirty="0" smtClean="0"/>
              <a:t>in management:</a:t>
            </a:r>
          </a:p>
          <a:p>
            <a:r>
              <a:rPr lang="en-US" dirty="0" smtClean="0"/>
              <a:t>In addition to providing capital, VC funds take an active interest in the management of the assisted firm. </a:t>
            </a:r>
          </a:p>
          <a:p>
            <a:r>
              <a:rPr lang="en-US" dirty="0" smtClean="0"/>
              <a:t>Thus, the approach of VC firms is different from that of a traditional lender or banker. 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venture capital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also different from that of a ordinary stock market investor who merely trades in the shares of a company without participating in their management.</a:t>
            </a:r>
          </a:p>
          <a:p>
            <a:r>
              <a:rPr lang="en-US" dirty="0" smtClean="0"/>
              <a:t>It has been rightly said, </a:t>
            </a:r>
          </a:p>
          <a:p>
            <a:pPr>
              <a:buNone/>
            </a:pPr>
            <a:r>
              <a:rPr lang="en-US" dirty="0" smtClean="0"/>
              <a:t>‘VC combines the qualities of banker, stock market investor and entrepreneur in one’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venture capital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Investment is liquid:</a:t>
            </a:r>
          </a:p>
          <a:p>
            <a:r>
              <a:rPr lang="en-US" dirty="0" smtClean="0"/>
              <a:t>A VC is not subject to repayment on demand as with an overdraft or following a loan repayment schedule. </a:t>
            </a:r>
          </a:p>
          <a:p>
            <a:r>
              <a:rPr lang="en-US" dirty="0" smtClean="0"/>
              <a:t>The investment is realized only when the company is sold or achieves a stock listing. It is lost when the company goes into liquidation.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Modes of VC finance</a:t>
            </a:r>
            <a:endParaRPr lang="en-US" sz="48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Modes of VC finance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Venture capitalists provide funds for long-term in any of the following modes;</a:t>
            </a:r>
          </a:p>
          <a:p>
            <a:pPr>
              <a:buNone/>
            </a:pPr>
            <a:r>
              <a:rPr lang="en-US" b="1" u="sng" dirty="0" smtClean="0"/>
              <a:t>Equity:</a:t>
            </a:r>
          </a:p>
          <a:p>
            <a:r>
              <a:rPr lang="en-US" dirty="0" smtClean="0"/>
              <a:t>Most of the venture capital funds provide financial support to entrepreneurs in the form of equity by financing 49% of the total equity. </a:t>
            </a:r>
          </a:p>
          <a:p>
            <a:r>
              <a:rPr lang="en-US" dirty="0" smtClean="0"/>
              <a:t>This is to ensure that the ownership and the overall control remain with the entrepreneur. 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Modes of VC finance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Conditional loan:</a:t>
            </a:r>
          </a:p>
          <a:p>
            <a:r>
              <a:rPr lang="en-US" dirty="0" smtClean="0"/>
              <a:t>From a venture capitalist’s point of view, equity is an unsecured instrument and hence a less preferable option than a secured debt instrument. </a:t>
            </a:r>
          </a:p>
          <a:p>
            <a:r>
              <a:rPr lang="en-US" dirty="0" smtClean="0"/>
              <a:t>A conditional loan usually involves either no interest at all or coupon payment at nominal rate. 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Modes of VC finance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Convertible loans:</a:t>
            </a:r>
          </a:p>
          <a:p>
            <a:r>
              <a:rPr lang="en-US" dirty="0" smtClean="0"/>
              <a:t>The convertible loan is subordinate to all other loans, which may be converted into equity if interest payments are not made within the agreed time limit.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400" b="1" dirty="0" smtClean="0"/>
              <a:t>Areas of Investment</a:t>
            </a:r>
            <a:endParaRPr lang="en-US" sz="4400" b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Areas of Investment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Different venture groups prefer different types of investments. </a:t>
            </a:r>
          </a:p>
          <a:p>
            <a:r>
              <a:rPr lang="en-US" dirty="0" smtClean="0"/>
              <a:t>Some specialize in seed capital and early expansion while other focus on exit financing.</a:t>
            </a:r>
          </a:p>
          <a:p>
            <a:r>
              <a:rPr lang="en-US" dirty="0" smtClean="0"/>
              <a:t>Biotechnology, medical services, communications, electronic components and software companies seem to be attracting the most attention from venture firms and receiving the most financing. 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Areas of Investment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venture capital firms finance both early and later stage investments to maintain a balance between risk and profitability. </a:t>
            </a:r>
          </a:p>
          <a:p>
            <a:endParaRPr lang="en-US" dirty="0" smtClean="0"/>
          </a:p>
          <a:p>
            <a:r>
              <a:rPr lang="en-US" dirty="0" smtClean="0"/>
              <a:t>The venture capitalists usually take into account the following factors while making investments;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Areas of Investment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Strong management team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viable idea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Business plan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Project cost and return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Future market prospects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Existing technology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Miscellaneous factors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1437</Words>
  <Application>Microsoft Office PowerPoint</Application>
  <PresentationFormat>On-screen Show (4:3)</PresentationFormat>
  <Paragraphs>166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Revise Lecture 15</vt:lpstr>
      <vt:lpstr>Slide 2</vt:lpstr>
      <vt:lpstr>Slide 3</vt:lpstr>
      <vt:lpstr>Slide 4</vt:lpstr>
      <vt:lpstr>Financial services</vt:lpstr>
      <vt:lpstr>Financial services</vt:lpstr>
      <vt:lpstr>Slide 7</vt:lpstr>
      <vt:lpstr>Financial services</vt:lpstr>
      <vt:lpstr>Financial services</vt:lpstr>
      <vt:lpstr>Slide 10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Slide 17</vt:lpstr>
      <vt:lpstr>Financial services</vt:lpstr>
      <vt:lpstr>Financial services</vt:lpstr>
      <vt:lpstr>Slide 20</vt:lpstr>
      <vt:lpstr>Financial services</vt:lpstr>
      <vt:lpstr>Lecture 16</vt:lpstr>
      <vt:lpstr>Financial services</vt:lpstr>
      <vt:lpstr>Financial services</vt:lpstr>
      <vt:lpstr>Financial services</vt:lpstr>
      <vt:lpstr>Financial services</vt:lpstr>
      <vt:lpstr>Slide 27</vt:lpstr>
      <vt:lpstr>Features of venture capital </vt:lpstr>
      <vt:lpstr>Features of venture capital </vt:lpstr>
      <vt:lpstr>Features of venture capital </vt:lpstr>
      <vt:lpstr>Features of venture capital </vt:lpstr>
      <vt:lpstr>Features of venture capital </vt:lpstr>
      <vt:lpstr>Features of venture capital </vt:lpstr>
      <vt:lpstr>Slide 34</vt:lpstr>
      <vt:lpstr>Modes of VC finance </vt:lpstr>
      <vt:lpstr>Modes of VC finance </vt:lpstr>
      <vt:lpstr>Modes of VC finance </vt:lpstr>
      <vt:lpstr>Slide 38</vt:lpstr>
      <vt:lpstr>Areas of Investment </vt:lpstr>
      <vt:lpstr>Areas of Investment </vt:lpstr>
      <vt:lpstr>Areas of Investment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NTS</cp:lastModifiedBy>
  <cp:revision>43</cp:revision>
  <dcterms:created xsi:type="dcterms:W3CDTF">2014-07-19T02:39:46Z</dcterms:created>
  <dcterms:modified xsi:type="dcterms:W3CDTF">2014-07-20T02:50:21Z</dcterms:modified>
</cp:coreProperties>
</file>