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64" r:id="rId6"/>
    <p:sldId id="265" r:id="rId7"/>
    <p:sldId id="266" r:id="rId8"/>
    <p:sldId id="267" r:id="rId9"/>
    <p:sldId id="268" r:id="rId10"/>
    <p:sldId id="269" r:id="rId11"/>
    <p:sldId id="271" r:id="rId12"/>
    <p:sldId id="272" r:id="rId13"/>
    <p:sldId id="286" r:id="rId14"/>
    <p:sldId id="287" r:id="rId15"/>
    <p:sldId id="317" r:id="rId16"/>
    <p:sldId id="292" r:id="rId17"/>
    <p:sldId id="293" r:id="rId18"/>
    <p:sldId id="294" r:id="rId19"/>
    <p:sldId id="295" r:id="rId20"/>
    <p:sldId id="296" r:id="rId21"/>
    <p:sldId id="297" r:id="rId22"/>
    <p:sldId id="298" r:id="rId23"/>
    <p:sldId id="299" r:id="rId24"/>
    <p:sldId id="300" r:id="rId25"/>
    <p:sldId id="301" r:id="rId26"/>
    <p:sldId id="302" r:id="rId27"/>
    <p:sldId id="303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5" r:id="rId40"/>
    <p:sldId id="316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0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CA3426-AB94-4F30-BD30-9F0D733A6547}" type="datetimeFigureOut">
              <a:rPr lang="en-US" smtClean="0"/>
              <a:pPr/>
              <a:t>20/07/2014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73839-AA66-4120-8A33-6222EC92A2B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Revise Lecture 14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r>
              <a:rPr lang="en-US" sz="4800" b="1" dirty="0" smtClean="0"/>
              <a:t>           Financial Services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6000" b="1" dirty="0" smtClean="0"/>
              <a:t>        Factoring</a:t>
            </a:r>
            <a:endParaRPr lang="en-US" sz="6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Factoring:</a:t>
            </a:r>
          </a:p>
          <a:p>
            <a:r>
              <a:rPr lang="en-US" dirty="0" smtClean="0"/>
              <a:t>A small firm may handle the problem of receivables management of its own, but it may not be possible for a large firm to do so efficiently as it may be exposed to the risk of more and more bad debts. </a:t>
            </a:r>
          </a:p>
          <a:p>
            <a:r>
              <a:rPr lang="en-US" dirty="0" smtClean="0"/>
              <a:t>In such a case, a firm may avail the services of </a:t>
            </a:r>
            <a:r>
              <a:rPr lang="en-US" dirty="0" err="1" smtClean="0"/>
              <a:t>specialied</a:t>
            </a:r>
            <a:r>
              <a:rPr lang="en-US" dirty="0" smtClean="0"/>
              <a:t> institution engaged in receivables management, called factoring firms.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Factoring: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Finance for the supplier including loans and advance payments.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Maintenance of accounts, ledgers relating to receivables.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Collection of debts.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Protection against credit risks in payments by debtors.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Features of Factoring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None/>
            </a:pPr>
            <a:r>
              <a:rPr lang="en-US" b="1" u="sng" dirty="0" smtClean="0"/>
              <a:t>Features of Factoring: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Factoring is a service of financial nature involving the conversion of credit bills into cash. Accounts receivables, bills </a:t>
            </a:r>
            <a:r>
              <a:rPr lang="en-US" dirty="0" err="1" smtClean="0"/>
              <a:t>recoverables</a:t>
            </a:r>
            <a:r>
              <a:rPr lang="en-US" dirty="0" smtClean="0"/>
              <a:t> and other credit dues resulting from credit sales appear in the books of account as book credits.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risks associated with credit are taken over by the factor which purchases these credit receivables without recourse and collects them when due.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Features of Factoring:</a:t>
            </a:r>
          </a:p>
          <a:p>
            <a:pPr>
              <a:buNone/>
            </a:pPr>
            <a:r>
              <a:rPr lang="en-US" dirty="0" smtClean="0"/>
              <a:t>3. A factor performs at least two of the following functions;</a:t>
            </a:r>
          </a:p>
          <a:p>
            <a:r>
              <a:rPr lang="en-US" dirty="0" smtClean="0"/>
              <a:t>Providing finance</a:t>
            </a:r>
          </a:p>
          <a:p>
            <a:r>
              <a:rPr lang="en-US" dirty="0" smtClean="0"/>
              <a:t>Maintaining accounts ledgers</a:t>
            </a:r>
          </a:p>
          <a:p>
            <a:r>
              <a:rPr lang="en-US" dirty="0" smtClean="0"/>
              <a:t>Collecting receivables</a:t>
            </a:r>
          </a:p>
          <a:p>
            <a:r>
              <a:rPr lang="en-US" dirty="0" smtClean="0"/>
              <a:t>Protecting risk of default in payments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Features of Factoring:</a:t>
            </a:r>
          </a:p>
          <a:p>
            <a:pPr>
              <a:buNone/>
            </a:pPr>
            <a:r>
              <a:rPr lang="en-US" dirty="0" smtClean="0"/>
              <a:t>4. Factor acts as another financial intermediary between the buyer and the seller.</a:t>
            </a:r>
          </a:p>
          <a:p>
            <a:pPr>
              <a:buNone/>
            </a:pPr>
            <a:r>
              <a:rPr lang="en-US" dirty="0" smtClean="0"/>
              <a:t>5. Unlike a bank, a factor specializes in handling and collecting receivables in an efficient manner. The factor receives the payments directly since the invoices are assigned in </a:t>
            </a:r>
            <a:r>
              <a:rPr lang="en-US" dirty="0" err="1" smtClean="0"/>
              <a:t>favour</a:t>
            </a:r>
            <a:r>
              <a:rPr lang="en-US" dirty="0" smtClean="0"/>
              <a:t> of it.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4800" b="1" dirty="0" smtClean="0"/>
              <a:t>    Mechanism of Factoring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Mechanism of Factoring:</a:t>
            </a:r>
          </a:p>
          <a:p>
            <a:r>
              <a:rPr lang="en-US" dirty="0" smtClean="0"/>
              <a:t>The mechanism of factoring is summed up as the following;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An agreement is entered into between the selling firm and the buying firm. 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sales documents should contain the instructions to make payments directly to the factor who is assigned the job of collection of receivables.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Mechanism of Factoring:</a:t>
            </a:r>
          </a:p>
          <a:p>
            <a:pPr>
              <a:buNone/>
            </a:pPr>
            <a:r>
              <a:rPr lang="en-US" dirty="0" smtClean="0"/>
              <a:t>3. When the payment is received by the factor, the account of the firm is credited by the factor deducting its fee, charges, interest etc as agreed upon.</a:t>
            </a:r>
          </a:p>
          <a:p>
            <a:pPr>
              <a:buNone/>
            </a:pPr>
            <a:r>
              <a:rPr lang="en-US" dirty="0" smtClean="0"/>
              <a:t>4. The factor may provide advance finance to the selling firm if the conditions of the agreement so require.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5400" b="1" dirty="0" smtClean="0"/>
              <a:t>Parties to the Factoring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Parties to the Factoring</a:t>
            </a:r>
          </a:p>
          <a:p>
            <a:r>
              <a:rPr lang="en-US" dirty="0" smtClean="0"/>
              <a:t>There are basically three parties involved in a factoring transactions: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buyer of the goods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seller of the goods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factor, i.e. the financial institution</a:t>
            </a:r>
          </a:p>
          <a:p>
            <a:r>
              <a:rPr lang="en-US" dirty="0" smtClean="0"/>
              <a:t>The three parties interact with each other during the purchase / sale of goods.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Types of Factoring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Types of Factoring:</a:t>
            </a:r>
          </a:p>
          <a:p>
            <a:r>
              <a:rPr lang="en-US" dirty="0" smtClean="0"/>
              <a:t>A number of factoring arrangements are possible depending upon the agreement reached between the selling firm and the factor. </a:t>
            </a:r>
          </a:p>
          <a:p>
            <a:r>
              <a:rPr lang="en-US" dirty="0" smtClean="0"/>
              <a:t>The most common feature of practically all the factoring transactions is collection of receivables and administration of sale ledger.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Types of Factoring: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However, the following are some of the important types of factoring arrangements;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Recourse and non-recourse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Advance and maturity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Conventional or full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Domestic and export factoring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Limited factoring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Types of Factoring: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7. Selected seller based factoring</a:t>
            </a:r>
          </a:p>
          <a:p>
            <a:pPr>
              <a:buNone/>
            </a:pPr>
            <a:r>
              <a:rPr lang="en-US" dirty="0" smtClean="0"/>
              <a:t>8. Selected buyer based factoring</a:t>
            </a:r>
          </a:p>
          <a:p>
            <a:pPr>
              <a:buNone/>
            </a:pPr>
            <a:r>
              <a:rPr lang="en-US" dirty="0" smtClean="0"/>
              <a:t>9. Disclosed and undisclosed factoring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Types of Factoring: Recourse &amp; Non- recourse</a:t>
            </a:r>
          </a:p>
          <a:p>
            <a:r>
              <a:rPr lang="en-US" dirty="0" smtClean="0"/>
              <a:t>In a recourse factoring arrangement, the factor has recourse to the client (selling firm) if the receivables purchased turn out to be bad. </a:t>
            </a:r>
          </a:p>
          <a:p>
            <a:r>
              <a:rPr lang="en-US" dirty="0" smtClean="0"/>
              <a:t>Let the risk of bad debt is to be borne by the client and the factor does not assume credit risks associated with the receivables.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Types of Factoring: Recourse &amp; Non- recourse</a:t>
            </a:r>
          </a:p>
          <a:p>
            <a:r>
              <a:rPr lang="en-US" dirty="0" smtClean="0"/>
              <a:t>In the case of non-recourse factoring, the risk or loss on account of non-payment by the customers of the client is to be borne by the factor and he cannot claim this amount from the selling firm.</a:t>
            </a:r>
          </a:p>
          <a:p>
            <a:r>
              <a:rPr lang="en-US" dirty="0" smtClean="0"/>
              <a:t>Since here he bears the risk of non-payment, commission or fee charged for the services is higher than that under the recourse factoring.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Types of Factoring:</a:t>
            </a:r>
          </a:p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sz="4000" b="1" dirty="0" smtClean="0"/>
              <a:t>Advance and maturity factoring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Advance and maturity factoring</a:t>
            </a:r>
            <a:endParaRPr lang="en-US" u="sng" dirty="0" smtClean="0"/>
          </a:p>
          <a:p>
            <a:r>
              <a:rPr lang="en-US" dirty="0" smtClean="0"/>
              <a:t>Under advance and maturity factoring arrangement, the factor pays only a certain percentage (between 70% and 90%) of the receivables in advance to the client, the balance being paid on the guaranteed payment date. </a:t>
            </a:r>
          </a:p>
          <a:p>
            <a:r>
              <a:rPr lang="en-US" dirty="0" smtClean="0"/>
              <a:t>The rate of discount / interest is determined on the basis of the creditworthiness of the client and volume of sales.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Conventional or full factoring 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Conventional or full factoring </a:t>
            </a:r>
            <a:endParaRPr lang="en-US" u="sng" dirty="0" smtClean="0"/>
          </a:p>
          <a:p>
            <a:r>
              <a:rPr lang="en-US" dirty="0" smtClean="0"/>
              <a:t>Under this system, the factor performs almost all services of collection of receivables, maintenance of sales ledger, credit collection, credit control and credit insurance.</a:t>
            </a:r>
          </a:p>
          <a:p>
            <a:r>
              <a:rPr lang="en-US" dirty="0" smtClean="0"/>
              <a:t>In advanced countries, all these methods are popular, but in Pakistan, it is only in the beginning stage.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Domestic and export factoring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/>
              <a:t>Domestic and export factoring</a:t>
            </a:r>
            <a:endParaRPr lang="en-US" u="sng" dirty="0" smtClean="0"/>
          </a:p>
          <a:p>
            <a:r>
              <a:rPr lang="en-US" dirty="0" smtClean="0"/>
              <a:t>The basic difference between the domestic and export factoring is on account of the number of parties involved. </a:t>
            </a:r>
          </a:p>
          <a:p>
            <a:r>
              <a:rPr lang="en-US" dirty="0" smtClean="0"/>
              <a:t>In the domestic three parties are involved;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Customer (buyer)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Client (seller)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Factor (financial intermediary)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b="1" u="sng" dirty="0" smtClean="0"/>
              <a:t>Domestic and export factoring</a:t>
            </a:r>
            <a:endParaRPr lang="en-US" dirty="0" smtClean="0"/>
          </a:p>
          <a:p>
            <a:r>
              <a:rPr lang="en-US" dirty="0" smtClean="0"/>
              <a:t>Export factoring is also termed as cross border / international factoring and is almost similar to domestic factoring except that there are four parties to the factoring transaction;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exporter (the selling firm or client)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importer or the customer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export factor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 import factor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Domestic and export factoring</a:t>
            </a:r>
          </a:p>
          <a:p>
            <a:pPr>
              <a:buNone/>
            </a:pPr>
            <a:endParaRPr lang="en-US" dirty="0" smtClean="0"/>
          </a:p>
          <a:p>
            <a:r>
              <a:rPr lang="en-US" dirty="0" smtClean="0"/>
              <a:t>Since, two factors are involved in the export factoring, it is also called two-factor system.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5400" b="1" dirty="0" smtClean="0"/>
              <a:t>Limited factoring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Limited factoring</a:t>
            </a:r>
          </a:p>
          <a:p>
            <a:r>
              <a:rPr lang="en-US" dirty="0" smtClean="0"/>
              <a:t>Under this, the factor discounts only certain invoices on selective basis and converts credit bills into cash in respect of those selected bills only.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400" b="1" dirty="0" smtClean="0"/>
              <a:t>Selected seller based factoring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Selected seller based factoring</a:t>
            </a:r>
          </a:p>
          <a:p>
            <a:r>
              <a:rPr lang="en-US" dirty="0" smtClean="0"/>
              <a:t> The seller sells all his accounts receivables to the factor along with invoice delivery </a:t>
            </a:r>
            <a:r>
              <a:rPr lang="en-US" dirty="0" err="1" smtClean="0"/>
              <a:t>challans</a:t>
            </a:r>
            <a:r>
              <a:rPr lang="en-US" dirty="0" smtClean="0"/>
              <a:t>, contracts etc. after invoicing the customers.</a:t>
            </a:r>
          </a:p>
          <a:p>
            <a:r>
              <a:rPr lang="en-US" dirty="0" smtClean="0"/>
              <a:t>The factor performs all functions  of maintaining the accounts, collecting the debts, sending reminders to the buyers.</a:t>
            </a:r>
          </a:p>
          <a:p>
            <a:r>
              <a:rPr lang="en-US" dirty="0" smtClean="0"/>
              <a:t>The sellers are normally approved by the factor entering into the factoring agreement.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400" b="1" dirty="0" smtClean="0"/>
              <a:t>Selected buyer based factoring</a:t>
            </a:r>
            <a:endParaRPr lang="en-US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Selected buyer based factoring</a:t>
            </a:r>
            <a:endParaRPr lang="en-US" dirty="0" smtClean="0"/>
          </a:p>
          <a:p>
            <a:r>
              <a:rPr lang="en-US" dirty="0" smtClean="0"/>
              <a:t>The factor first of all selects the buyers on the basis of their goodwill and creditworthiness and prepares an approved list of them. </a:t>
            </a:r>
          </a:p>
          <a:p>
            <a:r>
              <a:rPr lang="en-US" dirty="0" smtClean="0"/>
              <a:t>The approved buyers of a company approach the factor for discounting their purchases of bills receivables drawn in </a:t>
            </a:r>
            <a:r>
              <a:rPr lang="en-US" dirty="0" err="1" smtClean="0"/>
              <a:t>favour</a:t>
            </a:r>
            <a:r>
              <a:rPr lang="en-US" dirty="0" smtClean="0"/>
              <a:t> of the company .</a:t>
            </a:r>
          </a:p>
          <a:p>
            <a:r>
              <a:rPr lang="en-US" dirty="0" smtClean="0"/>
              <a:t>The factor discounts the bills without recourse to seller and makes the payment to the seller.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000" b="1" dirty="0" smtClean="0"/>
              <a:t>Disclosed and undisclosed factoring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en-US" b="1" u="sng" dirty="0" smtClean="0"/>
              <a:t>Disclosed and undisclosed factoring</a:t>
            </a:r>
            <a:endParaRPr lang="en-US" dirty="0" smtClean="0"/>
          </a:p>
          <a:p>
            <a:r>
              <a:rPr lang="en-US" dirty="0" smtClean="0"/>
              <a:t>In disclosed factoring, the name of the factor is mentioned in the invoice by the supplier telling the buyer to make payment to the factor on the due date.</a:t>
            </a:r>
          </a:p>
          <a:p>
            <a:r>
              <a:rPr lang="en-US" dirty="0" smtClean="0"/>
              <a:t>However, the supplier may continue to bear the risk of bad debts without passing it to the factor.</a:t>
            </a:r>
          </a:p>
          <a:p>
            <a:r>
              <a:rPr lang="en-US" dirty="0" smtClean="0"/>
              <a:t>The factor assumes the risk only under non-recourse factoring agreements. 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u="sng" dirty="0" smtClean="0"/>
              <a:t>Disclosed and undisclosed factoring</a:t>
            </a:r>
            <a:endParaRPr lang="en-US" dirty="0" smtClean="0"/>
          </a:p>
          <a:p>
            <a:r>
              <a:rPr lang="en-US" dirty="0" smtClean="0"/>
              <a:t>Under undisclosed factoring, the name of the factor is not disclosed in the invoice. But still the control lies with the factor.</a:t>
            </a:r>
          </a:p>
          <a:p>
            <a:r>
              <a:rPr lang="en-US" dirty="0" smtClean="0"/>
              <a:t>He maintains sales ledger of the seller of goods and provides short-term finance against the sales invoices, but the entire transactions take place in the name of the supplier company (seller).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sz="4800" b="1" dirty="0" smtClean="0"/>
              <a:t>Functions of a Factor</a:t>
            </a:r>
            <a:endParaRPr lang="en-US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b="1" u="sng" dirty="0" smtClean="0"/>
              <a:t>Functions of a Factor</a:t>
            </a:r>
            <a:endParaRPr lang="en-US" dirty="0" smtClean="0"/>
          </a:p>
          <a:p>
            <a:r>
              <a:rPr lang="en-US" dirty="0" smtClean="0"/>
              <a:t>The purchase of a book debts or receivables is central to the functions of factoring permitting the factor to provide the basic services such as;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Administration of seller’s sales ledger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Collection of receivables purchased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Provision of finance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Protection against risk of bad debts / credit control and credit protection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Rendering advisory services by virtue of its experience in financial dealings with customers.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</TotalTime>
  <Words>1351</Words>
  <Application>Microsoft Office PowerPoint</Application>
  <PresentationFormat>On-screen Show (4:3)</PresentationFormat>
  <Paragraphs>172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Revise Lecture 14</vt:lpstr>
      <vt:lpstr>Slide 2</vt:lpstr>
      <vt:lpstr>Slide 3</vt:lpstr>
      <vt:lpstr>Financial services</vt:lpstr>
      <vt:lpstr>Financial services</vt:lpstr>
      <vt:lpstr>Slide 6</vt:lpstr>
      <vt:lpstr>Financial services</vt:lpstr>
      <vt:lpstr>Financial services</vt:lpstr>
      <vt:lpstr>Financial services</vt:lpstr>
      <vt:lpstr>Slide 10</vt:lpstr>
      <vt:lpstr>Financial services</vt:lpstr>
      <vt:lpstr>Financial services</vt:lpstr>
      <vt:lpstr>Slide 13</vt:lpstr>
      <vt:lpstr>Financial services</vt:lpstr>
      <vt:lpstr>Lecture 15</vt:lpstr>
      <vt:lpstr>Slide 16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Financial services</vt:lpstr>
      <vt:lpstr>Slide 24</vt:lpstr>
      <vt:lpstr>Financial services</vt:lpstr>
      <vt:lpstr>Slide 26</vt:lpstr>
      <vt:lpstr>Financial services</vt:lpstr>
      <vt:lpstr>Financial services</vt:lpstr>
      <vt:lpstr>Financial services</vt:lpstr>
      <vt:lpstr>Slide 30</vt:lpstr>
      <vt:lpstr>Financial services</vt:lpstr>
      <vt:lpstr>Slide 32</vt:lpstr>
      <vt:lpstr>Financial services</vt:lpstr>
      <vt:lpstr>Slide 34</vt:lpstr>
      <vt:lpstr>Financial services</vt:lpstr>
      <vt:lpstr>Slide 36</vt:lpstr>
      <vt:lpstr>Financial services</vt:lpstr>
      <vt:lpstr>Financial services</vt:lpstr>
      <vt:lpstr>Slide 39</vt:lpstr>
      <vt:lpstr>Financial services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CCCF10</dc:creator>
  <cp:lastModifiedBy>NTS</cp:lastModifiedBy>
  <cp:revision>31</cp:revision>
  <dcterms:created xsi:type="dcterms:W3CDTF">2014-07-19T02:39:46Z</dcterms:created>
  <dcterms:modified xsi:type="dcterms:W3CDTF">2014-07-20T02:21:01Z</dcterms:modified>
</cp:coreProperties>
</file>