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85" r:id="rId15"/>
    <p:sldId id="269" r:id="rId16"/>
    <p:sldId id="270" r:id="rId17"/>
    <p:sldId id="271" r:id="rId18"/>
    <p:sldId id="272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295" r:id="rId29"/>
    <p:sldId id="296" r:id="rId30"/>
    <p:sldId id="297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A3426-AB94-4F30-BD30-9F0D733A654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Revise Lecture </a:t>
            </a:r>
            <a:r>
              <a:rPr lang="en-US" dirty="0" smtClean="0"/>
              <a:t>13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sz="4800" b="1" dirty="0" smtClean="0"/>
              <a:t>           Financial Services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sz="6000" b="1" dirty="0" smtClean="0"/>
              <a:t>        Factoring</a:t>
            </a:r>
            <a:endParaRPr lang="en-US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Factoring:</a:t>
            </a:r>
          </a:p>
          <a:p>
            <a:r>
              <a:rPr lang="en-US" dirty="0" smtClean="0"/>
              <a:t>The receivables constitute a significant portion of current assets of a firm. </a:t>
            </a:r>
          </a:p>
          <a:p>
            <a:r>
              <a:rPr lang="en-US" dirty="0" smtClean="0"/>
              <a:t>But, for investment in receivables, a firm has to incur certain costs such as costs of financing the receivables and costs of collection from the receivables. </a:t>
            </a:r>
          </a:p>
          <a:p>
            <a:r>
              <a:rPr lang="en-US" dirty="0" smtClean="0"/>
              <a:t>Further there is a risk of bad debts also.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u="sng" dirty="0" smtClean="0"/>
              <a:t>Factoring:</a:t>
            </a:r>
          </a:p>
          <a:p>
            <a:r>
              <a:rPr lang="en-US" dirty="0" smtClean="0"/>
              <a:t>It is, therefore, very essential to have a proper control and management of receivables. </a:t>
            </a:r>
          </a:p>
          <a:p>
            <a:r>
              <a:rPr lang="en-US" dirty="0" smtClean="0"/>
              <a:t>In fact, maintaining receivables poses two types of problems;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problem of raising funds to finance the receivables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problem relating to collection, delays  and defaults of the receivables.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Factoring:</a:t>
            </a:r>
          </a:p>
          <a:p>
            <a:r>
              <a:rPr lang="en-US" dirty="0" smtClean="0"/>
              <a:t>A small firm may handle the problem of </a:t>
            </a:r>
            <a:r>
              <a:rPr lang="en-US" dirty="0" smtClean="0"/>
              <a:t>receivables </a:t>
            </a:r>
            <a:r>
              <a:rPr lang="en-US" dirty="0" smtClean="0"/>
              <a:t>management of its own, but it may not be possible for a large firm to do so efficiently as it may be exposed to the risk of more and more bad debts. </a:t>
            </a:r>
          </a:p>
          <a:p>
            <a:r>
              <a:rPr lang="en-US" dirty="0" smtClean="0"/>
              <a:t>In such a case, a firm may avail the services of </a:t>
            </a:r>
            <a:r>
              <a:rPr lang="en-US" dirty="0" err="1" smtClean="0"/>
              <a:t>specialied</a:t>
            </a:r>
            <a:r>
              <a:rPr lang="en-US" dirty="0" smtClean="0"/>
              <a:t> </a:t>
            </a:r>
            <a:r>
              <a:rPr lang="en-US" dirty="0" smtClean="0"/>
              <a:t>institution engaged in receivables management, called factoring firms.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b="1" u="sng" dirty="0" smtClean="0"/>
              <a:t>Factoring:</a:t>
            </a:r>
          </a:p>
          <a:p>
            <a:r>
              <a:rPr lang="en-US" dirty="0" smtClean="0"/>
              <a:t>Factoring may broadly be defined as the relationship created by an agreement between the seller of goods / services and a financial institution, called the factor.</a:t>
            </a:r>
            <a:endParaRPr lang="en-US" dirty="0"/>
          </a:p>
          <a:p>
            <a:r>
              <a:rPr lang="en-US" dirty="0" smtClean="0"/>
              <a:t>Factoring may also be defined as a continuous relationship between a financial institution ( the factor) and a business concern selling goods / service (the client) to a trade customer on an open account basis whereby the factor purchases the client’s book debts (account </a:t>
            </a:r>
            <a:r>
              <a:rPr lang="en-US" dirty="0" err="1" smtClean="0"/>
              <a:t>recieiables</a:t>
            </a:r>
            <a:r>
              <a:rPr lang="en-US" dirty="0" smtClean="0"/>
              <a:t>) with or without recourse.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/>
              <a:t>Factoring:</a:t>
            </a:r>
          </a:p>
          <a:p>
            <a:r>
              <a:rPr lang="en-US" dirty="0" smtClean="0"/>
              <a:t>The term factoring has been defined in various countries in different ways due to non-availability of any uniform codified law.</a:t>
            </a:r>
          </a:p>
          <a:p>
            <a:pPr>
              <a:buNone/>
            </a:pPr>
            <a:endParaRPr lang="en-US" dirty="0"/>
          </a:p>
          <a:p>
            <a:r>
              <a:rPr lang="en-US" dirty="0" smtClean="0"/>
              <a:t>Factoring means an arrangement between a factor and his client which includes at least two of the following services to be provided by the factor;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u="sng" dirty="0" smtClean="0"/>
              <a:t>Factoring: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Finance for the supplier including loans and advance payments.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Maintenance of accounts, ledgers relating to receivables.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Collection of debts.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Protection against credit risks in payments by debtors.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Features of Factoring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None/>
            </a:pPr>
            <a:r>
              <a:rPr lang="en-US" b="1" u="sng" dirty="0" smtClean="0"/>
              <a:t>Features of Factoring: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Factoring is a service of financial nature involving the conversion of credit bills into cash. Accounts receivables, bills </a:t>
            </a:r>
            <a:r>
              <a:rPr lang="en-US" dirty="0" err="1" smtClean="0"/>
              <a:t>recoverables</a:t>
            </a:r>
            <a:r>
              <a:rPr lang="en-US" dirty="0" smtClean="0"/>
              <a:t> and other credit dues resulting from credit sales appear in the books of account as book credits.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risks associated with credit are taken over by the factor which purchases these credit receivables without recourse and collects them when due.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u="sng" dirty="0" smtClean="0"/>
              <a:t>Features of Factoring:</a:t>
            </a:r>
          </a:p>
          <a:p>
            <a:pPr>
              <a:buNone/>
            </a:pPr>
            <a:r>
              <a:rPr lang="en-US" dirty="0" smtClean="0"/>
              <a:t>3. A factor performs at least two of the following functions;</a:t>
            </a:r>
          </a:p>
          <a:p>
            <a:r>
              <a:rPr lang="en-US" dirty="0" smtClean="0"/>
              <a:t>Providing finance</a:t>
            </a:r>
          </a:p>
          <a:p>
            <a:r>
              <a:rPr lang="en-US" dirty="0" smtClean="0"/>
              <a:t>Maintaining accounts ledgers</a:t>
            </a:r>
          </a:p>
          <a:p>
            <a:r>
              <a:rPr lang="en-US" dirty="0" smtClean="0"/>
              <a:t>Collecting receivables</a:t>
            </a:r>
          </a:p>
          <a:p>
            <a:r>
              <a:rPr lang="en-US" dirty="0" smtClean="0"/>
              <a:t>Protecting risk of default in payments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u="sng" dirty="0" smtClean="0"/>
              <a:t>Features of Factoring:</a:t>
            </a:r>
          </a:p>
          <a:p>
            <a:pPr>
              <a:buNone/>
            </a:pPr>
            <a:r>
              <a:rPr lang="en-US" dirty="0" smtClean="0"/>
              <a:t>4. Factor acts as another financial intermediary between the buyer and the seller.</a:t>
            </a:r>
          </a:p>
          <a:p>
            <a:pPr>
              <a:buNone/>
            </a:pPr>
            <a:r>
              <a:rPr lang="en-US" dirty="0" smtClean="0"/>
              <a:t>5. Unlike a bank, a factor specializes in handling and collecting receivables in an efficient manner. The factor receives the payments directly since the invoices are assigned in </a:t>
            </a:r>
            <a:r>
              <a:rPr lang="en-US" dirty="0" err="1" smtClean="0"/>
              <a:t>favour</a:t>
            </a:r>
            <a:r>
              <a:rPr lang="en-US" dirty="0" smtClean="0"/>
              <a:t> of it.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14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sz="4800" b="1" dirty="0" smtClean="0"/>
              <a:t>    Mechanism of Factoring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/>
              <a:t>Mechanism of Factoring:</a:t>
            </a:r>
          </a:p>
          <a:p>
            <a:r>
              <a:rPr lang="en-US" dirty="0" smtClean="0"/>
              <a:t>The factoring business is generated by credit sales in the normal course of business. </a:t>
            </a:r>
          </a:p>
          <a:p>
            <a:r>
              <a:rPr lang="en-US" dirty="0" smtClean="0"/>
              <a:t>The main function of factor is realization of sales. Once the transaction takes place, the role of a factor steps in to realize the sale / collect receivables. </a:t>
            </a:r>
          </a:p>
          <a:p>
            <a:r>
              <a:rPr lang="en-US" dirty="0" smtClean="0"/>
              <a:t>Thus, the factor acts as an intermediary between the seller and the purchaser.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/>
              <a:t>Mechanism of Factoring:</a:t>
            </a:r>
          </a:p>
          <a:p>
            <a:r>
              <a:rPr lang="en-US" dirty="0" smtClean="0"/>
              <a:t>The mechanism of factoring is summed up as the following;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An agreement is entered into between the selling firm and the buying firm.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sales documents should contain the instructions to make payments directly to the factor who is assigned the job of collection of receivables.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Mechanism of Factoring:</a:t>
            </a:r>
          </a:p>
          <a:p>
            <a:pPr>
              <a:buNone/>
            </a:pPr>
            <a:r>
              <a:rPr lang="en-US" dirty="0" smtClean="0"/>
              <a:t>3. When the payment is received by the factor, the account of the firm is credited by the factor deducting its fee, charges, interest etc as agreed upon.</a:t>
            </a:r>
          </a:p>
          <a:p>
            <a:pPr>
              <a:buNone/>
            </a:pPr>
            <a:r>
              <a:rPr lang="en-US" dirty="0" smtClean="0"/>
              <a:t>4. The factor may provide advance finance to the selling firm if the conditions of the agreement so require.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5400" b="1" dirty="0" smtClean="0"/>
              <a:t>Parties to the Factoring</a:t>
            </a:r>
            <a:endParaRPr lang="en-US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u="sng" dirty="0" smtClean="0"/>
              <a:t>Parties to the </a:t>
            </a:r>
            <a:r>
              <a:rPr lang="en-US" b="1" u="sng" dirty="0" smtClean="0"/>
              <a:t>Factoring</a:t>
            </a:r>
          </a:p>
          <a:p>
            <a:r>
              <a:rPr lang="en-US" dirty="0" smtClean="0"/>
              <a:t>There are basically three parties involved in a factoring transactions: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buyer of the goods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seller of the goods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factor, i.e. the financial institution</a:t>
            </a:r>
          </a:p>
          <a:p>
            <a:r>
              <a:rPr lang="en-US" dirty="0" smtClean="0"/>
              <a:t>The three parties interact with each other during the purchase / sale of goods.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b="1" u="sng" dirty="0" smtClean="0"/>
              <a:t>Parties to the </a:t>
            </a:r>
            <a:r>
              <a:rPr lang="en-US" b="1" u="sng" dirty="0" smtClean="0"/>
              <a:t>Factoring – The Buyer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Enters into an agreement with the seller and negotiates the terms and conditions for the purchase of goods on credit.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Takes the delivery of the goods along with the invoice bill and instructions from the seller to make payments to the factor on due date.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Will make payments to the factor in time or ask for extension of time.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Parties to the </a:t>
            </a:r>
            <a:r>
              <a:rPr lang="en-US" b="1" u="sng" dirty="0" smtClean="0"/>
              <a:t>Factoring – The seller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Enters into contract for the sale of goods on credit as per the purchase order sent by the buyer stating various terms and conditions.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Sends copies of invoice, and delivery </a:t>
            </a:r>
            <a:r>
              <a:rPr lang="en-US" dirty="0" err="1" smtClean="0"/>
              <a:t>challan</a:t>
            </a:r>
            <a:r>
              <a:rPr lang="en-US" dirty="0" smtClean="0"/>
              <a:t> along with the goods to the buyer and gives instructions to the buyer to make payment on due date.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Parties to the </a:t>
            </a:r>
            <a:r>
              <a:rPr lang="en-US" b="1" u="sng" dirty="0" smtClean="0"/>
              <a:t>Factoring – The Seller</a:t>
            </a:r>
            <a:endParaRPr lang="en-US" b="1" u="sng" dirty="0" smtClean="0"/>
          </a:p>
          <a:p>
            <a:pPr>
              <a:buNone/>
            </a:pPr>
            <a:r>
              <a:rPr lang="en-US" dirty="0" smtClean="0"/>
              <a:t>3. Sells the receivables received from the buyer to a factor and receives 80% or more of the payment in advance.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4. Receives the balance payment from the factor after paying the service charges.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u="sng" dirty="0" smtClean="0"/>
              <a:t>Parties to the </a:t>
            </a:r>
            <a:r>
              <a:rPr lang="en-US" b="1" u="sng" dirty="0" smtClean="0"/>
              <a:t>Factoring – The Factor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Enters into an agreement with the seller for rendering factor services, i.e. collection of receivable / debts.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Pay 8-% or more of the amount of receivables.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Sends copies of sale documents.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Receives payments from the buyer on due date and pays the balance money to the seller after deducting the service charges.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4800" b="1" dirty="0" smtClean="0"/>
              <a:t>Types of Factoring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Types of Factoring:</a:t>
            </a:r>
          </a:p>
          <a:p>
            <a:r>
              <a:rPr lang="en-US" dirty="0" smtClean="0"/>
              <a:t>A number of factoring arrangements are possible depending upon the agreement reached between the selling firm and the factor. </a:t>
            </a:r>
          </a:p>
          <a:p>
            <a:r>
              <a:rPr lang="en-US" dirty="0" smtClean="0"/>
              <a:t>The most common feature of practically all the factoring transactions is collection of receivables and administration of sale ledger.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/>
              <a:t>Types of </a:t>
            </a:r>
            <a:r>
              <a:rPr lang="en-US" b="1" u="sng" dirty="0" smtClean="0"/>
              <a:t>Factoring:</a:t>
            </a:r>
            <a:endParaRPr lang="en-US" b="1" u="sng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However, the following are some of the important types of factoring arrangements;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Recourse and non-recourse factoring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Advance and maturity factoring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Conventional or full factoring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Domestic and export factoring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Limited factoring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Types of </a:t>
            </a:r>
            <a:r>
              <a:rPr lang="en-US" b="1" u="sng" dirty="0" smtClean="0"/>
              <a:t>Factoring: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7. Selected seller based factoring</a:t>
            </a:r>
          </a:p>
          <a:p>
            <a:pPr>
              <a:buNone/>
            </a:pPr>
            <a:r>
              <a:rPr lang="en-US" dirty="0" smtClean="0"/>
              <a:t>8. Selected buyer based factoring</a:t>
            </a:r>
          </a:p>
          <a:p>
            <a:pPr>
              <a:buNone/>
            </a:pPr>
            <a:r>
              <a:rPr lang="en-US" dirty="0" smtClean="0"/>
              <a:t>9. Disclosed and undisclosed factoring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Types of </a:t>
            </a:r>
            <a:r>
              <a:rPr lang="en-US" b="1" u="sng" dirty="0" smtClean="0"/>
              <a:t>Factoring: Recourse &amp; Non- recourse</a:t>
            </a:r>
            <a:endParaRPr lang="en-US" b="1" u="sng" dirty="0" smtClean="0"/>
          </a:p>
          <a:p>
            <a:r>
              <a:rPr lang="en-US" dirty="0" smtClean="0"/>
              <a:t>In a recourse factoring arrangement, the factor has recourse to the client (selling firm) if the receivables purchased turn out to be bad. </a:t>
            </a:r>
          </a:p>
          <a:p>
            <a:r>
              <a:rPr lang="en-US" dirty="0" smtClean="0"/>
              <a:t>Let the risk of bad debt is to be borne by the client and the factor does not assume credit risks associated with the receivables.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/>
              <a:t>Types of Factoring: Recourse &amp; Non- recourse</a:t>
            </a:r>
          </a:p>
          <a:p>
            <a:r>
              <a:rPr lang="en-US" dirty="0" smtClean="0"/>
              <a:t>In the case of non-recourse factoring, the risk or loss on account of non-payment by the customers of the client is to be borne by the factor and he cannot claim this amount from the selling firm.</a:t>
            </a:r>
          </a:p>
          <a:p>
            <a:r>
              <a:rPr lang="en-US" dirty="0" smtClean="0"/>
              <a:t>Since here he bears the risk of non-payment, commission or fee charged for the services is higher than that under the recourse factoring.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1261</Words>
  <Application>Microsoft Office PowerPoint</Application>
  <PresentationFormat>On-screen Show (4:3)</PresentationFormat>
  <Paragraphs>133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Revise Lecture 13</vt:lpstr>
      <vt:lpstr>Slide 2</vt:lpstr>
      <vt:lpstr>Slide 3</vt:lpstr>
      <vt:lpstr>Financial services</vt:lpstr>
      <vt:lpstr>Financial services</vt:lpstr>
      <vt:lpstr>Financial services</vt:lpstr>
      <vt:lpstr>Financial services</vt:lpstr>
      <vt:lpstr>Financial services</vt:lpstr>
      <vt:lpstr>Financial services</vt:lpstr>
      <vt:lpstr>Slide 10</vt:lpstr>
      <vt:lpstr>Financial services</vt:lpstr>
      <vt:lpstr>Financial services</vt:lpstr>
      <vt:lpstr>Financial services</vt:lpstr>
      <vt:lpstr>Lecture 14</vt:lpstr>
      <vt:lpstr>Slide 15</vt:lpstr>
      <vt:lpstr>Financial services</vt:lpstr>
      <vt:lpstr>Financial services</vt:lpstr>
      <vt:lpstr>Financial services</vt:lpstr>
      <vt:lpstr>Slide 19</vt:lpstr>
      <vt:lpstr>Financial services</vt:lpstr>
      <vt:lpstr>Financial services</vt:lpstr>
      <vt:lpstr>Financial services</vt:lpstr>
      <vt:lpstr>Financial services</vt:lpstr>
      <vt:lpstr>Financial services</vt:lpstr>
      <vt:lpstr>Slide 25</vt:lpstr>
      <vt:lpstr>Financial services</vt:lpstr>
      <vt:lpstr>Financial services</vt:lpstr>
      <vt:lpstr>Financial services</vt:lpstr>
      <vt:lpstr>Financial services</vt:lpstr>
      <vt:lpstr>Financial services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CCCF10</dc:creator>
  <cp:lastModifiedBy>Administrator</cp:lastModifiedBy>
  <cp:revision>19</cp:revision>
  <dcterms:created xsi:type="dcterms:W3CDTF">2014-07-19T02:39:46Z</dcterms:created>
  <dcterms:modified xsi:type="dcterms:W3CDTF">2014-07-19T07:37:42Z</dcterms:modified>
</cp:coreProperties>
</file>