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76" r:id="rId6"/>
    <p:sldId id="277" r:id="rId7"/>
    <p:sldId id="278" r:id="rId8"/>
    <p:sldId id="279" r:id="rId9"/>
    <p:sldId id="281" r:id="rId10"/>
    <p:sldId id="282" r:id="rId11"/>
    <p:sldId id="284" r:id="rId12"/>
    <p:sldId id="283" r:id="rId13"/>
    <p:sldId id="258" r:id="rId14"/>
    <p:sldId id="259" r:id="rId15"/>
    <p:sldId id="260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3426-AB94-4F30-BD30-9F0D733A6547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12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b="1" dirty="0" smtClean="0"/>
              <a:t>           Financial Services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Q1: Define financial services means?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Ans1: </a:t>
            </a:r>
          </a:p>
          <a:p>
            <a:r>
              <a:rPr lang="en-US" dirty="0" smtClean="0"/>
              <a:t>All types of activities which are of financial nature, could be brought under the term ‘Financial Services’. </a:t>
            </a:r>
          </a:p>
          <a:p>
            <a:r>
              <a:rPr lang="en-US" dirty="0" smtClean="0"/>
              <a:t>The term in a broad sense, means ‘mobilizing and allocating savings’. Thus, it includes all activities involved in the transformation of savings into investment.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err="1" smtClean="0"/>
              <a:t>Ans</a:t>
            </a:r>
            <a:r>
              <a:rPr lang="en-US" dirty="0" smtClean="0"/>
              <a:t> 1:</a:t>
            </a:r>
          </a:p>
          <a:p>
            <a:r>
              <a:rPr lang="en-US" dirty="0" smtClean="0"/>
              <a:t>The financial services can also be called financial intermediation.</a:t>
            </a:r>
          </a:p>
          <a:p>
            <a:r>
              <a:rPr lang="en-US" dirty="0" smtClean="0"/>
              <a:t>Financial intermediation is a process by which funds are mobilized from a large number of savers and make them available to all those who are in need of them, particularly to corporate customers.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Q2: What are the classifications of financial services?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err="1" smtClean="0"/>
              <a:t>Ans</a:t>
            </a:r>
            <a:r>
              <a:rPr lang="en-US" dirty="0" smtClean="0"/>
              <a:t> 2:</a:t>
            </a:r>
            <a:r>
              <a:rPr lang="en-US" b="1" u="sng" dirty="0" smtClean="0"/>
              <a:t> </a:t>
            </a:r>
          </a:p>
          <a:p>
            <a:pPr>
              <a:buNone/>
            </a:pPr>
            <a:r>
              <a:rPr lang="en-US" b="1" u="sng" dirty="0" smtClean="0"/>
              <a:t>Classification of Financial Services:</a:t>
            </a:r>
            <a:endParaRPr lang="en-US" b="1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   The financial intermediaries in Pakistan is traditionally classified into two;</a:t>
            </a:r>
          </a:p>
          <a:p>
            <a:pPr>
              <a:buNone/>
            </a:pP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Capital market intermediaries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Money market intermediaries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Q3: What are fund-based and non-fund based activities?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fund-based activities include;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Underwriting or investment in shares, debentures, bonds etc. of new issues (primary market activities)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Dealing in secondary market activities.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Participating in money market instruments such as commercial papers, certificate of deposits, treasury bills and discounting bills.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Dealing in foreign exchange market activities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non-fund based activities:</a:t>
            </a:r>
          </a:p>
          <a:p>
            <a:r>
              <a:rPr lang="en-US" dirty="0" smtClean="0"/>
              <a:t>The non-fund based activities can also be called ‘fee based’ activities. </a:t>
            </a:r>
          </a:p>
          <a:p>
            <a:r>
              <a:rPr lang="en-US" dirty="0" smtClean="0"/>
              <a:t>Today, customers, whether individual or corporate are not satisfied with more provisions of finance. They expect more from financial service companies. Hence, a wide variety of services are being provided under this head, which include;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>
              <a:buNone/>
            </a:pPr>
            <a:r>
              <a:rPr lang="en-US" dirty="0" smtClean="0"/>
              <a:t> Q4: What are modern activities?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Management the capital issue, i.e. management of pre-issue and post-issue activities relating to the capital issue in accordance with the SECP guidelines.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Making arrangements for the placement of capital and debt instruments with investment institutions.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Arrangement of funds from financial institutions for the client ‘project cost or their working capital requirements’.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Assisting in the process of getting all government and other clearances.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6000" b="1" dirty="0" smtClean="0"/>
              <a:t>        Factoring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The receivables constitute a significant portion of current assets of a firm. </a:t>
            </a:r>
          </a:p>
          <a:p>
            <a:r>
              <a:rPr lang="en-US" dirty="0" smtClean="0"/>
              <a:t>But, for investment in receivables, a firm has to incur certain costs such as costs of financing the receivables and costs of collection from the receivables. </a:t>
            </a:r>
          </a:p>
          <a:p>
            <a:r>
              <a:rPr lang="en-US" dirty="0" smtClean="0"/>
              <a:t>Further there is a risk of bad debts also.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It is, therefore, very essential to have a proper control and management of receivables. </a:t>
            </a:r>
          </a:p>
          <a:p>
            <a:r>
              <a:rPr lang="en-US" dirty="0" smtClean="0"/>
              <a:t>In fact, maintaining receivables poses two types of problems;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problem of raising funds to finance the receivables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problem relating to collection, delays  and defaults of the receivables.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Factoring:</a:t>
            </a:r>
          </a:p>
          <a:p>
            <a:r>
              <a:rPr lang="en-US" dirty="0" smtClean="0"/>
              <a:t>A small firm may handle the problem of </a:t>
            </a:r>
            <a:r>
              <a:rPr lang="en-US" dirty="0" err="1" smtClean="0"/>
              <a:t>receviables</a:t>
            </a:r>
            <a:r>
              <a:rPr lang="en-US" dirty="0" smtClean="0"/>
              <a:t> management of its own, but it may not be possible for a large firm to do so efficiently as it may be exposed to the risk of more and more bad debts. </a:t>
            </a:r>
          </a:p>
          <a:p>
            <a:r>
              <a:rPr lang="en-US" dirty="0" smtClean="0"/>
              <a:t>In such a case, a firm may avail the services of </a:t>
            </a:r>
            <a:r>
              <a:rPr lang="en-US" dirty="0" err="1" smtClean="0"/>
              <a:t>specialised</a:t>
            </a:r>
            <a:r>
              <a:rPr lang="en-US" dirty="0" smtClean="0"/>
              <a:t> institution engaged in receivables management, called factoring firms.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Factoring may broadly be defined as the relationship created by an agreement between the seller of goods / services and a financial institution, called the factor.</a:t>
            </a:r>
            <a:endParaRPr lang="en-US" dirty="0"/>
          </a:p>
          <a:p>
            <a:r>
              <a:rPr lang="en-US" dirty="0" smtClean="0"/>
              <a:t>Factoring may also be defined as a continuous relationship between a financial institution ( the factor) and a business concern selling goods / service (the client) to a trade customer on an open account basis whereby the factor purchases the client’s book debts (account </a:t>
            </a:r>
            <a:r>
              <a:rPr lang="en-US" dirty="0" err="1" smtClean="0"/>
              <a:t>receviables</a:t>
            </a:r>
            <a:r>
              <a:rPr lang="en-US" dirty="0" smtClean="0"/>
              <a:t>) with or without recourse.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r>
              <a:rPr lang="en-US" dirty="0" smtClean="0"/>
              <a:t>The term factoring has been defined in various countries in different ways due to non-availability of any uniform codified law.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Factoring means an arrangement between a factor and his client which includes at least two of the following services to be provided by the factor;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Finance for the supplier including loans and advance payments.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Maintenance of accounts, ledgers relating to receivables.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 of debts.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Protection against credit risks in payments by debtors.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Features of Factoring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US" b="1" u="sng" dirty="0" smtClean="0"/>
              <a:t>Features of 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Factoring is a service of financial nature involving the conversion of credit bills into cash. Accounts receivables, bills </a:t>
            </a:r>
            <a:r>
              <a:rPr lang="en-US" dirty="0" err="1" smtClean="0"/>
              <a:t>recoverables</a:t>
            </a:r>
            <a:r>
              <a:rPr lang="en-US" dirty="0" smtClean="0"/>
              <a:t> and other credit dues resulting from credit sales appear in the books of account as book credits.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risks associated with credit are taken over by the factor which purchases these credit receivables without recourse and collects them when due.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3. A factor performs at least two of the following functions;</a:t>
            </a:r>
          </a:p>
          <a:p>
            <a:r>
              <a:rPr lang="en-US" dirty="0" smtClean="0"/>
              <a:t>Providing finance</a:t>
            </a:r>
          </a:p>
          <a:p>
            <a:r>
              <a:rPr lang="en-US" dirty="0" smtClean="0"/>
              <a:t>Maintaining accounts ledgers</a:t>
            </a:r>
          </a:p>
          <a:p>
            <a:r>
              <a:rPr lang="en-US" dirty="0" smtClean="0"/>
              <a:t>Collecting receivables</a:t>
            </a:r>
          </a:p>
          <a:p>
            <a:r>
              <a:rPr lang="en-US" dirty="0" smtClean="0"/>
              <a:t>Protecting risk of default in payments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4. Factor acts as another financial intermediary between the buyer and the seller.</a:t>
            </a:r>
          </a:p>
          <a:p>
            <a:pPr>
              <a:buNone/>
            </a:pPr>
            <a:r>
              <a:rPr lang="en-US" dirty="0" smtClean="0"/>
              <a:t>5. Unlike a bank, a factor specializes in handling and collecting receivables in an efficient manner. The factor receives the payments directly since the invoices are assigned in </a:t>
            </a:r>
            <a:r>
              <a:rPr lang="en-US" dirty="0" err="1" smtClean="0"/>
              <a:t>favour</a:t>
            </a:r>
            <a:r>
              <a:rPr lang="en-US" dirty="0" smtClean="0"/>
              <a:t> of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</TotalTime>
  <Words>870</Words>
  <Application>Microsoft Office PowerPoint</Application>
  <PresentationFormat>On-screen Show (4:3)</PresentationFormat>
  <Paragraphs>94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Revise Lecture 12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Lecture 13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Slide 20</vt:lpstr>
      <vt:lpstr>Financial services</vt:lpstr>
      <vt:lpstr>Financial services</vt:lpstr>
      <vt:lpstr>Financial services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Administrator</cp:lastModifiedBy>
  <cp:revision>13</cp:revision>
  <dcterms:created xsi:type="dcterms:W3CDTF">2014-07-19T02:39:46Z</dcterms:created>
  <dcterms:modified xsi:type="dcterms:W3CDTF">2014-07-19T05:58:19Z</dcterms:modified>
</cp:coreProperties>
</file>