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300" r:id="rId11"/>
    <p:sldId id="280" r:id="rId12"/>
    <p:sldId id="281" r:id="rId13"/>
    <p:sldId id="282" r:id="rId14"/>
    <p:sldId id="283" r:id="rId15"/>
    <p:sldId id="284" r:id="rId16"/>
    <p:sldId id="285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698A-4026-4E71-B1C6-071B2650D35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64C4F-016B-4BD5-A231-9BB9D4598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698A-4026-4E71-B1C6-071B2650D35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64C4F-016B-4BD5-A231-9BB9D4598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698A-4026-4E71-B1C6-071B2650D35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64C4F-016B-4BD5-A231-9BB9D4598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698A-4026-4E71-B1C6-071B2650D35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64C4F-016B-4BD5-A231-9BB9D4598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698A-4026-4E71-B1C6-071B2650D35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64C4F-016B-4BD5-A231-9BB9D4598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698A-4026-4E71-B1C6-071B2650D35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64C4F-016B-4BD5-A231-9BB9D4598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698A-4026-4E71-B1C6-071B2650D35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64C4F-016B-4BD5-A231-9BB9D4598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698A-4026-4E71-B1C6-071B2650D35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64C4F-016B-4BD5-A231-9BB9D4598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698A-4026-4E71-B1C6-071B2650D35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64C4F-016B-4BD5-A231-9BB9D4598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698A-4026-4E71-B1C6-071B2650D35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64C4F-016B-4BD5-A231-9BB9D4598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698A-4026-4E71-B1C6-071B2650D35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64C4F-016B-4BD5-A231-9BB9D4598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B698A-4026-4E71-B1C6-071B2650D358}" type="datetimeFigureOut">
              <a:rPr lang="en-US" smtClean="0"/>
              <a:pPr/>
              <a:t>7/18/2014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64C4F-016B-4BD5-A231-9BB9D4598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</a:t>
            </a:r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400" b="1" dirty="0" smtClean="0"/>
              <a:t>           Financial Services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Financial Services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types of activities which are of financial nature, could be brought under the term ‘Financial Services’. </a:t>
            </a:r>
          </a:p>
          <a:p>
            <a:r>
              <a:rPr lang="en-US" dirty="0" smtClean="0"/>
              <a:t>The term in a broad sense, means ‘mobilizing and allocating savings’. Thus, it includes all activities involved in the transformation of savings into investment.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financial services can also be called financial intermediation.</a:t>
            </a:r>
          </a:p>
          <a:p>
            <a:r>
              <a:rPr lang="en-US" dirty="0" smtClean="0"/>
              <a:t>Financial intermediation is a process by which funds are mobilized from a large number of savers and make them available to all those who are in need of them, particularly to corporate customers.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Thus, the financial services sector is a key area and it is very vital for industrial developments.</a:t>
            </a:r>
          </a:p>
          <a:p>
            <a:endParaRPr lang="en-US" dirty="0" smtClean="0"/>
          </a:p>
          <a:p>
            <a:r>
              <a:rPr lang="en-US" dirty="0" smtClean="0"/>
              <a:t>A well- developed financial services industry is absolutely necessary to mobilize the savings and to allocate them to various investable channels and thereby to promote industrial development in a country.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4000" b="1" dirty="0" smtClean="0"/>
              <a:t>Classification of Financial Services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Classification of Financial Services:</a:t>
            </a: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The financial intermediaries in Pakistan is traditionally classified into two;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Capital market intermediaries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Money market intermediaries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Classification of Financial Services: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capital market intermediaries </a:t>
            </a:r>
            <a:r>
              <a:rPr lang="en-US" dirty="0" smtClean="0"/>
              <a:t>consist of the term- lending and the investing institutions which mainly provide long-term funds.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u="sng" dirty="0" smtClean="0"/>
              <a:t>Classification of Financial Services: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money market intermediaries </a:t>
            </a:r>
            <a:r>
              <a:rPr lang="en-US" dirty="0" smtClean="0"/>
              <a:t>consists of commercial banks, cooperative banks and other agencies which supply only short-term funds. </a:t>
            </a:r>
          </a:p>
          <a:p>
            <a:r>
              <a:rPr lang="en-US" dirty="0" smtClean="0"/>
              <a:t>However, the term ‘financial services industry’ includes all kinds of organizations which intermediate and facilitate financial transaction of both individual and corporate customers.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000" b="1" dirty="0" smtClean="0"/>
              <a:t>     Scope of Financial Services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Financial services cover a wide range of activities. Their activities can be broadly classified into two, namely;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Traditional activities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Modern activities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Traditional Activities:</a:t>
            </a:r>
          </a:p>
          <a:p>
            <a:r>
              <a:rPr lang="en-US" dirty="0" smtClean="0"/>
              <a:t>Traditionally, the financial intermediaries have been rendering a wide range of services encompassing both capital and money market activities.</a:t>
            </a:r>
          </a:p>
          <a:p>
            <a:r>
              <a:rPr lang="en-US" dirty="0" smtClean="0"/>
              <a:t>They can be grouped under two breaks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Fund-based activities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Non-fund based activities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The fund-based activities include;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Underwriting or investment in shares, debentures, bonds etc. of new issues (primary market activities)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Dealing in secondary market activities.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Participating in money market instruments such as commercial papers, certificate of deposits, treasury bills and discounting bills.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Dealing in foreign exchange market activities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The non-fund based activities:</a:t>
            </a:r>
          </a:p>
          <a:p>
            <a:r>
              <a:rPr lang="en-US" dirty="0" smtClean="0"/>
              <a:t>The non-fund based activities can also be called ‘fee based’ activities. </a:t>
            </a:r>
          </a:p>
          <a:p>
            <a:r>
              <a:rPr lang="en-US" dirty="0" smtClean="0"/>
              <a:t>Today, customers, whether individual or corporate are not satisfied with more provisions of finance. They expect more from financial service companies. Hence, a wide variety of services are being provided under this head, which include;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Management the capital issue, i.e. management of pre-issue and post-issue activities relating to the capital issue in accordance with the SECP guidelines.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Making arrangements for the placement of capital and debt instruments with investment institutions.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Arrangement of funds from financial institutions for the client ‘project cost or their working capital requirements’.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Assisting in the process of getting all government and other clearances.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4800" b="1" dirty="0" smtClean="0"/>
              <a:t>Modern Activities</a:t>
            </a:r>
            <a:endParaRPr lang="en-US" sz="4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Modern Activities</a:t>
            </a:r>
          </a:p>
          <a:p>
            <a:r>
              <a:rPr lang="en-US" dirty="0" smtClean="0"/>
              <a:t>Beside the traditional services, the financial intermediaries render innumerable services in recent times.</a:t>
            </a:r>
          </a:p>
          <a:p>
            <a:r>
              <a:rPr lang="en-US" dirty="0" smtClean="0"/>
              <a:t>Most of them are in the nature of non-fund based activity. </a:t>
            </a:r>
          </a:p>
          <a:p>
            <a:r>
              <a:rPr lang="en-US" dirty="0" smtClean="0"/>
              <a:t>In view of their importance, these activities have been briefed under the head ‘new financial products and services’.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Modern Activities</a:t>
            </a:r>
          </a:p>
          <a:p>
            <a:r>
              <a:rPr lang="en-US" dirty="0" smtClean="0"/>
              <a:t>Some of the modern services provided by them are;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Rendering project advisory services right from the preparation of the project report till the raising of funds and starting the project with necessary government approvals.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Planning for Merger &amp; </a:t>
            </a:r>
            <a:r>
              <a:rPr lang="en-US" dirty="0" err="1" smtClean="0"/>
              <a:t>Acquistion</a:t>
            </a:r>
            <a:r>
              <a:rPr lang="en-US" dirty="0" smtClean="0"/>
              <a:t> and assisting for their restructuring.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Modern Activities</a:t>
            </a:r>
          </a:p>
          <a:p>
            <a:pPr marL="514350" indent="-514350">
              <a:buNone/>
            </a:pPr>
            <a:r>
              <a:rPr lang="en-US" dirty="0" smtClean="0"/>
              <a:t>3.  Guiding corporate customers in capital restructuring.</a:t>
            </a:r>
          </a:p>
          <a:p>
            <a:pPr marL="514350" indent="-514350">
              <a:buNone/>
            </a:pPr>
            <a:r>
              <a:rPr lang="en-US" dirty="0" smtClean="0"/>
              <a:t>4.  Acting as a trustees to the debenture holders.</a:t>
            </a:r>
          </a:p>
          <a:p>
            <a:pPr marL="514350" indent="-514350">
              <a:buNone/>
            </a:pPr>
            <a:r>
              <a:rPr lang="en-US" dirty="0" smtClean="0"/>
              <a:t>5.  Recommending suitable changes in the management structure and management style with a view to achieving better results.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Modern Activities</a:t>
            </a:r>
          </a:p>
          <a:p>
            <a:pPr marL="514350" indent="-514350">
              <a:buNone/>
            </a:pPr>
            <a:r>
              <a:rPr lang="en-US" dirty="0" smtClean="0"/>
              <a:t>6.  Rehabilitating and restructuring sick companies through appropriate scheme of reconstruction and facilitating the implementation of the scheme.</a:t>
            </a:r>
          </a:p>
          <a:p>
            <a:pPr marL="514350" indent="-514350">
              <a:buNone/>
            </a:pPr>
            <a:r>
              <a:rPr lang="en-US" dirty="0" smtClean="0"/>
              <a:t>7.  Hedging of risks due to exchange rate risk, interest rate risk, economic risk, and political risk by using swaps and other derivative products.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Modern Activities</a:t>
            </a:r>
          </a:p>
          <a:p>
            <a:pPr>
              <a:buNone/>
            </a:pPr>
            <a:r>
              <a:rPr lang="en-US" dirty="0" smtClean="0"/>
              <a:t>8. Managing the portfolio of large public sector corporations.</a:t>
            </a:r>
          </a:p>
          <a:p>
            <a:pPr>
              <a:buNone/>
            </a:pPr>
            <a:r>
              <a:rPr lang="en-US" dirty="0" smtClean="0"/>
              <a:t>9. Undertaking risk management services such as insurance services and buy-back options.</a:t>
            </a:r>
          </a:p>
          <a:p>
            <a:pPr>
              <a:buNone/>
            </a:pPr>
            <a:r>
              <a:rPr lang="en-US" dirty="0" smtClean="0"/>
              <a:t>10. Guiding the clients in the </a:t>
            </a:r>
            <a:r>
              <a:rPr lang="en-US" dirty="0" err="1" smtClean="0"/>
              <a:t>minmization</a:t>
            </a:r>
            <a:r>
              <a:rPr lang="en-US" dirty="0" smtClean="0"/>
              <a:t> of the cost of debt and in the determination of the optimum debt-equity mix.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Sources of Revenue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Sources of Revenue</a:t>
            </a:r>
          </a:p>
          <a:p>
            <a:pPr>
              <a:buNone/>
            </a:pPr>
            <a:r>
              <a:rPr lang="en-US" dirty="0" smtClean="0"/>
              <a:t>There are two categories of sources of income for a financial services company, namely ;</a:t>
            </a:r>
          </a:p>
          <a:p>
            <a:pPr>
              <a:buNone/>
            </a:pPr>
            <a:endParaRPr lang="en-US" dirty="0" smtClean="0"/>
          </a:p>
          <a:p>
            <a:pPr marL="1371600" lvl="2" indent="-457200">
              <a:buFont typeface="+mj-lt"/>
              <a:buAutoNum type="arabicPeriod"/>
            </a:pPr>
            <a:r>
              <a:rPr lang="en-US" sz="4000" dirty="0" smtClean="0"/>
              <a:t>Fund-based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4000" dirty="0" smtClean="0"/>
              <a:t>Fee based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Sources of Revenue</a:t>
            </a:r>
          </a:p>
          <a:p>
            <a:r>
              <a:rPr lang="en-US" dirty="0" smtClean="0"/>
              <a:t>A fund-based income mainly from interest spread  (the difference between the interest earned and interest paid).</a:t>
            </a:r>
          </a:p>
          <a:p>
            <a:r>
              <a:rPr lang="en-US" dirty="0" smtClean="0"/>
              <a:t>On the other hand, a fee-based income has its sources in merchant banking, advisory services, custodial services, loan syndication etc.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Sources of Revenue</a:t>
            </a:r>
          </a:p>
          <a:p>
            <a:r>
              <a:rPr lang="en-US" dirty="0" smtClean="0"/>
              <a:t>In fact, a major part of income is earned through fund-based activities. </a:t>
            </a:r>
          </a:p>
          <a:p>
            <a:r>
              <a:rPr lang="en-US" dirty="0" smtClean="0"/>
              <a:t>In recent times, a number of private financial companies have started accepting deposits by offering a very high rate of interest. </a:t>
            </a:r>
          </a:p>
          <a:p>
            <a:r>
              <a:rPr lang="en-US" dirty="0" smtClean="0"/>
              <a:t>When cost of deposit resources goes up, the lending rate also should go up.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Sources of Revenue</a:t>
            </a:r>
          </a:p>
          <a:p>
            <a:r>
              <a:rPr lang="en-US" dirty="0" smtClean="0"/>
              <a:t>A fee-based income, on the other hand, does not involve much rick. But it requires a lot of expertise on the part of a financial company to offer such services.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962</Words>
  <Application>Microsoft Office PowerPoint</Application>
  <PresentationFormat>On-screen Show (4:3)</PresentationFormat>
  <Paragraphs>118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Revise Lecture 11</vt:lpstr>
      <vt:lpstr>Lecture 11</vt:lpstr>
      <vt:lpstr> Financial Services 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Lecture 12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 Lecture 9</dc:title>
  <dc:creator>CCCF10</dc:creator>
  <cp:lastModifiedBy>NTS</cp:lastModifiedBy>
  <cp:revision>26</cp:revision>
  <dcterms:created xsi:type="dcterms:W3CDTF">2014-07-17T02:15:33Z</dcterms:created>
  <dcterms:modified xsi:type="dcterms:W3CDTF">2014-07-18T07:32:44Z</dcterms:modified>
</cp:coreProperties>
</file>