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4B698A-4026-4E71-B1C6-071B2650D358}"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4B698A-4026-4E71-B1C6-071B2650D358}"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4B698A-4026-4E71-B1C6-071B2650D358}" type="datetimeFigureOut">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4B698A-4026-4E71-B1C6-071B2650D358}" type="datetimeFigureOut">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B698A-4026-4E71-B1C6-071B2650D358}" type="datetimeFigureOut">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4B698A-4026-4E71-B1C6-071B2650D358}"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4B698A-4026-4E71-B1C6-071B2650D358}"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4B698A-4026-4E71-B1C6-071B2650D358}" type="datetimeFigureOut">
              <a:rPr lang="en-US" smtClean="0"/>
              <a:pPr/>
              <a:t>7/18/2014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64C4F-016B-4BD5-A231-9BB9D45987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9</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Q1: What is capital market?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Q2: What is primary and secondary markets?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sz="4400" dirty="0" smtClean="0"/>
              <a:t>Q3:  What is IPOs?</a:t>
            </a:r>
            <a:endParaRPr lang="en-US" sz="4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Q4: What is Underwriter means?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4800" b="1" dirty="0" smtClean="0"/>
              <a:t>Capital Market Instruments</a:t>
            </a:r>
            <a:endParaRPr lang="en-US" sz="4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10</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Q1: What is capital market and what are the main instruments of capital market?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endParaRPr lang="en-US" dirty="0" smtClean="0"/>
          </a:p>
          <a:p>
            <a:r>
              <a:rPr lang="en-US" dirty="0" smtClean="0"/>
              <a:t>If a company needs to raise funds for the long-term, it can access the capital markets.</a:t>
            </a:r>
          </a:p>
          <a:p>
            <a:pPr>
              <a:buNone/>
            </a:pPr>
            <a:endParaRPr lang="en-US" dirty="0" smtClean="0"/>
          </a:p>
          <a:p>
            <a:r>
              <a:rPr lang="en-US" dirty="0" smtClean="0"/>
              <a:t>The following are the different types of capital market instruments;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Bonds </a:t>
            </a:r>
          </a:p>
          <a:p>
            <a:pPr marL="514350" indent="-514350">
              <a:buFont typeface="+mj-lt"/>
              <a:buAutoNum type="arabicPeriod"/>
            </a:pPr>
            <a:r>
              <a:rPr lang="en-US" dirty="0" smtClean="0"/>
              <a:t>Junk Bonds (unsecured)</a:t>
            </a:r>
          </a:p>
          <a:p>
            <a:pPr marL="514350" indent="-514350">
              <a:buFont typeface="+mj-lt"/>
              <a:buAutoNum type="arabicPeriod"/>
            </a:pPr>
            <a:r>
              <a:rPr lang="en-US" dirty="0" smtClean="0"/>
              <a:t>Debentures / Loan notes (secured on an asset or by covenants)</a:t>
            </a:r>
          </a:p>
          <a:p>
            <a:pPr marL="514350" indent="-514350">
              <a:buFont typeface="+mj-lt"/>
              <a:buAutoNum type="arabicPeriod"/>
            </a:pPr>
            <a:r>
              <a:rPr lang="en-US" dirty="0" smtClean="0"/>
              <a:t>Preference Shares traded on the main stock market</a:t>
            </a:r>
          </a:p>
          <a:p>
            <a:pPr marL="514350" indent="-514350">
              <a:buFont typeface="+mj-lt"/>
              <a:buAutoNum type="arabicPeriod"/>
            </a:pPr>
            <a:r>
              <a:rPr lang="en-US" dirty="0" smtClean="0"/>
              <a:t>Shares in Alternative investment market - AIM</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10</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pPr>
              <a:buNone/>
            </a:pPr>
            <a:r>
              <a:rPr lang="en-US" dirty="0" smtClean="0"/>
              <a:t>Q2: What is junk bond?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Junk Bond:</a:t>
            </a:r>
          </a:p>
          <a:p>
            <a:r>
              <a:rPr lang="en-US" dirty="0" smtClean="0"/>
              <a:t>A bond with a credit rating BB or lower issued for leveraged buyouts and other takeovers by companies with questionable credit.</a:t>
            </a:r>
          </a:p>
          <a:p>
            <a:r>
              <a:rPr lang="en-US" dirty="0" smtClean="0"/>
              <a:t>The interest rate is higher in order to compensate holders for that risk.</a:t>
            </a:r>
          </a:p>
          <a:p>
            <a:r>
              <a:rPr lang="en-US" dirty="0" smtClean="0"/>
              <a:t>A bond rated usually BB or lower because of its high default risk. Also known as a High-yield bond.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10</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dirty="0" smtClean="0"/>
              <a:t>Q3: What AIM?</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Alternative Investment Market – AIM</a:t>
            </a:r>
          </a:p>
          <a:p>
            <a:r>
              <a:rPr lang="en-US" dirty="0" smtClean="0"/>
              <a:t>AIM is a sub-market of the London Stock Exchange.</a:t>
            </a:r>
          </a:p>
          <a:p>
            <a:r>
              <a:rPr lang="en-US" dirty="0" smtClean="0"/>
              <a:t>It was founded on the idea of allowing smaller companies to float shares. Running since 1995, to replace the unlisted securities market with the object of allowing small growing companies to raise capital and have their shares traded in a market, without the expense of a full market listing.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11</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           Financial Services</a:t>
            </a:r>
            <a:endParaRPr lang="en-US" sz="4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Financial Services</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All types of activities which are of financial nature, could be brought under the term ‘Financial Services’. </a:t>
            </a:r>
          </a:p>
          <a:p>
            <a:r>
              <a:rPr lang="en-US" dirty="0" smtClean="0"/>
              <a:t>The term in a broad sense, means ‘mobilizing and allocating savings’. Thus, it includes all activities involved in the transformation of savings into investment.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r>
              <a:rPr lang="en-US" dirty="0" smtClean="0"/>
              <a:t>The financial services can also be called financial intermediation.</a:t>
            </a:r>
          </a:p>
          <a:p>
            <a:r>
              <a:rPr lang="en-US" dirty="0" smtClean="0"/>
              <a:t>Financial intermediation is a process by which funds are mobilized from a large number of savers and make them available to all those who are in need of them, particularly to corporate customers.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r>
              <a:rPr lang="en-US" dirty="0" smtClean="0"/>
              <a:t>Thus, the financial services sector is a key area and it is very vital for industrial developments.</a:t>
            </a:r>
          </a:p>
          <a:p>
            <a:endParaRPr lang="en-US" dirty="0" smtClean="0"/>
          </a:p>
          <a:p>
            <a:r>
              <a:rPr lang="en-US" dirty="0" smtClean="0"/>
              <a:t>A well- developed financial services industry is absolutely necessary to mobilize the savings and to allocate them to various investable channels and thereby to promote industrial development in a country.</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sz="4000" b="1" dirty="0" smtClean="0"/>
              <a:t>Classification of Financial Services</a:t>
            </a:r>
            <a:endParaRPr lang="en-US" sz="4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pPr>
              <a:buNone/>
            </a:pPr>
            <a:r>
              <a:rPr lang="en-US" b="1" u="sng" dirty="0" smtClean="0"/>
              <a:t>Classification of Financial Services:</a:t>
            </a:r>
            <a:endParaRPr lang="en-US" b="1" dirty="0" smtClean="0"/>
          </a:p>
          <a:p>
            <a:pPr>
              <a:buNone/>
            </a:pPr>
            <a:endParaRPr lang="en-US" dirty="0" smtClean="0"/>
          </a:p>
          <a:p>
            <a:pPr>
              <a:buNone/>
            </a:pPr>
            <a:r>
              <a:rPr lang="en-US" dirty="0" smtClean="0"/>
              <a:t>    The financial intermediaries in Pakistan is traditionally classified into two;</a:t>
            </a:r>
          </a:p>
          <a:p>
            <a:pPr>
              <a:buNone/>
            </a:pPr>
            <a:endParaRPr lang="en-US" dirty="0" smtClean="0"/>
          </a:p>
          <a:p>
            <a:pPr marL="514350" indent="-514350">
              <a:buFont typeface="+mj-lt"/>
              <a:buAutoNum type="arabicPeriod"/>
            </a:pPr>
            <a:r>
              <a:rPr lang="en-US" dirty="0" smtClean="0"/>
              <a:t>Capital market intermediaries</a:t>
            </a:r>
          </a:p>
          <a:p>
            <a:pPr marL="514350" indent="-514350">
              <a:buFont typeface="+mj-lt"/>
              <a:buAutoNum type="arabicPeriod"/>
            </a:pPr>
            <a:r>
              <a:rPr lang="en-US" dirty="0" smtClean="0"/>
              <a:t>Money market intermediaries</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pPr>
              <a:buNone/>
            </a:pPr>
            <a:r>
              <a:rPr lang="en-US" b="1" u="sng" dirty="0" smtClean="0"/>
              <a:t>Classification of Financial Services:</a:t>
            </a:r>
          </a:p>
          <a:p>
            <a:pPr>
              <a:buNone/>
            </a:pPr>
            <a:endParaRPr lang="en-US" b="1" u="sng" dirty="0" smtClean="0"/>
          </a:p>
          <a:p>
            <a:r>
              <a:rPr lang="en-US" dirty="0" smtClean="0"/>
              <a:t>The </a:t>
            </a:r>
            <a:r>
              <a:rPr lang="en-US" b="1" dirty="0" smtClean="0"/>
              <a:t>capital market intermediaries </a:t>
            </a:r>
            <a:r>
              <a:rPr lang="en-US" dirty="0" smtClean="0"/>
              <a:t>consist of the term- lending and the investing institutions which mainly provide long-term funds.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Classification of Financial Services:</a:t>
            </a:r>
          </a:p>
          <a:p>
            <a:endParaRPr lang="en-US" dirty="0" smtClean="0"/>
          </a:p>
          <a:p>
            <a:r>
              <a:rPr lang="en-US" dirty="0" smtClean="0"/>
              <a:t>The </a:t>
            </a:r>
            <a:r>
              <a:rPr lang="en-US" b="1" dirty="0" smtClean="0"/>
              <a:t>money market intermediaries </a:t>
            </a:r>
            <a:r>
              <a:rPr lang="en-US" dirty="0" smtClean="0"/>
              <a:t>consists of commercial banks, cooperative banks and other agencies which supply only short-term funds. </a:t>
            </a:r>
          </a:p>
          <a:p>
            <a:r>
              <a:rPr lang="en-US" dirty="0" smtClean="0"/>
              <a:t>However, the term ‘financial services industry’ includes all kinds of organizations which intermediate and facilitate financial transaction of both individual and corporate customers.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     Scope of Financial Services</a:t>
            </a:r>
            <a:endParaRPr lang="en-US" sz="4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r>
              <a:rPr lang="en-US" dirty="0" smtClean="0"/>
              <a:t>Financial services cover a wide range of activities. Their activities can be broadly classified into two, namely;</a:t>
            </a:r>
          </a:p>
          <a:p>
            <a:endParaRPr lang="en-US" dirty="0" smtClean="0"/>
          </a:p>
          <a:p>
            <a:pPr marL="514350" indent="-514350">
              <a:buFont typeface="+mj-lt"/>
              <a:buAutoNum type="arabicPeriod"/>
            </a:pPr>
            <a:r>
              <a:rPr lang="en-US" dirty="0" smtClean="0"/>
              <a:t>Traditional activities</a:t>
            </a:r>
          </a:p>
          <a:p>
            <a:pPr marL="514350" indent="-514350">
              <a:buFont typeface="+mj-lt"/>
              <a:buAutoNum type="arabicPeriod"/>
            </a:pPr>
            <a:r>
              <a:rPr lang="en-US" dirty="0" smtClean="0"/>
              <a:t>Modern activities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lstStyle/>
          <a:p>
            <a:pPr>
              <a:buNone/>
            </a:pPr>
            <a:r>
              <a:rPr lang="en-US" b="1" u="sng" dirty="0" smtClean="0"/>
              <a:t>Traditional Activities:</a:t>
            </a:r>
          </a:p>
          <a:p>
            <a:r>
              <a:rPr lang="en-US" dirty="0" smtClean="0"/>
              <a:t>Traditionally, the financial intermediaries have been rendering a wide range of services encompassing both capital and money market activities.</a:t>
            </a:r>
          </a:p>
          <a:p>
            <a:r>
              <a:rPr lang="en-US" dirty="0" smtClean="0"/>
              <a:t>They can be grouped under two breaks </a:t>
            </a:r>
          </a:p>
          <a:p>
            <a:pPr marL="514350" indent="-514350">
              <a:buFont typeface="+mj-lt"/>
              <a:buAutoNum type="arabicPeriod"/>
            </a:pPr>
            <a:r>
              <a:rPr lang="en-US" dirty="0" smtClean="0"/>
              <a:t>Fund-based activities</a:t>
            </a:r>
          </a:p>
          <a:p>
            <a:pPr marL="514350" indent="-514350">
              <a:buFont typeface="+mj-lt"/>
              <a:buAutoNum type="arabicPeriod"/>
            </a:pPr>
            <a:r>
              <a:rPr lang="en-US" dirty="0" smtClean="0"/>
              <a:t>Non-fund based activities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fund-based activities include;</a:t>
            </a:r>
          </a:p>
          <a:p>
            <a:pPr marL="514350" indent="-514350">
              <a:buFont typeface="+mj-lt"/>
              <a:buAutoNum type="arabicPeriod"/>
            </a:pPr>
            <a:r>
              <a:rPr lang="en-US" dirty="0" smtClean="0"/>
              <a:t>Underwriting or investment in shares, debentures, bonds etc. of new issues (primary market activities)</a:t>
            </a:r>
          </a:p>
          <a:p>
            <a:pPr marL="514350" indent="-514350">
              <a:buFont typeface="+mj-lt"/>
              <a:buAutoNum type="arabicPeriod"/>
            </a:pPr>
            <a:r>
              <a:rPr lang="en-US" dirty="0" smtClean="0"/>
              <a:t>Dealing in secondary market activities.</a:t>
            </a:r>
          </a:p>
          <a:p>
            <a:pPr marL="514350" indent="-514350">
              <a:buFont typeface="+mj-lt"/>
              <a:buAutoNum type="arabicPeriod"/>
            </a:pPr>
            <a:r>
              <a:rPr lang="en-US" dirty="0" smtClean="0"/>
              <a:t>Participating in money market instruments such as commercial papers, certificate of deposits, treasury bills and discounting bills.</a:t>
            </a:r>
          </a:p>
          <a:p>
            <a:pPr marL="514350" indent="-514350">
              <a:buFont typeface="+mj-lt"/>
              <a:buAutoNum type="arabicPeriod"/>
            </a:pPr>
            <a:r>
              <a:rPr lang="en-US" dirty="0" smtClean="0"/>
              <a:t>Dealing in foreign exchange market activities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non-fund based activities:</a:t>
            </a:r>
          </a:p>
          <a:p>
            <a:r>
              <a:rPr lang="en-US" dirty="0" smtClean="0"/>
              <a:t>The non-fund based activities can also be called ‘fee based’ activities. </a:t>
            </a:r>
          </a:p>
          <a:p>
            <a:r>
              <a:rPr lang="en-US" dirty="0" smtClean="0"/>
              <a:t>Today, customers, whether individual or corporate are not satisfied with more provisions of finance. They expect more from financial service companies. Hence, a wide variety of services are being provided under this head, which include;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Financial Services</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en-US" dirty="0" smtClean="0"/>
              <a:t>Management the capital issue, i.e. management of pre-issue and post-issue activities relating to the capital issue in accordance with the SECP guidelines.</a:t>
            </a:r>
          </a:p>
          <a:p>
            <a:pPr marL="514350" indent="-514350">
              <a:buFont typeface="+mj-lt"/>
              <a:buAutoNum type="arabicPeriod"/>
            </a:pPr>
            <a:r>
              <a:rPr lang="en-US" dirty="0" smtClean="0"/>
              <a:t>Making arrangements for the placement of capital and debt instruments with investment institutions.</a:t>
            </a:r>
          </a:p>
          <a:p>
            <a:pPr marL="514350" indent="-514350">
              <a:buFont typeface="+mj-lt"/>
              <a:buAutoNum type="arabicPeriod"/>
            </a:pPr>
            <a:r>
              <a:rPr lang="en-US" dirty="0" smtClean="0"/>
              <a:t>Arrangement of funds from financial institutions for the client ‘project cost or their working capital requirements’.</a:t>
            </a:r>
          </a:p>
          <a:p>
            <a:pPr marL="514350" indent="-514350">
              <a:buFont typeface="+mj-lt"/>
              <a:buAutoNum type="arabicPeriod"/>
            </a:pPr>
            <a:r>
              <a:rPr lang="en-US" dirty="0" smtClean="0"/>
              <a:t>Assisting in the process of getting all government and other clearances.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816</Words>
  <Application>Microsoft Office PowerPoint</Application>
  <PresentationFormat>On-screen Show (4:3)</PresentationFormat>
  <Paragraphs>120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Revise Lecture 9</vt:lpstr>
      <vt:lpstr>Revise Lecture 9</vt:lpstr>
      <vt:lpstr>Revise Lecture 9</vt:lpstr>
      <vt:lpstr>Revise Lecture 9</vt:lpstr>
      <vt:lpstr>Revise Lecture 9</vt:lpstr>
      <vt:lpstr>Lecture 10</vt:lpstr>
      <vt:lpstr>Revise Lecture 10</vt:lpstr>
      <vt:lpstr>Capital Market Instruments</vt:lpstr>
      <vt:lpstr>Capital Market Instruments</vt:lpstr>
      <vt:lpstr>Revise Lecture 10</vt:lpstr>
      <vt:lpstr>Capital Market Instruments</vt:lpstr>
      <vt:lpstr>Revise Lecture 10</vt:lpstr>
      <vt:lpstr>Capital Market Instruments</vt:lpstr>
      <vt:lpstr>Lecture 11</vt:lpstr>
      <vt:lpstr> Financial Services </vt:lpstr>
      <vt:lpstr>Financial Services</vt:lpstr>
      <vt:lpstr>Financial Services</vt:lpstr>
      <vt:lpstr>Financial Services</vt:lpstr>
      <vt:lpstr>Financial Services</vt:lpstr>
      <vt:lpstr>Financial Services</vt:lpstr>
      <vt:lpstr>Financial Services</vt:lpstr>
      <vt:lpstr>Financial Services</vt:lpstr>
      <vt:lpstr>Financial Services</vt:lpstr>
      <vt:lpstr>Financial Services</vt:lpstr>
      <vt:lpstr>Financial Services</vt:lpstr>
      <vt:lpstr>Financial Services</vt:lpstr>
      <vt:lpstr>Financial Services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9</dc:title>
  <dc:creator>CCCF10</dc:creator>
  <cp:lastModifiedBy>NTS</cp:lastModifiedBy>
  <cp:revision>16</cp:revision>
  <dcterms:created xsi:type="dcterms:W3CDTF">2014-07-17T02:15:33Z</dcterms:created>
  <dcterms:modified xsi:type="dcterms:W3CDTF">2014-07-18T05:40:38Z</dcterms:modified>
</cp:coreProperties>
</file>