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72" r:id="rId5"/>
    <p:sldId id="273" r:id="rId6"/>
    <p:sldId id="259" r:id="rId7"/>
    <p:sldId id="260" r:id="rId8"/>
    <p:sldId id="261" r:id="rId9"/>
    <p:sldId id="262" r:id="rId10"/>
    <p:sldId id="263" r:id="rId11"/>
    <p:sldId id="264" r:id="rId12"/>
    <p:sldId id="265" r:id="rId13"/>
    <p:sldId id="266" r:id="rId14"/>
    <p:sldId id="268" r:id="rId15"/>
    <p:sldId id="267" r:id="rId16"/>
    <p:sldId id="269" r:id="rId17"/>
    <p:sldId id="270" r:id="rId18"/>
    <p:sldId id="271"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452" y="-11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E4B698A-4026-4E71-B1C6-071B2650D358}" type="datetimeFigureOut">
              <a:rPr lang="en-US" smtClean="0"/>
              <a:pPr/>
              <a:t>7/17/2014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664C4F-016B-4BD5-A231-9BB9D459871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E4B698A-4026-4E71-B1C6-071B2650D358}" type="datetimeFigureOut">
              <a:rPr lang="en-US" smtClean="0"/>
              <a:pPr/>
              <a:t>7/17/2014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664C4F-016B-4BD5-A231-9BB9D459871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E4B698A-4026-4E71-B1C6-071B2650D358}" type="datetimeFigureOut">
              <a:rPr lang="en-US" smtClean="0"/>
              <a:pPr/>
              <a:t>7/17/2014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664C4F-016B-4BD5-A231-9BB9D4598718}"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E4B698A-4026-4E71-B1C6-071B2650D358}" type="datetimeFigureOut">
              <a:rPr lang="en-US" smtClean="0"/>
              <a:pPr/>
              <a:t>7/17/2014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664C4F-016B-4BD5-A231-9BB9D459871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E4B698A-4026-4E71-B1C6-071B2650D358}" type="datetimeFigureOut">
              <a:rPr lang="en-US" smtClean="0"/>
              <a:pPr/>
              <a:t>7/17/2014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8664C4F-016B-4BD5-A231-9BB9D459871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E4B698A-4026-4E71-B1C6-071B2650D358}" type="datetimeFigureOut">
              <a:rPr lang="en-US" smtClean="0"/>
              <a:pPr/>
              <a:t>7/17/2014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8664C4F-016B-4BD5-A231-9BB9D459871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E4B698A-4026-4E71-B1C6-071B2650D358}" type="datetimeFigureOut">
              <a:rPr lang="en-US" smtClean="0"/>
              <a:pPr/>
              <a:t>7/17/2014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8664C4F-016B-4BD5-A231-9BB9D459871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E4B698A-4026-4E71-B1C6-071B2650D358}" type="datetimeFigureOut">
              <a:rPr lang="en-US" smtClean="0"/>
              <a:pPr/>
              <a:t>7/17/2014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664C4F-016B-4BD5-A231-9BB9D459871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E4B698A-4026-4E71-B1C6-071B2650D358}" type="datetimeFigureOut">
              <a:rPr lang="en-US" smtClean="0"/>
              <a:pPr/>
              <a:t>7/17/2014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8664C4F-016B-4BD5-A231-9BB9D459871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E4B698A-4026-4E71-B1C6-071B2650D358}" type="datetimeFigureOut">
              <a:rPr lang="en-US" smtClean="0"/>
              <a:pPr/>
              <a:t>7/17/2014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664C4F-016B-4BD5-A231-9BB9D459871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E4B698A-4026-4E71-B1C6-071B2650D358}" type="datetimeFigureOut">
              <a:rPr lang="en-US" smtClean="0"/>
              <a:pPr/>
              <a:t>7/17/2014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664C4F-016B-4BD5-A231-9BB9D459871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E4B698A-4026-4E71-B1C6-071B2650D358}" type="datetimeFigureOut">
              <a:rPr lang="en-US" smtClean="0"/>
              <a:pPr/>
              <a:t>7/17/2014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8664C4F-016B-4BD5-A231-9BB9D459871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Revise Lecture 9</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Revise Lecture 9</a:t>
            </a:r>
            <a:endParaRPr lang="en-US" dirty="0"/>
          </a:p>
        </p:txBody>
      </p:sp>
      <p:sp>
        <p:nvSpPr>
          <p:cNvPr id="3" name="Content Placeholder 2"/>
          <p:cNvSpPr>
            <a:spLocks noGrp="1"/>
          </p:cNvSpPr>
          <p:nvPr>
            <p:ph idx="1"/>
          </p:nvPr>
        </p:nvSpPr>
        <p:spPr/>
        <p:txBody>
          <a:bodyPr/>
          <a:lstStyle/>
          <a:p>
            <a:pPr>
              <a:buNone/>
            </a:pPr>
            <a:endParaRPr lang="en-US" dirty="0" smtClean="0"/>
          </a:p>
          <a:p>
            <a:pPr>
              <a:buNone/>
            </a:pPr>
            <a:endParaRPr lang="en-US" dirty="0"/>
          </a:p>
          <a:p>
            <a:pPr>
              <a:buNone/>
            </a:pPr>
            <a:r>
              <a:rPr lang="en-US" dirty="0" smtClean="0"/>
              <a:t>Q1: What is capital market?</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Revise Lecture 9</a:t>
            </a:r>
            <a:endParaRPr lang="en-US" dirty="0"/>
          </a:p>
        </p:txBody>
      </p:sp>
      <p:sp>
        <p:nvSpPr>
          <p:cNvPr id="3" name="Content Placeholder 2"/>
          <p:cNvSpPr>
            <a:spLocks noGrp="1"/>
          </p:cNvSpPr>
          <p:nvPr>
            <p:ph idx="1"/>
          </p:nvPr>
        </p:nvSpPr>
        <p:spPr/>
        <p:txBody>
          <a:bodyPr/>
          <a:lstStyle/>
          <a:p>
            <a:pPr>
              <a:buNone/>
            </a:pPr>
            <a:endParaRPr lang="en-US" dirty="0" smtClean="0"/>
          </a:p>
          <a:p>
            <a:pPr>
              <a:buNone/>
            </a:pPr>
            <a:endParaRPr lang="en-US" dirty="0"/>
          </a:p>
          <a:p>
            <a:pPr>
              <a:buNone/>
            </a:pPr>
            <a:r>
              <a:rPr lang="en-US" dirty="0" smtClean="0"/>
              <a:t>Q2: What is primary and secondary markets?</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Revise Lecture 9</a:t>
            </a:r>
            <a:endParaRPr lang="en-US" dirty="0"/>
          </a:p>
        </p:txBody>
      </p:sp>
      <p:sp>
        <p:nvSpPr>
          <p:cNvPr id="3" name="Content Placeholder 2"/>
          <p:cNvSpPr>
            <a:spLocks noGrp="1"/>
          </p:cNvSpPr>
          <p:nvPr>
            <p:ph idx="1"/>
          </p:nvPr>
        </p:nvSpPr>
        <p:spPr/>
        <p:txBody>
          <a:bodyPr/>
          <a:lstStyle/>
          <a:p>
            <a:endParaRPr lang="en-US" dirty="0" smtClean="0"/>
          </a:p>
          <a:p>
            <a:endParaRPr lang="en-US" dirty="0" smtClean="0"/>
          </a:p>
          <a:p>
            <a:pPr>
              <a:buNone/>
            </a:pPr>
            <a:r>
              <a:rPr lang="en-US" sz="4400" dirty="0" smtClean="0"/>
              <a:t>Q3:  What is IPOs?</a:t>
            </a:r>
            <a:endParaRPr lang="en-US" sz="4400"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Revise Lecture 9</a:t>
            </a:r>
            <a:endParaRPr lang="en-US" dirty="0"/>
          </a:p>
        </p:txBody>
      </p:sp>
      <p:sp>
        <p:nvSpPr>
          <p:cNvPr id="3" name="Content Placeholder 2"/>
          <p:cNvSpPr>
            <a:spLocks noGrp="1"/>
          </p:cNvSpPr>
          <p:nvPr>
            <p:ph idx="1"/>
          </p:nvPr>
        </p:nvSpPr>
        <p:spPr/>
        <p:txBody>
          <a:bodyPr/>
          <a:lstStyle/>
          <a:p>
            <a:endParaRPr lang="en-US" dirty="0" smtClean="0"/>
          </a:p>
          <a:p>
            <a:endParaRPr lang="en-US" dirty="0" smtClean="0"/>
          </a:p>
          <a:p>
            <a:endParaRPr lang="en-US" dirty="0" smtClean="0"/>
          </a:p>
          <a:p>
            <a:r>
              <a:rPr lang="en-US" dirty="0" smtClean="0"/>
              <a:t>Q4: What is Underwriter means?</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Revise Lecture 9</a:t>
            </a:r>
            <a:endParaRPr lang="en-US" dirty="0"/>
          </a:p>
        </p:txBody>
      </p:sp>
      <p:sp>
        <p:nvSpPr>
          <p:cNvPr id="3" name="Content Placeholder 2"/>
          <p:cNvSpPr>
            <a:spLocks noGrp="1"/>
          </p:cNvSpPr>
          <p:nvPr>
            <p:ph idx="1"/>
          </p:nvPr>
        </p:nvSpPr>
        <p:spPr/>
        <p:txBody>
          <a:bodyPr/>
          <a:lstStyle/>
          <a:p>
            <a:endParaRPr lang="en-US" dirty="0" smtClean="0"/>
          </a:p>
          <a:p>
            <a:endParaRPr lang="en-US" dirty="0"/>
          </a:p>
          <a:p>
            <a:pPr>
              <a:buNone/>
            </a:pPr>
            <a:r>
              <a:rPr lang="en-US" dirty="0" smtClean="0"/>
              <a:t>Q5: </a:t>
            </a:r>
            <a:r>
              <a:rPr lang="en-US" dirty="0" smtClean="0"/>
              <a:t>What is the difference between Retail banking and Merchant banking?</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Revise Lecture 9</a:t>
            </a:r>
            <a:endParaRPr lang="en-US" dirty="0"/>
          </a:p>
        </p:txBody>
      </p:sp>
      <p:sp>
        <p:nvSpPr>
          <p:cNvPr id="3" name="Content Placeholder 2"/>
          <p:cNvSpPr>
            <a:spLocks noGrp="1"/>
          </p:cNvSpPr>
          <p:nvPr>
            <p:ph idx="1"/>
          </p:nvPr>
        </p:nvSpPr>
        <p:spPr/>
        <p:txBody>
          <a:bodyPr/>
          <a:lstStyle/>
          <a:p>
            <a:endParaRPr lang="en-US" dirty="0" smtClean="0"/>
          </a:p>
          <a:p>
            <a:endParaRPr lang="en-US" dirty="0" smtClean="0"/>
          </a:p>
          <a:p>
            <a:pPr>
              <a:buNone/>
            </a:pPr>
            <a:r>
              <a:rPr lang="en-US" dirty="0"/>
              <a:t> </a:t>
            </a:r>
            <a:r>
              <a:rPr lang="en-US" dirty="0" smtClean="0"/>
              <a:t>   </a:t>
            </a:r>
            <a:r>
              <a:rPr lang="en-US" dirty="0" smtClean="0"/>
              <a:t>Q6: </a:t>
            </a:r>
            <a:r>
              <a:rPr lang="en-US" dirty="0" smtClean="0"/>
              <a:t>Four names of merchant banks?</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Lecture 10</a:t>
            </a:r>
            <a:endParaRPr lang="en-US" dirty="0"/>
          </a:p>
        </p:txBody>
      </p:sp>
      <p:sp>
        <p:nvSpPr>
          <p:cNvPr id="3" name="Content Placeholder 2"/>
          <p:cNvSpPr>
            <a:spLocks noGrp="1"/>
          </p:cNvSpPr>
          <p:nvPr>
            <p:ph idx="1"/>
          </p:nvPr>
        </p:nvSpPr>
        <p:spPr/>
        <p:txBody>
          <a:bodyPr/>
          <a:lstStyle/>
          <a:p>
            <a:endParaRPr lang="en-US" dirty="0" smtClean="0"/>
          </a:p>
          <a:p>
            <a:pPr>
              <a:buNone/>
            </a:pPr>
            <a:endParaRPr lang="en-US" dirty="0" smtClean="0"/>
          </a:p>
          <a:p>
            <a:r>
              <a:rPr lang="en-US" sz="4800" b="1" dirty="0" smtClean="0"/>
              <a:t>Capital Market Instruments</a:t>
            </a:r>
            <a:endParaRPr lang="en-US" sz="4800" b="1"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Capital Market Instruments</a:t>
            </a:r>
            <a:endParaRPr lang="en-US" dirty="0"/>
          </a:p>
        </p:txBody>
      </p:sp>
      <p:sp>
        <p:nvSpPr>
          <p:cNvPr id="3" name="Content Placeholder 2"/>
          <p:cNvSpPr>
            <a:spLocks noGrp="1"/>
          </p:cNvSpPr>
          <p:nvPr>
            <p:ph idx="1"/>
          </p:nvPr>
        </p:nvSpPr>
        <p:spPr/>
        <p:txBody>
          <a:bodyPr/>
          <a:lstStyle/>
          <a:p>
            <a:endParaRPr lang="en-US" dirty="0" smtClean="0"/>
          </a:p>
          <a:p>
            <a:r>
              <a:rPr lang="en-US" dirty="0" smtClean="0"/>
              <a:t>If a company needs to raise funds for the long-term, it can access the capital markets.</a:t>
            </a:r>
          </a:p>
          <a:p>
            <a:pPr>
              <a:buNone/>
            </a:pPr>
            <a:endParaRPr lang="en-US" dirty="0" smtClean="0"/>
          </a:p>
          <a:p>
            <a:r>
              <a:rPr lang="en-US" dirty="0" smtClean="0"/>
              <a:t>The following are the different types of capital market instruments;</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Capital Market Instruments</a:t>
            </a:r>
            <a:endParaRPr lang="en-US" dirty="0"/>
          </a:p>
        </p:txBody>
      </p:sp>
      <p:sp>
        <p:nvSpPr>
          <p:cNvPr id="3" name="Content Placeholder 2"/>
          <p:cNvSpPr>
            <a:spLocks noGrp="1"/>
          </p:cNvSpPr>
          <p:nvPr>
            <p:ph idx="1"/>
          </p:nvPr>
        </p:nvSpPr>
        <p:spPr/>
        <p:txBody>
          <a:bodyPr/>
          <a:lstStyle/>
          <a:p>
            <a:pPr marL="514350" indent="-514350">
              <a:buFont typeface="+mj-lt"/>
              <a:buAutoNum type="arabicPeriod"/>
            </a:pPr>
            <a:r>
              <a:rPr lang="en-US" dirty="0" smtClean="0"/>
              <a:t>Bonds </a:t>
            </a:r>
          </a:p>
          <a:p>
            <a:pPr marL="514350" indent="-514350">
              <a:buFont typeface="+mj-lt"/>
              <a:buAutoNum type="arabicPeriod"/>
            </a:pPr>
            <a:r>
              <a:rPr lang="en-US" dirty="0" smtClean="0"/>
              <a:t>Junk Bonds (unsecured)</a:t>
            </a:r>
          </a:p>
          <a:p>
            <a:pPr marL="514350" indent="-514350">
              <a:buFont typeface="+mj-lt"/>
              <a:buAutoNum type="arabicPeriod"/>
            </a:pPr>
            <a:r>
              <a:rPr lang="en-US" dirty="0" smtClean="0"/>
              <a:t>Debentures / Loan notes (secured on an asset or by covenants)</a:t>
            </a:r>
          </a:p>
          <a:p>
            <a:pPr marL="514350" indent="-514350">
              <a:buFont typeface="+mj-lt"/>
              <a:buAutoNum type="arabicPeriod"/>
            </a:pPr>
            <a:r>
              <a:rPr lang="en-US" dirty="0" smtClean="0"/>
              <a:t>Preference Shares </a:t>
            </a:r>
            <a:r>
              <a:rPr lang="en-US" dirty="0" smtClean="0"/>
              <a:t>traded on the main stock market</a:t>
            </a:r>
          </a:p>
          <a:p>
            <a:pPr marL="514350" indent="-514350">
              <a:buFont typeface="+mj-lt"/>
              <a:buAutoNum type="arabicPeriod"/>
            </a:pPr>
            <a:r>
              <a:rPr lang="en-US" dirty="0" smtClean="0"/>
              <a:t>Shares in Alternative investment market - AIM</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Capital Market Instruments</a:t>
            </a:r>
            <a:endParaRPr lang="en-US" dirty="0"/>
          </a:p>
        </p:txBody>
      </p:sp>
      <p:sp>
        <p:nvSpPr>
          <p:cNvPr id="3" name="Content Placeholder 2"/>
          <p:cNvSpPr>
            <a:spLocks noGrp="1"/>
          </p:cNvSpPr>
          <p:nvPr>
            <p:ph idx="1"/>
          </p:nvPr>
        </p:nvSpPr>
        <p:spPr/>
        <p:txBody>
          <a:bodyPr/>
          <a:lstStyle/>
          <a:p>
            <a:pPr>
              <a:buNone/>
            </a:pPr>
            <a:r>
              <a:rPr lang="en-US" b="1" u="sng" dirty="0" smtClean="0"/>
              <a:t>Bonds:</a:t>
            </a:r>
          </a:p>
          <a:p>
            <a:pPr>
              <a:buNone/>
            </a:pPr>
            <a:endParaRPr lang="en-US" b="1" u="sng" dirty="0" smtClean="0"/>
          </a:p>
          <a:p>
            <a:r>
              <a:rPr lang="en-US" dirty="0" smtClean="0"/>
              <a:t>A bond is a debt investment with which the investor loans money to an entity (company or government) that borrows the funds for a defined period of time at a specified interest rate.</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Capital Market Instruments</a:t>
            </a:r>
            <a:endParaRPr lang="en-US" dirty="0"/>
          </a:p>
        </p:txBody>
      </p:sp>
      <p:sp>
        <p:nvSpPr>
          <p:cNvPr id="3" name="Content Placeholder 2"/>
          <p:cNvSpPr>
            <a:spLocks noGrp="1"/>
          </p:cNvSpPr>
          <p:nvPr>
            <p:ph idx="1"/>
          </p:nvPr>
        </p:nvSpPr>
        <p:spPr/>
        <p:txBody>
          <a:bodyPr>
            <a:normAutofit lnSpcReduction="10000"/>
          </a:bodyPr>
          <a:lstStyle/>
          <a:p>
            <a:pPr>
              <a:buNone/>
            </a:pPr>
            <a:r>
              <a:rPr lang="en-US" b="1" u="sng" dirty="0" smtClean="0"/>
              <a:t>Junk Bond:</a:t>
            </a:r>
          </a:p>
          <a:p>
            <a:r>
              <a:rPr lang="en-US" dirty="0" smtClean="0"/>
              <a:t>A bond with a credit rating BB or lower issued for leveraged buyouts and other takeovers by companies with questionable credit.</a:t>
            </a:r>
          </a:p>
          <a:p>
            <a:r>
              <a:rPr lang="en-US" dirty="0" smtClean="0"/>
              <a:t>The interest rate is higher in order to compensate holders for that risk.</a:t>
            </a:r>
          </a:p>
          <a:p>
            <a:r>
              <a:rPr lang="en-US" dirty="0" smtClean="0"/>
              <a:t>A bond rated usually BB or lower because of its high default risk. Also known as a High-yield bond.</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Capital Market Instruments</a:t>
            </a:r>
            <a:endParaRPr lang="en-US" dirty="0"/>
          </a:p>
        </p:txBody>
      </p:sp>
      <p:sp>
        <p:nvSpPr>
          <p:cNvPr id="3" name="Content Placeholder 2"/>
          <p:cNvSpPr>
            <a:spLocks noGrp="1"/>
          </p:cNvSpPr>
          <p:nvPr>
            <p:ph idx="1"/>
          </p:nvPr>
        </p:nvSpPr>
        <p:spPr/>
        <p:txBody>
          <a:bodyPr/>
          <a:lstStyle/>
          <a:p>
            <a:pPr>
              <a:buNone/>
            </a:pPr>
            <a:r>
              <a:rPr lang="en-US" b="1" u="sng" dirty="0" smtClean="0"/>
              <a:t>Debenture:</a:t>
            </a:r>
          </a:p>
          <a:p>
            <a:r>
              <a:rPr lang="en-US" dirty="0" smtClean="0"/>
              <a:t>A debenture (also called a note) is an unsecured corporate bond or a corporate bond that does not have a certain line of income or equipment to guarantee repayment of principal upon the bond’s maturity. </a:t>
            </a:r>
          </a:p>
          <a:p>
            <a:r>
              <a:rPr lang="en-US" dirty="0" smtClean="0"/>
              <a:t>A debenture is the most common forms of long-term loan taken by a company.</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Capital Market Instruments</a:t>
            </a:r>
            <a:endParaRPr lang="en-US" dirty="0"/>
          </a:p>
        </p:txBody>
      </p:sp>
      <p:sp>
        <p:nvSpPr>
          <p:cNvPr id="3" name="Content Placeholder 2"/>
          <p:cNvSpPr>
            <a:spLocks noGrp="1"/>
          </p:cNvSpPr>
          <p:nvPr>
            <p:ph idx="1"/>
          </p:nvPr>
        </p:nvSpPr>
        <p:spPr/>
        <p:txBody>
          <a:bodyPr>
            <a:normAutofit fontScale="92500"/>
          </a:bodyPr>
          <a:lstStyle/>
          <a:p>
            <a:pPr>
              <a:buNone/>
            </a:pPr>
            <a:r>
              <a:rPr lang="en-US" b="1" u="sng" dirty="0" smtClean="0"/>
              <a:t>Debenture:</a:t>
            </a:r>
          </a:p>
          <a:p>
            <a:r>
              <a:rPr lang="en-US" dirty="0" smtClean="0"/>
              <a:t>Debentures are medium to long-term debt instrument used by large companies to obtain funds.</a:t>
            </a:r>
          </a:p>
          <a:p>
            <a:r>
              <a:rPr lang="en-US" dirty="0" smtClean="0"/>
              <a:t>A corporation receives an advantage when it issues debentures because it means that the company does not have to set aside certain assets or income in order to guarantee against its default in paying back the principal at maturity.</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Capital Market Instruments</a:t>
            </a:r>
            <a:endParaRPr lang="en-US" dirty="0"/>
          </a:p>
        </p:txBody>
      </p:sp>
      <p:sp>
        <p:nvSpPr>
          <p:cNvPr id="3" name="Content Placeholder 2"/>
          <p:cNvSpPr>
            <a:spLocks noGrp="1"/>
          </p:cNvSpPr>
          <p:nvPr>
            <p:ph idx="1"/>
          </p:nvPr>
        </p:nvSpPr>
        <p:spPr/>
        <p:txBody>
          <a:bodyPr/>
          <a:lstStyle/>
          <a:p>
            <a:pPr>
              <a:buNone/>
            </a:pPr>
            <a:r>
              <a:rPr lang="en-US" b="1" u="sng" dirty="0" smtClean="0"/>
              <a:t>Debenture:</a:t>
            </a:r>
          </a:p>
          <a:p>
            <a:r>
              <a:rPr lang="en-US" dirty="0" smtClean="0"/>
              <a:t>Debentures are generally freely transferable by the debenture holder.</a:t>
            </a:r>
          </a:p>
          <a:p>
            <a:pPr>
              <a:buNone/>
            </a:pPr>
            <a:endParaRPr lang="en-US" dirty="0" smtClean="0"/>
          </a:p>
          <a:p>
            <a:r>
              <a:rPr lang="en-US" dirty="0" smtClean="0"/>
              <a:t>Debenture holders have no voting rights and the interest given to them is charge against profit in company’s FS.</a:t>
            </a:r>
          </a:p>
          <a:p>
            <a:endParaRPr lang="en-US" dirty="0"/>
          </a:p>
        </p:txBody>
      </p:sp>
      <p:pic>
        <p:nvPicPr>
          <p:cNvPr id="1026" name="Picture 2"/>
          <p:cNvPicPr>
            <a:picLocks noChangeAspect="1" noChangeArrowheads="1"/>
          </p:cNvPicPr>
          <p:nvPr/>
        </p:nvPicPr>
        <p:blipFill>
          <a:blip r:embed="rId2" cstate="print"/>
          <a:srcRect/>
          <a:stretch>
            <a:fillRect/>
          </a:stretch>
        </p:blipFill>
        <p:spPr bwMode="auto">
          <a:xfrm>
            <a:off x="4495800" y="3352800"/>
            <a:ext cx="152400" cy="1524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Capital Market Instruments</a:t>
            </a:r>
            <a:endParaRPr lang="en-US" dirty="0"/>
          </a:p>
        </p:txBody>
      </p:sp>
      <p:sp>
        <p:nvSpPr>
          <p:cNvPr id="3" name="Content Placeholder 2"/>
          <p:cNvSpPr>
            <a:spLocks noGrp="1"/>
          </p:cNvSpPr>
          <p:nvPr>
            <p:ph idx="1"/>
          </p:nvPr>
        </p:nvSpPr>
        <p:spPr/>
        <p:txBody>
          <a:bodyPr/>
          <a:lstStyle/>
          <a:p>
            <a:pPr>
              <a:buNone/>
            </a:pPr>
            <a:r>
              <a:rPr lang="en-US" b="1" u="sng" dirty="0" smtClean="0"/>
              <a:t>Debenture:</a:t>
            </a:r>
          </a:p>
          <a:p>
            <a:r>
              <a:rPr lang="en-US" dirty="0" smtClean="0"/>
              <a:t>Where repayment is secured by a charge overland the document is called a ‘Mortgage’</a:t>
            </a:r>
          </a:p>
          <a:p>
            <a:r>
              <a:rPr lang="en-US" dirty="0" smtClean="0"/>
              <a:t>Where repayment is secured by a charge other assets of the company the document is called ‘Debenture’.</a:t>
            </a:r>
          </a:p>
          <a:p>
            <a:r>
              <a:rPr lang="en-US" dirty="0" smtClean="0"/>
              <a:t>Where no security is involved, the document is called ‘Note’ or ‘Unsecured deposit note’.</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Capital Market Instruments</a:t>
            </a:r>
            <a:endParaRPr lang="en-US" dirty="0"/>
          </a:p>
        </p:txBody>
      </p:sp>
      <p:sp>
        <p:nvSpPr>
          <p:cNvPr id="3" name="Content Placeholder 2"/>
          <p:cNvSpPr>
            <a:spLocks noGrp="1"/>
          </p:cNvSpPr>
          <p:nvPr>
            <p:ph idx="1"/>
          </p:nvPr>
        </p:nvSpPr>
        <p:spPr/>
        <p:txBody>
          <a:bodyPr/>
          <a:lstStyle/>
          <a:p>
            <a:pPr>
              <a:buNone/>
            </a:pPr>
            <a:r>
              <a:rPr lang="en-US" b="1" u="sng" dirty="0" smtClean="0"/>
              <a:t>Preference Shares:</a:t>
            </a:r>
          </a:p>
          <a:p>
            <a:r>
              <a:rPr lang="en-US" dirty="0" smtClean="0"/>
              <a:t>Preferential shareholders enjoy a preferential right over equity shareholders with regards to;</a:t>
            </a:r>
          </a:p>
          <a:p>
            <a:pPr marL="514350" indent="-514350">
              <a:buFont typeface="+mj-lt"/>
              <a:buAutoNum type="arabicPeriod"/>
            </a:pPr>
            <a:r>
              <a:rPr lang="en-US" dirty="0" smtClean="0"/>
              <a:t>Receipt of dividend</a:t>
            </a:r>
          </a:p>
          <a:p>
            <a:pPr marL="514350" indent="-514350">
              <a:buFont typeface="+mj-lt"/>
              <a:buAutoNum type="arabicPeriod"/>
            </a:pPr>
            <a:r>
              <a:rPr lang="en-US" dirty="0" smtClean="0"/>
              <a:t>Receipt of residual funds after liquidation</a:t>
            </a:r>
          </a:p>
          <a:p>
            <a:pPr marL="514350" indent="-514350">
              <a:buNone/>
            </a:pPr>
            <a:r>
              <a:rPr lang="en-US" dirty="0" smtClean="0"/>
              <a:t>      However, Preferential shareholders do not have voting rights, they are entitled only to a fixed dividend</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Capital Market Instruments</a:t>
            </a: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b="1" u="sng" dirty="0" smtClean="0"/>
              <a:t>Alternative Investment Market – AIM</a:t>
            </a:r>
          </a:p>
          <a:p>
            <a:r>
              <a:rPr lang="en-US" dirty="0" smtClean="0"/>
              <a:t>AIM is a sub-market of the London Stock Exchange.</a:t>
            </a:r>
          </a:p>
          <a:p>
            <a:r>
              <a:rPr lang="en-US" dirty="0" smtClean="0"/>
              <a:t>It was founded on the idea of allowing smaller companies to float shares. Running since 1995, to replace the unlisted securities market with the object of allowing small growing companies to raise capital and have their shares traded in a market, without the expense of a full market listing. </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117</TotalTime>
  <Words>580</Words>
  <Application>Microsoft Office PowerPoint</Application>
  <PresentationFormat>On-screen Show (4:3)</PresentationFormat>
  <Paragraphs>78</Paragraphs>
  <Slides>18</Slides>
  <Notes>0</Notes>
  <HiddenSlides>0</HiddenSlides>
  <MMClips>0</MMClips>
  <ScaleCrop>false</ScaleCrop>
  <HeadingPairs>
    <vt:vector size="4" baseType="variant">
      <vt:variant>
        <vt:lpstr>Theme</vt:lpstr>
      </vt:variant>
      <vt:variant>
        <vt:i4>1</vt:i4>
      </vt:variant>
      <vt:variant>
        <vt:lpstr>Slide Titles</vt:lpstr>
      </vt:variant>
      <vt:variant>
        <vt:i4>18</vt:i4>
      </vt:variant>
    </vt:vector>
  </HeadingPairs>
  <TitlesOfParts>
    <vt:vector size="19" baseType="lpstr">
      <vt:lpstr>Office Theme</vt:lpstr>
      <vt:lpstr>Revise Lecture 9</vt:lpstr>
      <vt:lpstr>Revise Lecture 9</vt:lpstr>
      <vt:lpstr>Revise Lecture 9</vt:lpstr>
      <vt:lpstr>Revise Lecture 9</vt:lpstr>
      <vt:lpstr>Revise Lecture 9</vt:lpstr>
      <vt:lpstr>Revise Lecture 9</vt:lpstr>
      <vt:lpstr>Revise Lecture 9</vt:lpstr>
      <vt:lpstr>Lecture 10</vt:lpstr>
      <vt:lpstr>Capital Market Instruments</vt:lpstr>
      <vt:lpstr>Capital Market Instruments</vt:lpstr>
      <vt:lpstr>Capital Market Instruments</vt:lpstr>
      <vt:lpstr>Capital Market Instruments</vt:lpstr>
      <vt:lpstr>Capital Market Instruments</vt:lpstr>
      <vt:lpstr>Capital Market Instruments</vt:lpstr>
      <vt:lpstr>Capital Market Instruments</vt:lpstr>
      <vt:lpstr>Capital Market Instruments</vt:lpstr>
      <vt:lpstr>Capital Market Instruments</vt:lpstr>
      <vt:lpstr>Capital Market Instruments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Revise Lecture 9</dc:title>
  <dc:creator>CCCF10</dc:creator>
  <cp:lastModifiedBy>Administrator</cp:lastModifiedBy>
  <cp:revision>10</cp:revision>
  <dcterms:created xsi:type="dcterms:W3CDTF">2014-07-17T02:15:33Z</dcterms:created>
  <dcterms:modified xsi:type="dcterms:W3CDTF">2014-07-17T07:19:08Z</dcterms:modified>
</cp:coreProperties>
</file>