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8"/>
  </p:notesMasterIdLst>
  <p:sldIdLst>
    <p:sldId id="256" r:id="rId2"/>
    <p:sldId id="257" r:id="rId3"/>
    <p:sldId id="324" r:id="rId4"/>
    <p:sldId id="325" r:id="rId5"/>
    <p:sldId id="326" r:id="rId6"/>
    <p:sldId id="327" r:id="rId7"/>
    <p:sldId id="328" r:id="rId8"/>
    <p:sldId id="329" r:id="rId9"/>
    <p:sldId id="330" r:id="rId10"/>
    <p:sldId id="331" r:id="rId11"/>
    <p:sldId id="332" r:id="rId12"/>
    <p:sldId id="333" r:id="rId13"/>
    <p:sldId id="350" r:id="rId14"/>
    <p:sldId id="351" r:id="rId15"/>
    <p:sldId id="353" r:id="rId16"/>
    <p:sldId id="352" r:id="rId17"/>
    <p:sldId id="334" r:id="rId18"/>
    <p:sldId id="335" r:id="rId19"/>
    <p:sldId id="336" r:id="rId20"/>
    <p:sldId id="337" r:id="rId21"/>
    <p:sldId id="338" r:id="rId22"/>
    <p:sldId id="339" r:id="rId23"/>
    <p:sldId id="340" r:id="rId24"/>
    <p:sldId id="341" r:id="rId25"/>
    <p:sldId id="342" r:id="rId26"/>
    <p:sldId id="348"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A4F6CB4C-1B4F-46AB-8E82-D272D70AADAA}" type="slidenum">
              <a:rPr lang="en-US"/>
              <a:pPr/>
              <a:t>3</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xfrm>
            <a:off x="914400" y="4343400"/>
            <a:ext cx="5029200" cy="4114800"/>
          </a:xfrm>
          <a:noFill/>
          <a:ln/>
        </p:spPr>
        <p:txBody>
          <a:bodyPr/>
          <a:lstStyle/>
          <a:p>
            <a:pPr eaLnBrk="1" hangingPunct="1"/>
            <a:r>
              <a:rPr lang="en-US" smtClean="0"/>
              <a:t>Assume the information provided for Denny Associates.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EFE81D87-9C6D-4411-B636-671FA0FF0075}" type="slidenum">
              <a:rPr lang="en-US"/>
              <a:pPr/>
              <a:t>4</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xfrm>
            <a:off x="914400" y="4343400"/>
            <a:ext cx="5029200" cy="4114800"/>
          </a:xfrm>
          <a:noFill/>
          <a:ln/>
        </p:spPr>
        <p:txBody>
          <a:bodyPr/>
          <a:lstStyle/>
          <a:p>
            <a:pPr eaLnBrk="1" hangingPunct="1"/>
            <a:r>
              <a:rPr lang="en-US" smtClean="0"/>
              <a:t>What is the net present value of the contract with the local bank?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3206C2FC-07D7-4DD0-9A63-7ED41474B1E7}" type="slidenum">
              <a:rPr lang="en-US"/>
              <a:pPr/>
              <a:t>5</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xfrm>
            <a:off x="914400" y="4343400"/>
            <a:ext cx="5029200" cy="4114800"/>
          </a:xfrm>
          <a:noFill/>
          <a:ln/>
        </p:spPr>
        <p:txBody>
          <a:bodyPr/>
          <a:lstStyle/>
          <a:p>
            <a:pPr eaLnBrk="1" hangingPunct="1"/>
            <a:r>
              <a:rPr lang="en-US" smtClean="0"/>
              <a:t>The net present value of the contract is $28,230.  Take a minute and review the solution presented.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BDCCAE8A-641C-4102-9006-C2A261C854FB}" type="slidenum">
              <a:rPr lang="en-US"/>
              <a:pPr/>
              <a:t>6</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xfrm>
            <a:off x="914400" y="4343400"/>
            <a:ext cx="5029200" cy="4114800"/>
          </a:xfrm>
          <a:noFill/>
          <a:ln/>
        </p:spPr>
        <p:txBody>
          <a:bodyPr/>
          <a:lstStyle/>
          <a:p>
            <a:pPr eaLnBrk="1" hangingPunct="1"/>
            <a:r>
              <a:rPr lang="en-US" smtClean="0"/>
              <a:t>In decisions where revenues are not directly involved, managers should choose the alternative that has the least total cost from a present value perspective.</a:t>
            </a:r>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350BF540-9134-4943-B048-6A3BFCA80846}" type="slidenum">
              <a:rPr lang="en-US"/>
              <a:pPr/>
              <a:t>7</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xfrm>
            <a:off x="914400" y="4343400"/>
            <a:ext cx="5029200" cy="4114800"/>
          </a:xfrm>
          <a:noFill/>
          <a:ln/>
        </p:spPr>
        <p:txBody>
          <a:bodyPr/>
          <a:lstStyle/>
          <a:p>
            <a:pPr eaLnBrk="1" hangingPunct="1"/>
            <a:r>
              <a:rPr lang="en-US" smtClean="0"/>
              <a:t>Assume the following:</a:t>
            </a:r>
          </a:p>
          <a:p>
            <a:pPr eaLnBrk="1" hangingPunct="1"/>
            <a:endParaRPr lang="en-US" smtClean="0"/>
          </a:p>
          <a:p>
            <a:pPr eaLnBrk="1" hangingPunct="1"/>
            <a:r>
              <a:rPr lang="en-US" smtClean="0">
                <a:cs typeface="Times New Roman" pitchFamily="18" charset="0"/>
              </a:rPr>
              <a:t>Home Furniture Company is trying to decide whether to overhaul an old delivery truck or purchase a new one.</a:t>
            </a:r>
          </a:p>
          <a:p>
            <a:pPr eaLnBrk="1" hangingPunct="1"/>
            <a:r>
              <a:rPr lang="en-US" smtClean="0">
                <a:cs typeface="Times New Roman" pitchFamily="18" charset="0"/>
              </a:rPr>
              <a:t>The company uses a discount rate of 10 percent.</a:t>
            </a:r>
            <a:r>
              <a:rPr lang="en-US" smtClean="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78D2140B-0ED5-44DA-B6BA-2276B7C40439}" type="slidenum">
              <a:rPr lang="en-US"/>
              <a:pPr/>
              <a:t>8</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xfrm>
            <a:off x="914400" y="4343400"/>
            <a:ext cx="5029200" cy="4114800"/>
          </a:xfrm>
          <a:noFill/>
          <a:ln/>
        </p:spPr>
        <p:txBody>
          <a:bodyPr/>
          <a:lstStyle/>
          <a:p>
            <a:pPr eaLnBrk="1" hangingPunct="1"/>
            <a:r>
              <a:rPr lang="en-US" smtClean="0"/>
              <a:t>The information pertaining to the old and new trucks is as shown.</a:t>
            </a:r>
          </a:p>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7E57610C-2179-49EB-B4E8-89E93302F37C}" type="slidenum">
              <a:rPr lang="en-US"/>
              <a:pPr/>
              <a:t>9</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xfrm>
            <a:off x="914400" y="4343400"/>
            <a:ext cx="5029200" cy="4114800"/>
          </a:xfrm>
          <a:noFill/>
          <a:ln/>
        </p:spPr>
        <p:txBody>
          <a:bodyPr/>
          <a:lstStyle/>
          <a:p>
            <a:pPr eaLnBrk="1" hangingPunct="1"/>
            <a:r>
              <a:rPr lang="en-US" smtClean="0"/>
              <a:t>The net present value of buying a new truck is negative $32,883.  The net present value of overhauling the old truck is negative $42,255.</a:t>
            </a:r>
          </a:p>
          <a:p>
            <a:pPr eaLnBrk="1" hangingPunct="1"/>
            <a:endParaRPr lang="en-US" smtClean="0"/>
          </a:p>
          <a:p>
            <a:pPr eaLnBrk="1" hangingPunct="1"/>
            <a:r>
              <a:rPr lang="en-US" smtClean="0">
                <a:cs typeface="Times New Roman" pitchFamily="18" charset="0"/>
              </a:rPr>
              <a:t>Notice that both NPV numbers are negative because there is no revenue involved – this is a least cost decision.</a:t>
            </a:r>
          </a:p>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FDE48A34-E51B-42A1-8889-9A7D0FE59F7C}" type="slidenum">
              <a:rPr lang="en-US"/>
              <a:pPr/>
              <a:t>10</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xfrm>
            <a:off x="914400" y="4343400"/>
            <a:ext cx="5029200" cy="4114800"/>
          </a:xfrm>
          <a:noFill/>
          <a:ln/>
        </p:spPr>
        <p:txBody>
          <a:bodyPr/>
          <a:lstStyle/>
          <a:p>
            <a:pPr eaLnBrk="1" hangingPunct="1"/>
            <a:r>
              <a:rPr lang="en-US" smtClean="0">
                <a:cs typeface="Times New Roman" pitchFamily="18" charset="0"/>
              </a:rPr>
              <a:t>The net present value in favor of purchasing the new truck is $9,372.</a:t>
            </a: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C966DB53-5EDA-46AF-9609-EF00F9EEEB4F}" type="slidenum">
              <a:rPr lang="en-US"/>
              <a:pPr/>
              <a:t>11</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xfrm>
            <a:off x="914400" y="4343400"/>
            <a:ext cx="5029200" cy="4114800"/>
          </a:xfrm>
          <a:noFill/>
          <a:ln/>
        </p:spPr>
        <p:txBody>
          <a:bodyPr/>
          <a:lstStyle/>
          <a:p>
            <a:pPr eaLnBrk="1" hangingPunct="1"/>
            <a:r>
              <a:rPr lang="en-US" smtClean="0"/>
              <a:t>Consider the information provided for Bay Architects. How large (in cash terms) would the intangible benefits have to be to justify investing in the machine if the discount rate is 14 percent?</a:t>
            </a:r>
          </a:p>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F84D3853-ACEF-475C-89D9-7FB116F104E5}" type="slidenum">
              <a:rPr lang="en-US"/>
              <a:pPr/>
              <a:t>12</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xfrm>
            <a:off x="914400" y="4343400"/>
            <a:ext cx="5029200" cy="4114800"/>
          </a:xfrm>
          <a:noFill/>
          <a:ln/>
        </p:spPr>
        <p:txBody>
          <a:bodyPr/>
          <a:lstStyle/>
          <a:p>
            <a:pPr eaLnBrk="1" hangingPunct="1"/>
            <a:r>
              <a:rPr lang="en-US" smtClean="0"/>
              <a:t>The annual intangible benefits would have to be at least $24,317.  Take a minute and review the detailed solution provided.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3CB9760-D445-40A1-8DB5-E2F0092F2511}" type="slidenum">
              <a:rPr lang="en-US" smtClean="0"/>
              <a:pPr/>
              <a:t>17</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D5F4694-40D2-4DD9-BDA8-31EF845768D6}" type="slidenum">
              <a:rPr lang="en-US" smtClean="0"/>
              <a:pPr/>
              <a:t>18</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47E4337-4949-41CD-8D9A-39D460832E19}" type="slidenum">
              <a:rPr lang="en-US" smtClean="0"/>
              <a:pPr/>
              <a:t>21</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DA028604-AB78-4D62-9039-B059696AD800}" type="slidenum">
              <a:rPr lang="en-US"/>
              <a:pPr/>
              <a:t>24</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xfrm>
            <a:off x="914400" y="4343400"/>
            <a:ext cx="5029200" cy="4114800"/>
          </a:xfrm>
          <a:noFill/>
          <a:ln/>
        </p:spPr>
        <p:txBody>
          <a:bodyPr/>
          <a:lstStyle/>
          <a:p>
            <a:pPr eaLnBrk="1" hangingPunct="1"/>
            <a:r>
              <a:rPr lang="en-US" smtClean="0"/>
              <a:t>When using the internal rate of return method to rank competing investment projects, the preference rule is: the higher the internal rate of return, the more desirable the project.</a:t>
            </a:r>
          </a:p>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3CB9760-D445-40A1-8DB5-E2F0092F2511}" type="slidenum">
              <a:rPr lang="en-US" smtClean="0"/>
              <a:pPr/>
              <a:t>25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2C4E663-4C15-4C2E-8876-EE41B99E06FA}" type="slidenum">
              <a:rPr lang="en-US" smtClean="0"/>
              <a:pPr/>
              <a:t>26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oleObject" Target="../embeddings/Microsoft_Office_Excel_97-2003_Worksheet4.xls"/><Relationship Id="rId4" Type="http://schemas.openxmlformats.org/officeDocument/2006/relationships/oleObject" Target="../embeddings/Microsoft_Office_Excel_97-2003_Worksheet3.xls"/></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oleObject" Target="../embeddings/Microsoft_Office_Excel_97-2003_Worksheet6.xls"/><Relationship Id="rId4" Type="http://schemas.openxmlformats.org/officeDocument/2006/relationships/oleObject" Target="../embeddings/Microsoft_Office_Excel_97-2003_Worksheet5.xls"/></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Microsoft_Office_Excel_97-2003_Worksheet7.xls"/></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oleObject" Target="../embeddings/Microsoft_Office_Excel_97-2003_Worksheet9.xls"/><Relationship Id="rId4" Type="http://schemas.openxmlformats.org/officeDocument/2006/relationships/oleObject" Target="../embeddings/Microsoft_Office_Excel_97-2003_Worksheet8.xls"/></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9</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endParaRPr lang="en-US" sz="1400" dirty="0" smtClean="0">
              <a:latin typeface="Arial" pitchFamily="34" charset="0"/>
              <a:cs typeface="Arial" pitchFamily="34" charset="0"/>
            </a:endParaRPr>
          </a:p>
          <a:p>
            <a:pPr marL="342900" lvl="1" indent="-342900">
              <a:buFont typeface="Arial" pitchFamily="34" charset="0"/>
              <a:buChar char="•"/>
            </a:pPr>
            <a:r>
              <a:rPr lang="en-US" sz="1800" dirty="0" smtClean="0">
                <a:latin typeface="Arial" pitchFamily="34" charset="0"/>
                <a:cs typeface="Arial" pitchFamily="34" charset="0"/>
              </a:rPr>
              <a:t>Net Present value – </a:t>
            </a:r>
            <a:r>
              <a:rPr lang="en-US" sz="1800" dirty="0" err="1" smtClean="0">
                <a:latin typeface="Arial" pitchFamily="34" charset="0"/>
                <a:cs typeface="Arial" pitchFamily="34" charset="0"/>
              </a:rPr>
              <a:t>exmaples</a:t>
            </a:r>
            <a:endParaRPr lang="en-US" sz="1800" dirty="0" smtClean="0">
              <a:latin typeface="Arial" pitchFamily="34" charset="0"/>
              <a:cs typeface="Arial" pitchFamily="34" charset="0"/>
            </a:endParaRPr>
          </a:p>
          <a:p>
            <a:pPr marL="342900" lvl="1" indent="-342900">
              <a:buFont typeface="Arial" pitchFamily="34" charset="0"/>
              <a:buChar char="•"/>
            </a:pPr>
            <a:r>
              <a:rPr lang="en-US" sz="1800" dirty="0" smtClean="0">
                <a:latin typeface="Arial" pitchFamily="34" charset="0"/>
                <a:cs typeface="Arial" pitchFamily="34" charset="0"/>
              </a:rPr>
              <a:t>Lease or buy decisions</a:t>
            </a:r>
          </a:p>
          <a:p>
            <a:pPr marL="342900" lvl="1" indent="-342900">
              <a:buFont typeface="Arial" pitchFamily="34" charset="0"/>
              <a:buChar char="•"/>
            </a:pPr>
            <a:r>
              <a:rPr lang="en-US" sz="1800" dirty="0" smtClean="0">
                <a:latin typeface="Arial" pitchFamily="34" charset="0"/>
                <a:cs typeface="Arial" pitchFamily="34" charset="0"/>
              </a:rPr>
              <a:t>Internal Rate of Return</a:t>
            </a:r>
          </a:p>
          <a:p>
            <a:pPr marL="342900" lvl="1" indent="-342900">
              <a:buFont typeface="Arial" pitchFamily="34" charset="0"/>
              <a:buChar char="•"/>
            </a:pPr>
            <a:r>
              <a:rPr lang="en-US" sz="1800" dirty="0" smtClean="0">
                <a:latin typeface="Arial" pitchFamily="34" charset="0"/>
                <a:cs typeface="Arial" pitchFamily="34" charset="0"/>
              </a:rPr>
              <a:t>Risk Analysis in investment analysis</a:t>
            </a: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7"/>
          <p:cNvSpPr>
            <a:spLocks noGrp="1" noChangeArrowheads="1"/>
          </p:cNvSpPr>
          <p:nvPr>
            <p:ph type="title"/>
          </p:nvPr>
        </p:nvSpPr>
        <p:spPr/>
        <p:txBody>
          <a:bodyPr/>
          <a:lstStyle/>
          <a:p>
            <a:pPr eaLnBrk="1" hangingPunct="1"/>
            <a:r>
              <a:rPr lang="en-US" smtClean="0"/>
              <a:t>Quick Check </a:t>
            </a:r>
            <a:r>
              <a:rPr lang="en-US" smtClean="0">
                <a:sym typeface="Wingdings" pitchFamily="2" charset="2"/>
              </a:rPr>
              <a:t></a:t>
            </a:r>
          </a:p>
        </p:txBody>
      </p:sp>
      <p:sp>
        <p:nvSpPr>
          <p:cNvPr id="9220" name="Rectangle 2"/>
          <p:cNvSpPr>
            <a:spLocks noGrp="1" noChangeArrowheads="1"/>
          </p:cNvSpPr>
          <p:nvPr>
            <p:ph type="body" idx="4294967295"/>
          </p:nvPr>
        </p:nvSpPr>
        <p:spPr>
          <a:xfrm>
            <a:off x="762000" y="1600200"/>
            <a:ext cx="8010525" cy="754063"/>
          </a:xfrm>
          <a:noFill/>
        </p:spPr>
        <p:txBody>
          <a:bodyPr lIns="90488" tIns="44450" rIns="90488" bIns="44450"/>
          <a:lstStyle/>
          <a:p>
            <a:pPr algn="ctr" eaLnBrk="1" hangingPunct="1">
              <a:lnSpc>
                <a:spcPct val="90000"/>
              </a:lnSpc>
              <a:buFont typeface="Wingdings" pitchFamily="2" charset="2"/>
              <a:buNone/>
            </a:pPr>
            <a:r>
              <a:rPr lang="en-US" sz="2400" smtClean="0"/>
              <a:t>Denny Associates has been offered a four-year contract to supply the computing requirements for a local bank.</a:t>
            </a:r>
          </a:p>
        </p:txBody>
      </p:sp>
      <p:graphicFrame>
        <p:nvGraphicFramePr>
          <p:cNvPr id="86019" name="Object 3"/>
          <p:cNvGraphicFramePr>
            <a:graphicFrameLocks/>
          </p:cNvGraphicFramePr>
          <p:nvPr/>
        </p:nvGraphicFramePr>
        <p:xfrm>
          <a:off x="1143000" y="2516188"/>
          <a:ext cx="7313613" cy="2513012"/>
        </p:xfrm>
        <a:graphic>
          <a:graphicData uri="http://schemas.openxmlformats.org/presentationml/2006/ole">
            <p:oleObj spid="_x0000_s23554" name="Worksheet" r:id="rId4" imgW="3450600" imgH="1243440" progId="Excel.Sheet.8">
              <p:embed/>
            </p:oleObj>
          </a:graphicData>
        </a:graphic>
      </p:graphicFrame>
      <p:sp>
        <p:nvSpPr>
          <p:cNvPr id="86020" name="Rectangle 4"/>
          <p:cNvSpPr>
            <a:spLocks noChangeArrowheads="1"/>
          </p:cNvSpPr>
          <p:nvPr/>
        </p:nvSpPr>
        <p:spPr bwMode="auto">
          <a:xfrm>
            <a:off x="609600" y="5181600"/>
            <a:ext cx="8302625" cy="1066800"/>
          </a:xfrm>
          <a:prstGeom prst="rect">
            <a:avLst/>
          </a:prstGeom>
          <a:noFill/>
          <a:ln w="12700">
            <a:noFill/>
            <a:miter lim="800000"/>
            <a:headEnd/>
            <a:tailEnd/>
          </a:ln>
        </p:spPr>
        <p:txBody>
          <a:bodyPr lIns="90488" tIns="44450" rIns="90488" bIns="44450"/>
          <a:lstStyle/>
          <a:p>
            <a:pPr marL="342900" indent="-342900">
              <a:spcBef>
                <a:spcPct val="20000"/>
              </a:spcBef>
              <a:buClr>
                <a:schemeClr val="tx2"/>
              </a:buClr>
              <a:buSzPct val="90000"/>
              <a:buFont typeface="Wingdings" pitchFamily="2" charset="2"/>
              <a:buChar char="n"/>
            </a:pPr>
            <a:r>
              <a:rPr lang="en-US" sz="2400" baseline="0"/>
              <a:t>The working capital is released at the end of the contract.</a:t>
            </a:r>
          </a:p>
          <a:p>
            <a:pPr marL="342900" indent="-342900">
              <a:spcBef>
                <a:spcPct val="20000"/>
              </a:spcBef>
              <a:buClr>
                <a:schemeClr val="tx2"/>
              </a:buClr>
              <a:buSzPct val="90000"/>
              <a:buFont typeface="Wingdings" pitchFamily="2" charset="2"/>
              <a:buChar char="n"/>
            </a:pPr>
            <a:r>
              <a:rPr lang="en-US" sz="2400" baseline="0"/>
              <a:t>Denny Associates requires a 14% return.</a:t>
            </a:r>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6019"/>
                                        </p:tgtEl>
                                        <p:attrNameLst>
                                          <p:attrName>style.visibility</p:attrName>
                                        </p:attrNameLst>
                                      </p:cBhvr>
                                      <p:to>
                                        <p:strVal val="visible"/>
                                      </p:to>
                                    </p:set>
                                    <p:animEffect transition="in" filter="wipe(up)">
                                      <p:cBhvr>
                                        <p:cTn id="7" dur="500"/>
                                        <p:tgtEl>
                                          <p:spTgt spid="8601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6020"/>
                                        </p:tgtEl>
                                        <p:attrNameLst>
                                          <p:attrName>style.visibility</p:attrName>
                                        </p:attrNameLst>
                                      </p:cBhvr>
                                      <p:to>
                                        <p:strVal val="visible"/>
                                      </p:to>
                                    </p:set>
                                    <p:animEffect transition="in" filter="wipe(up)">
                                      <p:cBhvr>
                                        <p:cTn id="11" dur="500"/>
                                        <p:tgtEl>
                                          <p:spTgt spid="86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0"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title"/>
          </p:nvPr>
        </p:nvSpPr>
        <p:spPr/>
        <p:txBody>
          <a:bodyPr/>
          <a:lstStyle/>
          <a:p>
            <a:pPr eaLnBrk="1" hangingPunct="1"/>
            <a:r>
              <a:rPr lang="en-US" smtClean="0"/>
              <a:t>Quick Check </a:t>
            </a:r>
            <a:r>
              <a:rPr lang="en-US" smtClean="0">
                <a:sym typeface="Wingdings" pitchFamily="2" charset="2"/>
              </a:rPr>
              <a:t></a:t>
            </a:r>
          </a:p>
        </p:txBody>
      </p:sp>
      <p:sp>
        <p:nvSpPr>
          <p:cNvPr id="88066" name="Rectangle 2"/>
          <p:cNvSpPr>
            <a:spLocks noGrp="1" noChangeArrowheads="1"/>
          </p:cNvSpPr>
          <p:nvPr>
            <p:ph type="body" idx="4294967295"/>
          </p:nvPr>
        </p:nvSpPr>
        <p:spPr>
          <a:xfrm>
            <a:off x="935038" y="1806575"/>
            <a:ext cx="7294562" cy="3375025"/>
          </a:xfrm>
          <a:solidFill>
            <a:schemeClr val="accent2"/>
          </a:solidFill>
          <a:ln w="12699">
            <a:solidFill>
              <a:srgbClr val="000000"/>
            </a:solidFill>
          </a:ln>
          <a:effectLst>
            <a:outerShdw dist="35921" dir="2700000" algn="ctr" rotWithShape="0">
              <a:srgbClr val="000000"/>
            </a:outerShdw>
          </a:effectLst>
        </p:spPr>
        <p:txBody>
          <a:bodyPr lIns="90488" tIns="44450" rIns="90488" bIns="44450"/>
          <a:lstStyle/>
          <a:p>
            <a:pPr eaLnBrk="1" hangingPunct="1">
              <a:buFont typeface="Wingdings" pitchFamily="2" charset="2"/>
              <a:buNone/>
              <a:defRPr/>
            </a:pPr>
            <a:r>
              <a:rPr lang="en-US" smtClean="0"/>
              <a:t> 	What is the net present value of the contract with the local bank?</a:t>
            </a:r>
          </a:p>
          <a:p>
            <a:pPr lvl="1" eaLnBrk="1" hangingPunct="1">
              <a:buFont typeface="Wingdings" pitchFamily="2" charset="2"/>
              <a:buNone/>
              <a:defRPr/>
            </a:pPr>
            <a:r>
              <a:rPr lang="en-US" sz="3000" smtClean="0"/>
              <a:t>a. $150,000</a:t>
            </a:r>
          </a:p>
          <a:p>
            <a:pPr lvl="1" eaLnBrk="1" hangingPunct="1">
              <a:buFont typeface="Wingdings" pitchFamily="2" charset="2"/>
              <a:buNone/>
              <a:defRPr/>
            </a:pPr>
            <a:r>
              <a:rPr lang="en-US" sz="3000" smtClean="0"/>
              <a:t>b. $  28,230</a:t>
            </a:r>
          </a:p>
          <a:p>
            <a:pPr lvl="1" eaLnBrk="1" hangingPunct="1">
              <a:buFont typeface="Wingdings" pitchFamily="2" charset="2"/>
              <a:buNone/>
              <a:defRPr/>
            </a:pPr>
            <a:r>
              <a:rPr lang="en-US" sz="3000" smtClean="0"/>
              <a:t>c. $  92,340</a:t>
            </a:r>
          </a:p>
          <a:p>
            <a:pPr lvl="1" eaLnBrk="1" hangingPunct="1">
              <a:buFont typeface="Wingdings" pitchFamily="2" charset="2"/>
              <a:buNone/>
              <a:defRPr/>
            </a:pPr>
            <a:r>
              <a:rPr lang="en-US" sz="3000" smtClean="0"/>
              <a:t>d. $132,916</a:t>
            </a:r>
          </a:p>
        </p:txBody>
      </p:sp>
    </p:spTree>
  </p:cSld>
  <p:clrMapOvr>
    <a:masterClrMapping/>
  </p:clrMapOvr>
  <p:transition spd="med">
    <p:blinds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0" name="Rectangle 8"/>
          <p:cNvSpPr>
            <a:spLocks noChangeArrowheads="1"/>
          </p:cNvSpPr>
          <p:nvPr/>
        </p:nvSpPr>
        <p:spPr bwMode="auto">
          <a:xfrm>
            <a:off x="935038" y="1806575"/>
            <a:ext cx="7294562" cy="3375025"/>
          </a:xfrm>
          <a:prstGeom prst="rect">
            <a:avLst/>
          </a:prstGeom>
          <a:solidFill>
            <a:schemeClr val="accent2"/>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marL="342900" indent="-342900">
              <a:spcBef>
                <a:spcPct val="20000"/>
              </a:spcBef>
              <a:buClr>
                <a:schemeClr val="folHlink"/>
              </a:buClr>
              <a:buSzPct val="90000"/>
              <a:buFont typeface="Wingdings" pitchFamily="2" charset="2"/>
              <a:buNone/>
              <a:defRPr/>
            </a:pPr>
            <a:r>
              <a:rPr lang="en-US" sz="2800" baseline="0"/>
              <a:t> 	What is the net present value of the contract with the local bank?</a:t>
            </a:r>
          </a:p>
          <a:p>
            <a:pPr marL="742950" lvl="1" indent="-285750">
              <a:spcBef>
                <a:spcPct val="20000"/>
              </a:spcBef>
              <a:buClr>
                <a:schemeClr val="accent1"/>
              </a:buClr>
              <a:buSzPct val="75000"/>
              <a:buFont typeface="Wingdings" pitchFamily="2" charset="2"/>
              <a:buNone/>
              <a:defRPr/>
            </a:pPr>
            <a:r>
              <a:rPr lang="en-US" sz="3000" baseline="0">
                <a:solidFill>
                  <a:srgbClr val="E5F2FF"/>
                </a:solidFill>
              </a:rPr>
              <a:t>a. $150,000</a:t>
            </a:r>
          </a:p>
          <a:p>
            <a:pPr marL="742950" lvl="1" indent="-285750">
              <a:spcBef>
                <a:spcPct val="20000"/>
              </a:spcBef>
              <a:buClr>
                <a:schemeClr val="accent1"/>
              </a:buClr>
              <a:buSzPct val="75000"/>
              <a:buFont typeface="Wingdings" pitchFamily="2" charset="2"/>
              <a:buNone/>
              <a:defRPr/>
            </a:pPr>
            <a:r>
              <a:rPr lang="en-US" sz="3000" baseline="0"/>
              <a:t>b. $  28,230</a:t>
            </a:r>
          </a:p>
          <a:p>
            <a:pPr marL="742950" lvl="1" indent="-285750">
              <a:spcBef>
                <a:spcPct val="20000"/>
              </a:spcBef>
              <a:buClr>
                <a:schemeClr val="accent1"/>
              </a:buClr>
              <a:buSzPct val="75000"/>
              <a:buFont typeface="Wingdings" pitchFamily="2" charset="2"/>
              <a:buNone/>
              <a:defRPr/>
            </a:pPr>
            <a:r>
              <a:rPr lang="en-US" sz="3000" baseline="0">
                <a:solidFill>
                  <a:srgbClr val="E5F2FF"/>
                </a:solidFill>
              </a:rPr>
              <a:t>c. $  92,340</a:t>
            </a:r>
          </a:p>
          <a:p>
            <a:pPr marL="742950" lvl="1" indent="-285750">
              <a:spcBef>
                <a:spcPct val="20000"/>
              </a:spcBef>
              <a:buClr>
                <a:schemeClr val="accent1"/>
              </a:buClr>
              <a:buSzPct val="75000"/>
              <a:buFont typeface="Wingdings" pitchFamily="2" charset="2"/>
              <a:buNone/>
              <a:defRPr/>
            </a:pPr>
            <a:r>
              <a:rPr lang="en-US" sz="3000" baseline="0">
                <a:solidFill>
                  <a:srgbClr val="E5F2FF"/>
                </a:solidFill>
              </a:rPr>
              <a:t>d. $132,916</a:t>
            </a:r>
          </a:p>
        </p:txBody>
      </p:sp>
      <p:sp>
        <p:nvSpPr>
          <p:cNvPr id="10244" name="Rectangle 7"/>
          <p:cNvSpPr>
            <a:spLocks noGrp="1" noChangeArrowheads="1"/>
          </p:cNvSpPr>
          <p:nvPr>
            <p:ph type="title"/>
          </p:nvPr>
        </p:nvSpPr>
        <p:spPr/>
        <p:txBody>
          <a:bodyPr/>
          <a:lstStyle/>
          <a:p>
            <a:pPr eaLnBrk="1" hangingPunct="1"/>
            <a:r>
              <a:rPr lang="en-US" smtClean="0"/>
              <a:t>Quick Check </a:t>
            </a:r>
            <a:r>
              <a:rPr lang="en-US" smtClean="0">
                <a:sym typeface="Wingdings" pitchFamily="2" charset="2"/>
              </a:rPr>
              <a:t></a:t>
            </a:r>
          </a:p>
        </p:txBody>
      </p:sp>
      <p:sp>
        <p:nvSpPr>
          <p:cNvPr id="90115" name="Oval 3"/>
          <p:cNvSpPr>
            <a:spLocks noChangeArrowheads="1"/>
          </p:cNvSpPr>
          <p:nvPr/>
        </p:nvSpPr>
        <p:spPr bwMode="auto">
          <a:xfrm>
            <a:off x="1270000" y="3321050"/>
            <a:ext cx="635000" cy="635000"/>
          </a:xfrm>
          <a:prstGeom prst="ellipse">
            <a:avLst/>
          </a:prstGeom>
          <a:noFill/>
          <a:ln w="50799">
            <a:solidFill>
              <a:srgbClr val="FF0000"/>
            </a:solidFill>
            <a:round/>
            <a:headEnd/>
            <a:tailEnd/>
          </a:ln>
          <a:effectLst>
            <a:outerShdw dist="35921" dir="2700000" algn="ctr" rotWithShape="0">
              <a:schemeClr val="tx1"/>
            </a:outerShdw>
          </a:effectLst>
        </p:spPr>
        <p:txBody>
          <a:bodyPr wrap="none" anchor="ctr"/>
          <a:lstStyle/>
          <a:p>
            <a:pPr>
              <a:defRPr/>
            </a:pPr>
            <a:endParaRPr lang="en-US"/>
          </a:p>
        </p:txBody>
      </p:sp>
      <p:graphicFrame>
        <p:nvGraphicFramePr>
          <p:cNvPr id="90116" name="Object 4"/>
          <p:cNvGraphicFramePr>
            <a:graphicFrameLocks/>
          </p:cNvGraphicFramePr>
          <p:nvPr/>
        </p:nvGraphicFramePr>
        <p:xfrm>
          <a:off x="457200" y="4114800"/>
          <a:ext cx="8458200" cy="2438400"/>
        </p:xfrm>
        <a:graphic>
          <a:graphicData uri="http://schemas.openxmlformats.org/presentationml/2006/ole">
            <p:oleObj spid="_x0000_s24578" name="Worksheet" r:id="rId4" imgW="4648680" imgH="1604160" progId="Excel.Sheet.8">
              <p:embed/>
            </p:oleObj>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0115"/>
                                        </p:tgtEl>
                                        <p:attrNameLst>
                                          <p:attrName>style.visibility</p:attrName>
                                        </p:attrNameLst>
                                      </p:cBhvr>
                                      <p:to>
                                        <p:strVal val="visible"/>
                                      </p:to>
                                    </p:set>
                                    <p:anim calcmode="lin" valueType="num">
                                      <p:cBhvr additive="base">
                                        <p:cTn id="7" dur="500" fill="hold"/>
                                        <p:tgtEl>
                                          <p:spTgt spid="90115"/>
                                        </p:tgtEl>
                                        <p:attrNameLst>
                                          <p:attrName>ppt_x</p:attrName>
                                        </p:attrNameLst>
                                      </p:cBhvr>
                                      <p:tavLst>
                                        <p:tav tm="0">
                                          <p:val>
                                            <p:strVal val="0-#ppt_w/2"/>
                                          </p:val>
                                        </p:tav>
                                        <p:tav tm="100000">
                                          <p:val>
                                            <p:strVal val="#ppt_x"/>
                                          </p:val>
                                        </p:tav>
                                      </p:tavLst>
                                    </p:anim>
                                    <p:anim calcmode="lin" valueType="num">
                                      <p:cBhvr additive="base">
                                        <p:cTn id="8" dur="500" fill="hold"/>
                                        <p:tgtEl>
                                          <p:spTgt spid="901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90116"/>
                                        </p:tgtEl>
                                        <p:attrNameLst>
                                          <p:attrName>style.visibility</p:attrName>
                                        </p:attrNameLst>
                                      </p:cBhvr>
                                      <p:to>
                                        <p:strVal val="visible"/>
                                      </p:to>
                                    </p:set>
                                    <p:animEffect transition="in" filter="wipe(up)">
                                      <p:cBhvr>
                                        <p:cTn id="12" dur="500"/>
                                        <p:tgtEl>
                                          <p:spTgt spid="90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pPr eaLnBrk="1" hangingPunct="1"/>
            <a:r>
              <a:rPr lang="en-US" smtClean="0"/>
              <a:t>Least Cost Decisions</a:t>
            </a:r>
          </a:p>
        </p:txBody>
      </p:sp>
      <p:sp>
        <p:nvSpPr>
          <p:cNvPr id="114690" name="Rectangle 2"/>
          <p:cNvSpPr>
            <a:spLocks noGrp="1" noChangeArrowheads="1"/>
          </p:cNvSpPr>
          <p:nvPr>
            <p:ph type="body" idx="4294967295"/>
          </p:nvPr>
        </p:nvSpPr>
        <p:spPr>
          <a:xfrm>
            <a:off x="914400" y="1447800"/>
            <a:ext cx="7772400" cy="4386263"/>
          </a:xfrm>
          <a:solidFill>
            <a:srgbClr val="663300"/>
          </a:solidFill>
          <a:ln w="12700">
            <a:solidFill>
              <a:srgbClr val="000000"/>
            </a:solidFill>
          </a:ln>
          <a:effectLst>
            <a:outerShdw dist="35921" dir="2700000" algn="ctr" rotWithShape="0">
              <a:srgbClr val="000000"/>
            </a:outerShdw>
          </a:effectLst>
        </p:spPr>
        <p:txBody>
          <a:bodyPr lIns="90488" tIns="44450" rIns="90488" bIns="44450"/>
          <a:lstStyle/>
          <a:p>
            <a:pPr algn="ctr" eaLnBrk="1" hangingPunct="1">
              <a:buFont typeface="Wingdings" pitchFamily="2" charset="2"/>
              <a:buNone/>
              <a:defRPr/>
            </a:pPr>
            <a:r>
              <a:rPr lang="en-US" sz="3200" smtClean="0">
                <a:solidFill>
                  <a:srgbClr val="FFFFFF"/>
                </a:solidFill>
                <a:effectLst>
                  <a:outerShdw blurRad="38100" dist="38100" dir="2700000" algn="tl">
                    <a:srgbClr val="000000"/>
                  </a:outerShdw>
                </a:effectLst>
              </a:rPr>
              <a:t>In decisions where revenues are not directly involved, managers should choose the alternative that has the least total cost from a present value perspective.</a:t>
            </a:r>
            <a:br>
              <a:rPr lang="en-US" sz="3200" smtClean="0">
                <a:solidFill>
                  <a:srgbClr val="FFFFFF"/>
                </a:solidFill>
                <a:effectLst>
                  <a:outerShdw blurRad="38100" dist="38100" dir="2700000" algn="tl">
                    <a:srgbClr val="000000"/>
                  </a:outerShdw>
                </a:effectLst>
              </a:rPr>
            </a:br>
            <a:endParaRPr lang="en-US" sz="3200" smtClean="0">
              <a:solidFill>
                <a:srgbClr val="FFFFFF"/>
              </a:solidFill>
              <a:effectLst>
                <a:outerShdw blurRad="38100" dist="38100" dir="2700000" algn="tl">
                  <a:srgbClr val="000000"/>
                </a:outerShdw>
              </a:effectLst>
            </a:endParaRPr>
          </a:p>
          <a:p>
            <a:pPr algn="ctr" eaLnBrk="1" hangingPunct="1">
              <a:spcBef>
                <a:spcPct val="0"/>
              </a:spcBef>
              <a:buFont typeface="Wingdings" pitchFamily="2" charset="2"/>
              <a:buNone/>
              <a:defRPr/>
            </a:pPr>
            <a:r>
              <a:rPr lang="en-US" sz="3000" smtClean="0">
                <a:solidFill>
                  <a:srgbClr val="FFFF00"/>
                </a:solidFill>
                <a:effectLst>
                  <a:outerShdw blurRad="38100" dist="38100" dir="2700000" algn="tl">
                    <a:srgbClr val="000000"/>
                  </a:outerShdw>
                </a:effectLst>
              </a:rPr>
              <a:t>Let’s look at the Home Furniture Company</a:t>
            </a:r>
            <a:r>
              <a:rPr lang="en-US" sz="3600" smtClean="0">
                <a:solidFill>
                  <a:srgbClr val="FFFF00"/>
                </a:solidFill>
                <a:effectLst>
                  <a:outerShdw blurRad="38100" dist="38100" dir="2700000" algn="tl">
                    <a:srgbClr val="000000"/>
                  </a:outerShdw>
                </a:effectLst>
              </a:rPr>
              <a:t>.</a:t>
            </a:r>
          </a:p>
        </p:txBody>
      </p:sp>
      <p:pic>
        <p:nvPicPr>
          <p:cNvPr id="114694" name="Picture 6" descr="j0295826"/>
          <p:cNvPicPr>
            <a:picLocks noChangeAspect="1" noChangeArrowheads="1"/>
          </p:cNvPicPr>
          <p:nvPr/>
        </p:nvPicPr>
        <p:blipFill>
          <a:blip r:embed="rId3" cstate="print"/>
          <a:srcRect/>
          <a:stretch>
            <a:fillRect/>
          </a:stretch>
        </p:blipFill>
        <p:spPr bwMode="auto">
          <a:xfrm>
            <a:off x="3581400" y="5181600"/>
            <a:ext cx="2438400" cy="1555750"/>
          </a:xfrm>
          <a:prstGeom prst="rect">
            <a:avLst/>
          </a:prstGeom>
          <a:noFill/>
          <a:effectLst>
            <a:outerShdw dist="35921" dir="2700000" algn="ctr" rotWithShape="0">
              <a:schemeClr val="tx1"/>
            </a:outerShdw>
          </a:effectLst>
        </p:spPr>
      </p:pic>
    </p:spTree>
  </p:cSld>
  <p:clrMapOvr>
    <a:masterClrMapping/>
  </p:clrMapOvr>
  <p:transition>
    <p:check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5"/>
          <p:cNvSpPr>
            <a:spLocks noGrp="1" noChangeArrowheads="1"/>
          </p:cNvSpPr>
          <p:nvPr>
            <p:ph type="title"/>
          </p:nvPr>
        </p:nvSpPr>
        <p:spPr/>
        <p:txBody>
          <a:bodyPr/>
          <a:lstStyle/>
          <a:p>
            <a:pPr eaLnBrk="1" hangingPunct="1"/>
            <a:r>
              <a:rPr lang="en-US" smtClean="0"/>
              <a:t>Least Cost Decisions</a:t>
            </a:r>
          </a:p>
        </p:txBody>
      </p:sp>
      <p:sp>
        <p:nvSpPr>
          <p:cNvPr id="116738" name="Rectangle 2"/>
          <p:cNvSpPr>
            <a:spLocks noGrp="1" noChangeArrowheads="1"/>
          </p:cNvSpPr>
          <p:nvPr>
            <p:ph type="body" idx="4294967295"/>
          </p:nvPr>
        </p:nvSpPr>
        <p:spPr>
          <a:xfrm>
            <a:off x="838200" y="1611313"/>
            <a:ext cx="7772400" cy="2435225"/>
          </a:xfrm>
          <a:solidFill>
            <a:srgbClr val="DDBA97"/>
          </a:solidFill>
          <a:ln w="12700">
            <a:solidFill>
              <a:srgbClr val="000000"/>
            </a:solidFill>
          </a:ln>
          <a:effectLst>
            <a:outerShdw dist="35921" dir="2700000" algn="ctr" rotWithShape="0">
              <a:srgbClr val="000000"/>
            </a:outerShdw>
          </a:effectLst>
        </p:spPr>
        <p:txBody>
          <a:bodyPr lIns="90488" tIns="44450" rIns="90488" bIns="44450"/>
          <a:lstStyle/>
          <a:p>
            <a:pPr eaLnBrk="1" hangingPunct="1">
              <a:buClr>
                <a:schemeClr val="tx2"/>
              </a:buClr>
              <a:buFont typeface="Wingdings" pitchFamily="2" charset="2"/>
              <a:buChar char="v"/>
              <a:defRPr/>
            </a:pPr>
            <a:r>
              <a:rPr lang="en-US" sz="3000" smtClean="0">
                <a:solidFill>
                  <a:srgbClr val="663300"/>
                </a:solidFill>
                <a:effectLst>
                  <a:outerShdw blurRad="38100" dist="38100" dir="2700000" algn="tl">
                    <a:srgbClr val="000000"/>
                  </a:outerShdw>
                </a:effectLst>
              </a:rPr>
              <a:t>Home Furniture Company is trying to decide whether to overhaul an old delivery truck now or purchase a new one.</a:t>
            </a:r>
          </a:p>
          <a:p>
            <a:pPr eaLnBrk="1" hangingPunct="1">
              <a:buClr>
                <a:schemeClr val="tx2"/>
              </a:buClr>
              <a:buFont typeface="Wingdings" pitchFamily="2" charset="2"/>
              <a:buChar char="v"/>
              <a:defRPr/>
            </a:pPr>
            <a:r>
              <a:rPr lang="en-US" sz="3000" smtClean="0">
                <a:solidFill>
                  <a:srgbClr val="663300"/>
                </a:solidFill>
                <a:effectLst>
                  <a:outerShdw blurRad="38100" dist="38100" dir="2700000" algn="tl">
                    <a:srgbClr val="000000"/>
                  </a:outerShdw>
                </a:effectLst>
              </a:rPr>
              <a:t>The company uses a discount rate of 10%.</a:t>
            </a:r>
          </a:p>
        </p:txBody>
      </p:sp>
      <p:pic>
        <p:nvPicPr>
          <p:cNvPr id="116739" name="Picture 3" descr="bd06573_"/>
          <p:cNvPicPr>
            <a:picLocks noChangeAspect="1" noChangeArrowheads="1"/>
          </p:cNvPicPr>
          <p:nvPr/>
        </p:nvPicPr>
        <p:blipFill>
          <a:blip r:embed="rId3" cstate="print"/>
          <a:srcRect/>
          <a:stretch>
            <a:fillRect/>
          </a:stretch>
        </p:blipFill>
        <p:spPr bwMode="auto">
          <a:xfrm>
            <a:off x="2895600" y="4343400"/>
            <a:ext cx="3886200" cy="2276475"/>
          </a:xfrm>
          <a:prstGeom prst="rect">
            <a:avLst/>
          </a:prstGeom>
          <a:noFill/>
          <a:effectLst>
            <a:outerShdw dist="35921" dir="2700000" algn="ctr" rotWithShape="0">
              <a:srgbClr val="000000"/>
            </a:outerShdw>
          </a:effectLst>
        </p:spPr>
      </p:pic>
    </p:spTree>
  </p:cSld>
  <p:clrMapOvr>
    <a:masterClrMapping/>
  </p:clrMapOvr>
  <p:transition>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p:cNvGraphicFramePr>
          <p:nvPr/>
        </p:nvGraphicFramePr>
        <p:xfrm>
          <a:off x="3200400" y="4457700"/>
          <a:ext cx="5805488" cy="1866900"/>
        </p:xfrm>
        <a:graphic>
          <a:graphicData uri="http://schemas.openxmlformats.org/presentationml/2006/ole">
            <p:oleObj spid="_x0000_s25602" name="Worksheet" r:id="rId4" imgW="2209680" imgH="850680" progId="Excel.Sheet.8">
              <p:embed/>
            </p:oleObj>
          </a:graphicData>
        </a:graphic>
      </p:graphicFrame>
      <p:graphicFrame>
        <p:nvGraphicFramePr>
          <p:cNvPr id="19459" name="Object 3"/>
          <p:cNvGraphicFramePr>
            <a:graphicFrameLocks/>
          </p:cNvGraphicFramePr>
          <p:nvPr/>
        </p:nvGraphicFramePr>
        <p:xfrm>
          <a:off x="598488" y="2057400"/>
          <a:ext cx="5802312" cy="2095500"/>
        </p:xfrm>
        <a:graphic>
          <a:graphicData uri="http://schemas.openxmlformats.org/presentationml/2006/ole">
            <p:oleObj spid="_x0000_s25603" name="Worksheet" r:id="rId5" imgW="2212920" imgH="853560" progId="Excel.Sheet.8">
              <p:embed/>
            </p:oleObj>
          </a:graphicData>
        </a:graphic>
      </p:graphicFrame>
      <p:sp>
        <p:nvSpPr>
          <p:cNvPr id="118788" name="Rectangle 4"/>
          <p:cNvSpPr>
            <a:spLocks noChangeArrowheads="1"/>
          </p:cNvSpPr>
          <p:nvPr/>
        </p:nvSpPr>
        <p:spPr bwMode="auto">
          <a:xfrm>
            <a:off x="671513" y="1404938"/>
            <a:ext cx="7823200" cy="576262"/>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3200" b="1" baseline="0">
                <a:solidFill>
                  <a:srgbClr val="0000CC"/>
                </a:solidFill>
                <a:effectLst>
                  <a:outerShdw blurRad="38100" dist="38100" dir="2700000" algn="tl">
                    <a:srgbClr val="C0C0C0"/>
                  </a:outerShdw>
                </a:effectLst>
              </a:rPr>
              <a:t>Here is information about the trucks . . .</a:t>
            </a:r>
          </a:p>
        </p:txBody>
      </p:sp>
      <p:sp>
        <p:nvSpPr>
          <p:cNvPr id="19461" name="Rectangle 6"/>
          <p:cNvSpPr>
            <a:spLocks noGrp="1" noChangeArrowheads="1"/>
          </p:cNvSpPr>
          <p:nvPr>
            <p:ph type="title"/>
          </p:nvPr>
        </p:nvSpPr>
        <p:spPr/>
        <p:txBody>
          <a:bodyPr/>
          <a:lstStyle/>
          <a:p>
            <a:pPr eaLnBrk="1" hangingPunct="1"/>
            <a:r>
              <a:rPr lang="en-US" smtClean="0"/>
              <a:t>Least Cost Decisions</a:t>
            </a:r>
          </a:p>
        </p:txBody>
      </p:sp>
    </p:spTree>
  </p:cSld>
  <p:clrMapOvr>
    <a:masterClrMapping/>
  </p:clrMapOvr>
  <p:transition>
    <p:check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2"/>
          <p:cNvGraphicFramePr>
            <a:graphicFrameLocks/>
          </p:cNvGraphicFramePr>
          <p:nvPr/>
        </p:nvGraphicFramePr>
        <p:xfrm>
          <a:off x="381000" y="1371600"/>
          <a:ext cx="8502650" cy="2667000"/>
        </p:xfrm>
        <a:graphic>
          <a:graphicData uri="http://schemas.openxmlformats.org/presentationml/2006/ole">
            <p:oleObj spid="_x0000_s26626" name="Worksheet" r:id="rId4" imgW="4043520" imgH="1417680" progId="Excel.Sheet.8">
              <p:embed/>
            </p:oleObj>
          </a:graphicData>
        </a:graphic>
      </p:graphicFrame>
      <p:graphicFrame>
        <p:nvGraphicFramePr>
          <p:cNvPr id="20483" name="Object 3"/>
          <p:cNvGraphicFramePr>
            <a:graphicFrameLocks/>
          </p:cNvGraphicFramePr>
          <p:nvPr/>
        </p:nvGraphicFramePr>
        <p:xfrm>
          <a:off x="381000" y="4191000"/>
          <a:ext cx="8520113" cy="2362200"/>
        </p:xfrm>
        <a:graphic>
          <a:graphicData uri="http://schemas.openxmlformats.org/presentationml/2006/ole">
            <p:oleObj spid="_x0000_s26627" name="Worksheet" r:id="rId5" imgW="4091040" imgH="1265400" progId="Excel.Sheet.8">
              <p:embed/>
            </p:oleObj>
          </a:graphicData>
        </a:graphic>
      </p:graphicFrame>
      <p:sp>
        <p:nvSpPr>
          <p:cNvPr id="20484" name="Rectangle 5"/>
          <p:cNvSpPr>
            <a:spLocks noGrp="1" noChangeArrowheads="1"/>
          </p:cNvSpPr>
          <p:nvPr>
            <p:ph type="title"/>
          </p:nvPr>
        </p:nvSpPr>
        <p:spPr/>
        <p:txBody>
          <a:bodyPr/>
          <a:lstStyle/>
          <a:p>
            <a:pPr eaLnBrk="1" hangingPunct="1"/>
            <a:r>
              <a:rPr lang="en-US" smtClean="0"/>
              <a:t>Least Cost Decisions</a:t>
            </a:r>
          </a:p>
        </p:txBody>
      </p:sp>
    </p:spTree>
  </p:cSld>
  <p:clrMapOvr>
    <a:masterClrMapping/>
  </p:clrMapOvr>
  <p:transition>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5"/>
          <p:cNvSpPr>
            <a:spLocks noGrp="1" noChangeArrowheads="1"/>
          </p:cNvSpPr>
          <p:nvPr>
            <p:ph type="title"/>
          </p:nvPr>
        </p:nvSpPr>
        <p:spPr/>
        <p:txBody>
          <a:bodyPr/>
          <a:lstStyle/>
          <a:p>
            <a:pPr eaLnBrk="1" hangingPunct="1"/>
            <a:r>
              <a:rPr lang="en-US" smtClean="0"/>
              <a:t>Least Cost Decisions</a:t>
            </a:r>
          </a:p>
        </p:txBody>
      </p:sp>
      <p:sp>
        <p:nvSpPr>
          <p:cNvPr id="122882" name="Rectangle 2"/>
          <p:cNvSpPr>
            <a:spLocks noGrp="1" noChangeArrowheads="1"/>
          </p:cNvSpPr>
          <p:nvPr>
            <p:ph type="body" idx="4294967295"/>
          </p:nvPr>
        </p:nvSpPr>
        <p:spPr>
          <a:xfrm>
            <a:off x="609600" y="1922463"/>
            <a:ext cx="8458200" cy="820737"/>
          </a:xfrm>
        </p:spPr>
        <p:txBody>
          <a:bodyPr lIns="90488" tIns="44450" rIns="90488" bIns="44450"/>
          <a:lstStyle/>
          <a:p>
            <a:pPr algn="ctr" eaLnBrk="1" hangingPunct="1">
              <a:buFont typeface="Wingdings" pitchFamily="2" charset="2"/>
              <a:buNone/>
              <a:defRPr/>
            </a:pPr>
            <a:r>
              <a:rPr lang="en-US" sz="3000" smtClean="0">
                <a:solidFill>
                  <a:srgbClr val="0000CC"/>
                </a:solidFill>
              </a:rPr>
              <a:t>Home Furniture should purchase the </a:t>
            </a:r>
            <a:r>
              <a:rPr lang="en-US" sz="3000" smtClean="0">
                <a:solidFill>
                  <a:schemeClr val="tx2"/>
                </a:solidFill>
                <a:effectLst>
                  <a:outerShdw blurRad="38100" dist="38100" dir="2700000" algn="tl">
                    <a:srgbClr val="C0C0C0"/>
                  </a:outerShdw>
                </a:effectLst>
              </a:rPr>
              <a:t>new</a:t>
            </a:r>
            <a:r>
              <a:rPr lang="en-US" sz="3000" smtClean="0">
                <a:solidFill>
                  <a:srgbClr val="0000CC"/>
                </a:solidFill>
              </a:rPr>
              <a:t> truck.</a:t>
            </a:r>
          </a:p>
        </p:txBody>
      </p:sp>
      <p:graphicFrame>
        <p:nvGraphicFramePr>
          <p:cNvPr id="122883" name="Object 3"/>
          <p:cNvGraphicFramePr>
            <a:graphicFrameLocks/>
          </p:cNvGraphicFramePr>
          <p:nvPr/>
        </p:nvGraphicFramePr>
        <p:xfrm>
          <a:off x="1441450" y="2562225"/>
          <a:ext cx="6491288" cy="3533775"/>
        </p:xfrm>
        <a:graphic>
          <a:graphicData uri="http://schemas.openxmlformats.org/presentationml/2006/ole">
            <p:oleObj spid="_x0000_s27650" name="Worksheet" r:id="rId4" imgW="2654280" imgH="1501200" progId="Excel.Sheet.8">
              <p:embed/>
            </p:oleObj>
          </a:graphicData>
        </a:graphic>
      </p:graphicFrame>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gtEl>
                                        <p:attrNameLst>
                                          <p:attrName>style.visibility</p:attrName>
                                        </p:attrNameLst>
                                      </p:cBhvr>
                                      <p:to>
                                        <p:strVal val="visible"/>
                                      </p:to>
                                    </p:set>
                                    <p:animEffect transition="in" filter="wipe(up)">
                                      <p:cBhvr>
                                        <p:cTn id="7" dur="500"/>
                                        <p:tgtEl>
                                          <p:spTgt spid="122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Grp="1" noChangeArrowheads="1"/>
          </p:cNvSpPr>
          <p:nvPr>
            <p:ph type="title"/>
          </p:nvPr>
        </p:nvSpPr>
        <p:spPr/>
        <p:txBody>
          <a:bodyPr/>
          <a:lstStyle/>
          <a:p>
            <a:pPr eaLnBrk="1" hangingPunct="1"/>
            <a:r>
              <a:rPr lang="en-US" smtClean="0"/>
              <a:t>Quick Check </a:t>
            </a:r>
            <a:r>
              <a:rPr lang="en-US" smtClean="0">
                <a:sym typeface="Wingdings" pitchFamily="2" charset="2"/>
              </a:rPr>
              <a:t></a:t>
            </a:r>
          </a:p>
        </p:txBody>
      </p:sp>
      <p:sp>
        <p:nvSpPr>
          <p:cNvPr id="124930" name="Rectangle 2"/>
          <p:cNvSpPr>
            <a:spLocks noGrp="1" noChangeArrowheads="1"/>
          </p:cNvSpPr>
          <p:nvPr>
            <p:ph type="body" idx="4294967295"/>
          </p:nvPr>
        </p:nvSpPr>
        <p:spPr>
          <a:xfrm>
            <a:off x="609600" y="1447800"/>
            <a:ext cx="8153400" cy="5105400"/>
          </a:xfrm>
          <a:solidFill>
            <a:srgbClr val="FFFF99"/>
          </a:solidFill>
          <a:ln w="12699">
            <a:solidFill>
              <a:srgbClr val="000000"/>
            </a:solidFill>
          </a:ln>
          <a:effectLst>
            <a:outerShdw dist="35921" dir="2700000" algn="ctr" rotWithShape="0">
              <a:srgbClr val="000000"/>
            </a:outerShdw>
          </a:effectLst>
        </p:spPr>
        <p:txBody>
          <a:bodyPr lIns="90488" tIns="44450" rIns="90488" bIns="44450">
            <a:normAutofit/>
          </a:bodyPr>
          <a:lstStyle/>
          <a:p>
            <a:pPr algn="just" eaLnBrk="1" hangingPunct="1">
              <a:lnSpc>
                <a:spcPct val="90000"/>
              </a:lnSpc>
              <a:buFont typeface="Wingdings" pitchFamily="2" charset="2"/>
              <a:buNone/>
              <a:tabLst>
                <a:tab pos="5487988" algn="r"/>
                <a:tab pos="7656513" algn="r"/>
              </a:tabLst>
              <a:defRPr/>
            </a:pPr>
            <a:r>
              <a:rPr lang="en-US" dirty="0" smtClean="0">
                <a:solidFill>
                  <a:srgbClr val="663300"/>
                </a:solidFill>
                <a:effectLst>
                  <a:outerShdw blurRad="38100" dist="38100" dir="2700000" algn="tl">
                    <a:srgbClr val="000000"/>
                  </a:outerShdw>
                </a:effectLst>
              </a:rPr>
              <a:t> </a:t>
            </a:r>
            <a:r>
              <a:rPr lang="en-US" sz="2400" dirty="0" smtClean="0">
                <a:solidFill>
                  <a:srgbClr val="663300"/>
                </a:solidFill>
                <a:effectLst>
                  <a:outerShdw blurRad="38100" dist="38100" dir="2700000" algn="tl">
                    <a:srgbClr val="000000"/>
                  </a:outerShdw>
                </a:effectLst>
              </a:rPr>
              <a:t>	</a:t>
            </a:r>
            <a:r>
              <a:rPr lang="en-US" sz="2000" dirty="0" smtClean="0">
                <a:solidFill>
                  <a:srgbClr val="663300"/>
                </a:solidFill>
              </a:rPr>
              <a:t>Bay Architects is considering a drafting machine that would cost $100,000, last four years, and provide annual cash savings of $10,000 and considerable intangible benefits each year. How large (in cash terms) would the intangible benefits have to be per year to justify investing in the machine if the discount rate is 14%?</a:t>
            </a:r>
          </a:p>
          <a:p>
            <a:pPr lvl="1" eaLnBrk="1" hangingPunct="1">
              <a:lnSpc>
                <a:spcPct val="90000"/>
              </a:lnSpc>
              <a:buFont typeface="Wingdings" pitchFamily="2" charset="2"/>
              <a:buNone/>
              <a:tabLst>
                <a:tab pos="5487988" algn="r"/>
                <a:tab pos="7656513" algn="r"/>
              </a:tabLst>
              <a:defRPr/>
            </a:pPr>
            <a:endParaRPr lang="en-US" sz="2000" dirty="0" smtClean="0">
              <a:solidFill>
                <a:srgbClr val="663300"/>
              </a:solidFill>
              <a:effectLst>
                <a:outerShdw blurRad="38100" dist="38100" dir="2700000" algn="tl">
                  <a:srgbClr val="000000"/>
                </a:outerShdw>
              </a:effectLst>
            </a:endParaRPr>
          </a:p>
          <a:p>
            <a:pPr lvl="1" eaLnBrk="1" hangingPunct="1">
              <a:lnSpc>
                <a:spcPct val="90000"/>
              </a:lnSpc>
              <a:buFont typeface="Wingdings" pitchFamily="2" charset="2"/>
              <a:buNone/>
              <a:tabLst>
                <a:tab pos="5487988" algn="r"/>
                <a:tab pos="7656513" algn="r"/>
              </a:tabLst>
              <a:defRPr/>
            </a:pPr>
            <a:r>
              <a:rPr lang="en-US" sz="2000" dirty="0" smtClean="0">
                <a:solidFill>
                  <a:srgbClr val="663300"/>
                </a:solidFill>
              </a:rPr>
              <a:t>a. $15,000</a:t>
            </a:r>
          </a:p>
          <a:p>
            <a:pPr lvl="1" eaLnBrk="1" hangingPunct="1">
              <a:lnSpc>
                <a:spcPct val="90000"/>
              </a:lnSpc>
              <a:buFont typeface="Wingdings" pitchFamily="2" charset="2"/>
              <a:buNone/>
              <a:tabLst>
                <a:tab pos="5487988" algn="r"/>
                <a:tab pos="7656513" algn="r"/>
              </a:tabLst>
              <a:defRPr/>
            </a:pPr>
            <a:r>
              <a:rPr lang="en-US" sz="2000" dirty="0" smtClean="0">
                <a:solidFill>
                  <a:srgbClr val="663300"/>
                </a:solidFill>
              </a:rPr>
              <a:t>b. $90,000</a:t>
            </a:r>
          </a:p>
          <a:p>
            <a:pPr lvl="1" eaLnBrk="1" hangingPunct="1">
              <a:lnSpc>
                <a:spcPct val="90000"/>
              </a:lnSpc>
              <a:buFont typeface="Wingdings" pitchFamily="2" charset="2"/>
              <a:buNone/>
              <a:tabLst>
                <a:tab pos="5487988" algn="r"/>
                <a:tab pos="7656513" algn="r"/>
              </a:tabLst>
              <a:defRPr/>
            </a:pPr>
            <a:r>
              <a:rPr lang="en-US" sz="2000" dirty="0" smtClean="0">
                <a:solidFill>
                  <a:srgbClr val="663300"/>
                </a:solidFill>
              </a:rPr>
              <a:t>c. $24,317</a:t>
            </a:r>
          </a:p>
          <a:p>
            <a:pPr lvl="1" eaLnBrk="1" hangingPunct="1">
              <a:lnSpc>
                <a:spcPct val="90000"/>
              </a:lnSpc>
              <a:buFont typeface="Wingdings" pitchFamily="2" charset="2"/>
              <a:buNone/>
              <a:tabLst>
                <a:tab pos="5487988" algn="r"/>
                <a:tab pos="7656513" algn="r"/>
              </a:tabLst>
              <a:defRPr/>
            </a:pPr>
            <a:r>
              <a:rPr lang="en-US" sz="2000" dirty="0" smtClean="0">
                <a:solidFill>
                  <a:srgbClr val="663300"/>
                </a:solidFill>
              </a:rPr>
              <a:t>d. $60,000</a:t>
            </a:r>
            <a:endParaRPr lang="en-US" sz="1800" dirty="0" smtClean="0">
              <a:solidFill>
                <a:srgbClr val="663300"/>
              </a:solidFill>
            </a:endParaRPr>
          </a:p>
        </p:txBody>
      </p:sp>
    </p:spTree>
  </p:cSld>
  <p:clrMapOvr>
    <a:masterClrMapping/>
  </p:clrMapOvr>
  <p:transition spd="med">
    <p:blinds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5" name="Rectangle 9"/>
          <p:cNvSpPr>
            <a:spLocks noChangeArrowheads="1"/>
          </p:cNvSpPr>
          <p:nvPr/>
        </p:nvSpPr>
        <p:spPr bwMode="auto">
          <a:xfrm>
            <a:off x="609600" y="1447800"/>
            <a:ext cx="8153400" cy="5105400"/>
          </a:xfrm>
          <a:prstGeom prst="rect">
            <a:avLst/>
          </a:prstGeom>
          <a:solidFill>
            <a:srgbClr val="FFFF99"/>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marL="342900" indent="-342900">
              <a:lnSpc>
                <a:spcPct val="90000"/>
              </a:lnSpc>
              <a:spcBef>
                <a:spcPct val="20000"/>
              </a:spcBef>
              <a:buClr>
                <a:schemeClr val="folHlink"/>
              </a:buClr>
              <a:buSzPct val="90000"/>
              <a:buFont typeface="Wingdings" pitchFamily="2" charset="2"/>
              <a:buNone/>
              <a:tabLst>
                <a:tab pos="5487988" algn="r"/>
                <a:tab pos="7656513" algn="r"/>
              </a:tabLst>
              <a:defRPr/>
            </a:pPr>
            <a:r>
              <a:rPr lang="en-US" sz="2800" baseline="0">
                <a:solidFill>
                  <a:srgbClr val="663300"/>
                </a:solidFill>
                <a:effectLst>
                  <a:outerShdw blurRad="38100" dist="38100" dir="2700000" algn="tl">
                    <a:srgbClr val="000000"/>
                  </a:outerShdw>
                </a:effectLst>
              </a:rPr>
              <a:t> </a:t>
            </a:r>
            <a:r>
              <a:rPr lang="en-US" sz="2400" baseline="0">
                <a:solidFill>
                  <a:srgbClr val="663300"/>
                </a:solidFill>
                <a:effectLst>
                  <a:outerShdw blurRad="38100" dist="38100" dir="2700000" algn="tl">
                    <a:srgbClr val="000000"/>
                  </a:outerShdw>
                </a:effectLst>
              </a:rPr>
              <a:t>	</a:t>
            </a:r>
            <a:r>
              <a:rPr lang="en-US" sz="2800" baseline="0">
                <a:solidFill>
                  <a:srgbClr val="663300"/>
                </a:solidFill>
                <a:effectLst>
                  <a:outerShdw blurRad="38100" dist="38100" dir="2700000" algn="tl">
                    <a:srgbClr val="000000"/>
                  </a:outerShdw>
                </a:effectLst>
              </a:rPr>
              <a:t>Bay Architects is considering a drafting machine that would cost $100,000, last four years, and provide annual cash savings of $10,000 and considerable intangible benefits each year. How large (in cash terms) would the intangible benefits have to be per year to justify investing in the machine if the discount rate is 14%?</a:t>
            </a:r>
          </a:p>
          <a:p>
            <a:pPr marL="742950" lvl="1" indent="-285750">
              <a:lnSpc>
                <a:spcPct val="90000"/>
              </a:lnSpc>
              <a:spcBef>
                <a:spcPct val="20000"/>
              </a:spcBef>
              <a:buClr>
                <a:schemeClr val="accent1"/>
              </a:buClr>
              <a:buSzPct val="75000"/>
              <a:buFont typeface="Wingdings" pitchFamily="2" charset="2"/>
              <a:buNone/>
              <a:tabLst>
                <a:tab pos="5487988" algn="r"/>
                <a:tab pos="7656513" algn="r"/>
              </a:tabLst>
              <a:defRPr/>
            </a:pPr>
            <a:r>
              <a:rPr lang="en-US" sz="3000" b="1" baseline="0">
                <a:solidFill>
                  <a:srgbClr val="CCCC66"/>
                </a:solidFill>
                <a:effectLst>
                  <a:outerShdw blurRad="38100" dist="38100" dir="2700000" algn="tl">
                    <a:srgbClr val="000000"/>
                  </a:outerShdw>
                </a:effectLst>
              </a:rPr>
              <a:t>a. $15,000</a:t>
            </a:r>
          </a:p>
          <a:p>
            <a:pPr marL="742950" lvl="1" indent="-285750">
              <a:lnSpc>
                <a:spcPct val="90000"/>
              </a:lnSpc>
              <a:spcBef>
                <a:spcPct val="20000"/>
              </a:spcBef>
              <a:buClr>
                <a:schemeClr val="accent1"/>
              </a:buClr>
              <a:buSzPct val="75000"/>
              <a:buFont typeface="Wingdings" pitchFamily="2" charset="2"/>
              <a:buNone/>
              <a:tabLst>
                <a:tab pos="5487988" algn="r"/>
                <a:tab pos="7656513" algn="r"/>
              </a:tabLst>
              <a:defRPr/>
            </a:pPr>
            <a:r>
              <a:rPr lang="en-US" sz="3000" b="1" baseline="0">
                <a:solidFill>
                  <a:schemeClr val="accent2"/>
                </a:solidFill>
                <a:effectLst>
                  <a:outerShdw blurRad="38100" dist="38100" dir="2700000" algn="tl">
                    <a:srgbClr val="000000"/>
                  </a:outerShdw>
                </a:effectLst>
              </a:rPr>
              <a:t>b. $90,000</a:t>
            </a:r>
          </a:p>
          <a:p>
            <a:pPr marL="742950" lvl="1" indent="-285750">
              <a:lnSpc>
                <a:spcPct val="90000"/>
              </a:lnSpc>
              <a:spcBef>
                <a:spcPct val="20000"/>
              </a:spcBef>
              <a:buClr>
                <a:schemeClr val="accent1"/>
              </a:buClr>
              <a:buSzPct val="75000"/>
              <a:buFont typeface="Wingdings" pitchFamily="2" charset="2"/>
              <a:buNone/>
              <a:tabLst>
                <a:tab pos="5487988" algn="r"/>
                <a:tab pos="7656513" algn="r"/>
              </a:tabLst>
              <a:defRPr/>
            </a:pPr>
            <a:r>
              <a:rPr lang="en-US" sz="3000" b="1" baseline="0">
                <a:solidFill>
                  <a:srgbClr val="663300"/>
                </a:solidFill>
                <a:effectLst>
                  <a:outerShdw blurRad="38100" dist="38100" dir="2700000" algn="tl">
                    <a:srgbClr val="000000"/>
                  </a:outerShdw>
                </a:effectLst>
              </a:rPr>
              <a:t>c. $24,317</a:t>
            </a:r>
          </a:p>
          <a:p>
            <a:pPr marL="742950" lvl="1" indent="-285750">
              <a:lnSpc>
                <a:spcPct val="90000"/>
              </a:lnSpc>
              <a:spcBef>
                <a:spcPct val="20000"/>
              </a:spcBef>
              <a:buClr>
                <a:schemeClr val="accent1"/>
              </a:buClr>
              <a:buSzPct val="75000"/>
              <a:buFont typeface="Wingdings" pitchFamily="2" charset="2"/>
              <a:buNone/>
              <a:tabLst>
                <a:tab pos="5487988" algn="r"/>
                <a:tab pos="7656513" algn="r"/>
              </a:tabLst>
              <a:defRPr/>
            </a:pPr>
            <a:r>
              <a:rPr lang="en-US" sz="3000" b="1" baseline="0">
                <a:solidFill>
                  <a:schemeClr val="accent2"/>
                </a:solidFill>
                <a:effectLst>
                  <a:outerShdw blurRad="38100" dist="38100" dir="2700000" algn="tl">
                    <a:srgbClr val="000000"/>
                  </a:outerShdw>
                </a:effectLst>
              </a:rPr>
              <a:t>d. $60,000</a:t>
            </a:r>
            <a:endParaRPr lang="en-US" sz="2600" b="1" baseline="0">
              <a:solidFill>
                <a:schemeClr val="accent2"/>
              </a:solidFill>
              <a:effectLst>
                <a:outerShdw blurRad="38100" dist="38100" dir="2700000" algn="tl">
                  <a:srgbClr val="000000"/>
                </a:outerShdw>
              </a:effectLst>
            </a:endParaRPr>
          </a:p>
        </p:txBody>
      </p:sp>
      <p:sp>
        <p:nvSpPr>
          <p:cNvPr id="22533" name="Rectangle 8"/>
          <p:cNvSpPr>
            <a:spLocks noGrp="1" noChangeArrowheads="1"/>
          </p:cNvSpPr>
          <p:nvPr>
            <p:ph type="title"/>
          </p:nvPr>
        </p:nvSpPr>
        <p:spPr/>
        <p:txBody>
          <a:bodyPr/>
          <a:lstStyle/>
          <a:p>
            <a:pPr eaLnBrk="1" hangingPunct="1"/>
            <a:r>
              <a:rPr lang="en-US" smtClean="0"/>
              <a:t>Quick Check </a:t>
            </a:r>
            <a:r>
              <a:rPr lang="en-US" smtClean="0">
                <a:sym typeface="Wingdings" pitchFamily="2" charset="2"/>
              </a:rPr>
              <a:t></a:t>
            </a:r>
          </a:p>
        </p:txBody>
      </p:sp>
      <p:sp>
        <p:nvSpPr>
          <p:cNvPr id="126980" name="Oval 4"/>
          <p:cNvSpPr>
            <a:spLocks noChangeArrowheads="1"/>
          </p:cNvSpPr>
          <p:nvPr/>
        </p:nvSpPr>
        <p:spPr bwMode="auto">
          <a:xfrm>
            <a:off x="914400" y="5181600"/>
            <a:ext cx="635000" cy="635000"/>
          </a:xfrm>
          <a:prstGeom prst="ellipse">
            <a:avLst/>
          </a:prstGeom>
          <a:noFill/>
          <a:ln w="50799">
            <a:solidFill>
              <a:srgbClr val="FF0000"/>
            </a:solidFill>
            <a:round/>
            <a:headEnd/>
            <a:tailEnd/>
          </a:ln>
          <a:effectLst>
            <a:outerShdw dist="35921" dir="2700000" algn="ctr" rotWithShape="0">
              <a:schemeClr val="tx1"/>
            </a:outerShdw>
          </a:effectLst>
        </p:spPr>
        <p:txBody>
          <a:bodyPr wrap="none" anchor="ctr"/>
          <a:lstStyle/>
          <a:p>
            <a:pPr>
              <a:defRPr/>
            </a:pPr>
            <a:endParaRPr lang="en-US"/>
          </a:p>
        </p:txBody>
      </p:sp>
      <p:graphicFrame>
        <p:nvGraphicFramePr>
          <p:cNvPr id="126981" name="Object 5"/>
          <p:cNvGraphicFramePr>
            <a:graphicFrameLocks/>
          </p:cNvGraphicFramePr>
          <p:nvPr/>
        </p:nvGraphicFramePr>
        <p:xfrm>
          <a:off x="95250" y="381000"/>
          <a:ext cx="8926513" cy="2103438"/>
        </p:xfrm>
        <a:graphic>
          <a:graphicData uri="http://schemas.openxmlformats.org/presentationml/2006/ole">
            <p:oleObj spid="_x0000_s28674" name="Worksheet" r:id="rId4" imgW="4553640" imgH="1119960" progId="Excel.Sheet.8">
              <p:embed/>
            </p:oleObj>
          </a:graphicData>
        </a:graphic>
      </p:graphicFrame>
      <p:sp>
        <p:nvSpPr>
          <p:cNvPr id="126982" name="Text Box 6"/>
          <p:cNvSpPr txBox="1">
            <a:spLocks noChangeArrowheads="1"/>
          </p:cNvSpPr>
          <p:nvPr/>
        </p:nvSpPr>
        <p:spPr bwMode="auto">
          <a:xfrm>
            <a:off x="3962400" y="5257800"/>
            <a:ext cx="4343400" cy="531813"/>
          </a:xfrm>
          <a:prstGeom prst="rect">
            <a:avLst/>
          </a:prstGeom>
          <a:solidFill>
            <a:srgbClr val="CC9900"/>
          </a:solidFill>
          <a:ln w="12700">
            <a:solidFill>
              <a:srgbClr val="000000"/>
            </a:solidFill>
            <a:miter lim="800000"/>
            <a:headEnd/>
            <a:tailEnd/>
          </a:ln>
          <a:effectLst>
            <a:prstShdw prst="shdw17" dist="17961" dir="2700000">
              <a:srgbClr val="000000"/>
            </a:prstShdw>
          </a:effectLst>
        </p:spPr>
        <p:txBody>
          <a:bodyPr>
            <a:spAutoFit/>
          </a:bodyPr>
          <a:lstStyle/>
          <a:p>
            <a:pPr eaLnBrk="0" hangingPunct="0">
              <a:spcBef>
                <a:spcPct val="50000"/>
              </a:spcBef>
              <a:defRPr/>
            </a:pPr>
            <a:r>
              <a:rPr lang="en-US" sz="2800" baseline="0">
                <a:solidFill>
                  <a:srgbClr val="663300"/>
                </a:solidFill>
                <a:effectLst>
                  <a:outerShdw blurRad="38100" dist="38100" dir="2700000" algn="tl">
                    <a:srgbClr val="000000"/>
                  </a:outerShdw>
                </a:effectLst>
              </a:rPr>
              <a:t>$70,860</a:t>
            </a:r>
            <a:r>
              <a:rPr lang="en-US" sz="2800" baseline="0">
                <a:solidFill>
                  <a:srgbClr val="663300"/>
                </a:solidFill>
                <a:effectLst>
                  <a:outerShdw blurRad="38100" dist="38100" dir="2700000" algn="tl">
                    <a:srgbClr val="000000"/>
                  </a:outerShdw>
                </a:effectLst>
                <a:cs typeface="Arial" charset="0"/>
              </a:rPr>
              <a:t>/</a:t>
            </a:r>
            <a:r>
              <a:rPr lang="en-US" sz="2800" baseline="0">
                <a:solidFill>
                  <a:srgbClr val="663300"/>
                </a:solidFill>
                <a:effectLst>
                  <a:outerShdw blurRad="38100" dist="38100" dir="2700000" algn="tl">
                    <a:srgbClr val="000000"/>
                  </a:outerShdw>
                </a:effectLst>
              </a:rPr>
              <a:t>2.914 = $24,317</a:t>
            </a:r>
          </a:p>
        </p:txBody>
      </p:sp>
      <p:graphicFrame>
        <p:nvGraphicFramePr>
          <p:cNvPr id="126983" name="Object 7"/>
          <p:cNvGraphicFramePr>
            <a:graphicFrameLocks/>
          </p:cNvGraphicFramePr>
          <p:nvPr/>
        </p:nvGraphicFramePr>
        <p:xfrm>
          <a:off x="95250" y="2667000"/>
          <a:ext cx="8926513" cy="2103438"/>
        </p:xfrm>
        <a:graphic>
          <a:graphicData uri="http://schemas.openxmlformats.org/presentationml/2006/ole">
            <p:oleObj spid="_x0000_s28675" name="Worksheet" r:id="rId5" imgW="4553640" imgH="1119960" progId="Excel.Sheet.8">
              <p:embed/>
            </p:oleObj>
          </a:graphicData>
        </a:graphic>
      </p:graphicFrame>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6980"/>
                                        </p:tgtEl>
                                        <p:attrNameLst>
                                          <p:attrName>style.visibility</p:attrName>
                                        </p:attrNameLst>
                                      </p:cBhvr>
                                      <p:to>
                                        <p:strVal val="visible"/>
                                      </p:to>
                                    </p:set>
                                    <p:anim calcmode="lin" valueType="num">
                                      <p:cBhvr additive="base">
                                        <p:cTn id="7" dur="500" fill="hold"/>
                                        <p:tgtEl>
                                          <p:spTgt spid="126980"/>
                                        </p:tgtEl>
                                        <p:attrNameLst>
                                          <p:attrName>ppt_x</p:attrName>
                                        </p:attrNameLst>
                                      </p:cBhvr>
                                      <p:tavLst>
                                        <p:tav tm="0">
                                          <p:val>
                                            <p:strVal val="0-#ppt_w/2"/>
                                          </p:val>
                                        </p:tav>
                                        <p:tav tm="100000">
                                          <p:val>
                                            <p:strVal val="#ppt_x"/>
                                          </p:val>
                                        </p:tav>
                                      </p:tavLst>
                                    </p:anim>
                                    <p:anim calcmode="lin" valueType="num">
                                      <p:cBhvr additive="base">
                                        <p:cTn id="8" dur="500" fill="hold"/>
                                        <p:tgtEl>
                                          <p:spTgt spid="1269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26981"/>
                                        </p:tgtEl>
                                        <p:attrNameLst>
                                          <p:attrName>style.visibility</p:attrName>
                                        </p:attrNameLst>
                                      </p:cBhvr>
                                      <p:to>
                                        <p:strVal val="visible"/>
                                      </p:to>
                                    </p:set>
                                    <p:animEffect transition="in" filter="wipe(up)">
                                      <p:cBhvr>
                                        <p:cTn id="12" dur="500"/>
                                        <p:tgtEl>
                                          <p:spTgt spid="126981"/>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26982"/>
                                        </p:tgtEl>
                                        <p:attrNameLst>
                                          <p:attrName>style.visibility</p:attrName>
                                        </p:attrNameLst>
                                      </p:cBhvr>
                                      <p:to>
                                        <p:strVal val="visible"/>
                                      </p:to>
                                    </p:set>
                                    <p:anim calcmode="lin" valueType="num">
                                      <p:cBhvr additive="base">
                                        <p:cTn id="16" dur="500" fill="hold"/>
                                        <p:tgtEl>
                                          <p:spTgt spid="126982"/>
                                        </p:tgtEl>
                                        <p:attrNameLst>
                                          <p:attrName>ppt_x</p:attrName>
                                        </p:attrNameLst>
                                      </p:cBhvr>
                                      <p:tavLst>
                                        <p:tav tm="0">
                                          <p:val>
                                            <p:strVal val="0-#ppt_w/2"/>
                                          </p:val>
                                        </p:tav>
                                        <p:tav tm="100000">
                                          <p:val>
                                            <p:strVal val="#ppt_x"/>
                                          </p:val>
                                        </p:tav>
                                      </p:tavLst>
                                    </p:anim>
                                    <p:anim calcmode="lin" valueType="num">
                                      <p:cBhvr additive="base">
                                        <p:cTn id="17" dur="500" fill="hold"/>
                                        <p:tgtEl>
                                          <p:spTgt spid="12698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126983"/>
                                        </p:tgtEl>
                                        <p:attrNameLst>
                                          <p:attrName>style.visibility</p:attrName>
                                        </p:attrNameLst>
                                      </p:cBhvr>
                                      <p:to>
                                        <p:strVal val="visible"/>
                                      </p:to>
                                    </p:set>
                                    <p:animEffect transition="in" filter="wipe(up)">
                                      <p:cBhvr>
                                        <p:cTn id="21" dur="500"/>
                                        <p:tgtEl>
                                          <p:spTgt spid="1269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0" grpId="0" animBg="1"/>
      <p:bldP spid="126982"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Lease or Buying Decision</a:t>
            </a:r>
            <a:endParaRPr lang="en-US" sz="3200" dirty="0"/>
          </a:p>
        </p:txBody>
      </p:sp>
      <p:sp>
        <p:nvSpPr>
          <p:cNvPr id="3" name="Content Placeholder 2"/>
          <p:cNvSpPr>
            <a:spLocks noGrp="1"/>
          </p:cNvSpPr>
          <p:nvPr>
            <p:ph idx="1"/>
          </p:nvPr>
        </p:nvSpPr>
        <p:spPr/>
        <p:txBody>
          <a:bodyPr>
            <a:noAutofit/>
          </a:bodyPr>
          <a:lstStyle/>
          <a:p>
            <a:pPr>
              <a:buNone/>
            </a:pPr>
            <a:r>
              <a:rPr lang="en-US" sz="2000" dirty="0" smtClean="0"/>
              <a:t>1. Financing cash flows: A company faces two types of decisions</a:t>
            </a:r>
          </a:p>
          <a:p>
            <a:pPr>
              <a:buNone/>
            </a:pPr>
            <a:endParaRPr lang="en-US" sz="2000" dirty="0" smtClean="0"/>
          </a:p>
          <a:p>
            <a:pPr>
              <a:buNone/>
            </a:pPr>
            <a:r>
              <a:rPr lang="en-US" sz="2000" dirty="0" smtClean="0"/>
              <a:t>	-</a:t>
            </a:r>
            <a:r>
              <a:rPr lang="en-US" sz="2000" dirty="0" err="1" smtClean="0"/>
              <a:t>i</a:t>
            </a:r>
            <a:r>
              <a:rPr lang="en-US" sz="2000" dirty="0" smtClean="0"/>
              <a:t>-  Acquisition Decisions –Whether to acquire or not – (discounted using WACC)</a:t>
            </a:r>
          </a:p>
          <a:p>
            <a:pPr>
              <a:buNone/>
            </a:pPr>
            <a:r>
              <a:rPr lang="en-US" sz="2000" dirty="0" smtClean="0"/>
              <a:t>	-ii- Financing Decisions – Whether to Lease or Buy – (Post Tax Incremental Interest / Borrowing Rate)</a:t>
            </a:r>
          </a:p>
          <a:p>
            <a:endParaRPr lang="en-US" sz="2000" dirty="0" smtClean="0"/>
          </a:p>
          <a:p>
            <a:pPr algn="just"/>
            <a:r>
              <a:rPr lang="en-US" sz="2000" dirty="0" smtClean="0"/>
              <a:t>While appraising an acquisition decision, the company uses the after tax cost of capital / required return to discount the cash flows. This cost of capital is in fact the IRR of the mode of financing being used. Hence the PV of all the cash flows would be zero &amp; would not be considered in acquisition decisions.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Lease or Buying Decision</a:t>
            </a:r>
            <a:endParaRPr lang="en-US" sz="3200" dirty="0"/>
          </a:p>
        </p:txBody>
      </p:sp>
      <p:sp>
        <p:nvSpPr>
          <p:cNvPr id="3" name="Content Placeholder 2"/>
          <p:cNvSpPr>
            <a:spLocks noGrp="1"/>
          </p:cNvSpPr>
          <p:nvPr>
            <p:ph idx="1"/>
          </p:nvPr>
        </p:nvSpPr>
        <p:spPr/>
        <p:txBody>
          <a:bodyPr>
            <a:noAutofit/>
          </a:bodyPr>
          <a:lstStyle/>
          <a:p>
            <a:pPr algn="just"/>
            <a:r>
              <a:rPr lang="en-US" sz="2000" dirty="0" smtClean="0"/>
              <a:t>However, if cost of capital &amp; IRR of loan are different, than the financing cash flows would need to be considered.</a:t>
            </a:r>
          </a:p>
          <a:p>
            <a:pPr algn="just"/>
            <a:endParaRPr lang="en-US" sz="2000" dirty="0" smtClean="0"/>
          </a:p>
          <a:p>
            <a:pPr algn="just"/>
            <a:r>
              <a:rPr lang="en-US" sz="2000" dirty="0" smtClean="0"/>
              <a:t>The only cash flows that are considered are those that are effected by the choice of decisions / method of financing.</a:t>
            </a:r>
          </a:p>
          <a:p>
            <a:pPr>
              <a:buNone/>
            </a:pPr>
            <a:endParaRPr lang="en-US" sz="2000" dirty="0" smtClean="0"/>
          </a:p>
          <a:p>
            <a:pPr algn="just">
              <a:buNone/>
            </a:pPr>
            <a:r>
              <a:rPr lang="en-US" sz="2000" dirty="0" smtClean="0"/>
              <a:t>2. In making lease / borrow decisions (lease’s point of view) the incremental borrowing rate shall be used for calculating the lease based NPV &amp; IRR for lease shall not be used.</a:t>
            </a:r>
          </a:p>
          <a:p>
            <a:pPr>
              <a:buNone/>
            </a:pPr>
            <a:endParaRPr lang="en-US" sz="2000" dirty="0" smtClean="0"/>
          </a:p>
          <a:p>
            <a:pPr algn="just">
              <a:buNone/>
            </a:pPr>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Lease or Buying Decision</a:t>
            </a:r>
            <a:endParaRPr lang="en-US" sz="3200" dirty="0"/>
          </a:p>
        </p:txBody>
      </p:sp>
      <p:sp>
        <p:nvSpPr>
          <p:cNvPr id="3" name="Content Placeholder 2"/>
          <p:cNvSpPr>
            <a:spLocks noGrp="1"/>
          </p:cNvSpPr>
          <p:nvPr>
            <p:ph idx="1"/>
          </p:nvPr>
        </p:nvSpPr>
        <p:spPr/>
        <p:txBody>
          <a:bodyPr>
            <a:normAutofit/>
          </a:bodyPr>
          <a:lstStyle/>
          <a:p>
            <a:pPr algn="just">
              <a:buNone/>
            </a:pPr>
            <a:r>
              <a:rPr lang="en-US" sz="2000" dirty="0" smtClean="0"/>
              <a:t>3.	When lease rentals are being paid in advance at start of the year, the than tax impact shall be taken form start of year 2. This is because of the fact that the tax benefit of the first rental paid at Year 0 would be materialized in year 1 &amp; tax benefit shall be taken in year 2, </a:t>
            </a:r>
            <a:r>
              <a:rPr lang="en-US" sz="2000" dirty="0" err="1" smtClean="0"/>
              <a:t>iff</a:t>
            </a:r>
            <a:r>
              <a:rPr lang="en-US" sz="2000" dirty="0" smtClean="0"/>
              <a:t> tax is paid in arrears.</a:t>
            </a:r>
          </a:p>
          <a:p>
            <a:pPr algn="just">
              <a:buNone/>
            </a:pPr>
            <a:endParaRPr lang="en-US" sz="2000" dirty="0" smtClean="0"/>
          </a:p>
          <a:p>
            <a:pPr algn="just">
              <a:buNone/>
            </a:pPr>
            <a:r>
              <a:rPr lang="en-US" sz="2000" dirty="0" smtClean="0"/>
              <a:t>4. 	Tax saving on tax depreciation would be allowed in accordance with timing of tax payment. If tax is ignored, than no such tax benefit would be allowed.</a:t>
            </a:r>
          </a:p>
          <a:p>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Lease or Buying Decision</a:t>
            </a:r>
            <a:endParaRPr lang="en-US" sz="3200" dirty="0"/>
          </a:p>
        </p:txBody>
      </p:sp>
      <p:pic>
        <p:nvPicPr>
          <p:cNvPr id="29698" name="Picture 2"/>
          <p:cNvPicPr>
            <a:picLocks noGrp="1" noChangeAspect="1" noChangeArrowheads="1"/>
          </p:cNvPicPr>
          <p:nvPr>
            <p:ph idx="1"/>
          </p:nvPr>
        </p:nvPicPr>
        <p:blipFill>
          <a:blip r:embed="rId2"/>
          <a:srcRect/>
          <a:stretch>
            <a:fillRect/>
          </a:stretch>
        </p:blipFill>
        <p:spPr bwMode="auto">
          <a:xfrm>
            <a:off x="914400" y="1600200"/>
            <a:ext cx="7238999"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r>
              <a:rPr lang="en-US" sz="3200" dirty="0" smtClean="0"/>
              <a:t>Internal Rate of Return (IRR) Method</a:t>
            </a:r>
          </a:p>
        </p:txBody>
      </p:sp>
      <p:sp>
        <p:nvSpPr>
          <p:cNvPr id="19459" name="Rectangle 3"/>
          <p:cNvSpPr>
            <a:spLocks noGrp="1" noChangeArrowheads="1"/>
          </p:cNvSpPr>
          <p:nvPr>
            <p:ph idx="1"/>
          </p:nvPr>
        </p:nvSpPr>
        <p:spPr/>
        <p:txBody>
          <a:bodyPr>
            <a:normAutofit lnSpcReduction="10000"/>
          </a:bodyPr>
          <a:lstStyle/>
          <a:p>
            <a:pPr eaLnBrk="1" hangingPunct="1"/>
            <a:r>
              <a:rPr lang="en-US" sz="2000" dirty="0" smtClean="0"/>
              <a:t>The IRR Method calculates the discount rate at which the present value of expected cash inflows from a project equals the present value of its expected cash outflows</a:t>
            </a:r>
          </a:p>
          <a:p>
            <a:pPr eaLnBrk="1" hangingPunct="1"/>
            <a:r>
              <a:rPr lang="en-US" sz="2000" dirty="0" smtClean="0"/>
              <a:t>A project is accepted only if the IRR equals or exceeds the RRR</a:t>
            </a:r>
          </a:p>
          <a:p>
            <a:pPr>
              <a:lnSpc>
                <a:spcPct val="90000"/>
              </a:lnSpc>
            </a:pPr>
            <a:r>
              <a:rPr lang="en-GB" sz="2000" dirty="0" smtClean="0"/>
              <a:t>Allows the risk associated with an investment project to be assessed</a:t>
            </a:r>
          </a:p>
          <a:p>
            <a:pPr>
              <a:lnSpc>
                <a:spcPct val="90000"/>
              </a:lnSpc>
            </a:pPr>
            <a:r>
              <a:rPr lang="en-GB" sz="2000" b="1" dirty="0" smtClean="0">
                <a:solidFill>
                  <a:srgbClr val="003366"/>
                </a:solidFill>
              </a:rPr>
              <a:t>The IRR is the rate of interest (or discount rate) that makes the net present value = to zero</a:t>
            </a:r>
          </a:p>
          <a:p>
            <a:pPr lvl="1">
              <a:lnSpc>
                <a:spcPct val="90000"/>
              </a:lnSpc>
            </a:pPr>
            <a:r>
              <a:rPr lang="en-GB" sz="2000" dirty="0" smtClean="0"/>
              <a:t>Helps measure the worth of an investment </a:t>
            </a:r>
          </a:p>
          <a:p>
            <a:pPr lvl="1">
              <a:lnSpc>
                <a:spcPct val="90000"/>
              </a:lnSpc>
            </a:pPr>
            <a:r>
              <a:rPr lang="en-GB" sz="2000" dirty="0" smtClean="0"/>
              <a:t>Allows the firm to assess whether an investment in the machine, etc. would yield a better return based on internal standards of return</a:t>
            </a:r>
          </a:p>
          <a:p>
            <a:pPr lvl="1">
              <a:lnSpc>
                <a:spcPct val="90000"/>
              </a:lnSpc>
            </a:pPr>
            <a:r>
              <a:rPr lang="en-GB" sz="2000" dirty="0" smtClean="0"/>
              <a:t>Allows comparison of projects with different initial outlays </a:t>
            </a:r>
          </a:p>
          <a:p>
            <a:pPr lvl="1">
              <a:lnSpc>
                <a:spcPct val="90000"/>
              </a:lnSpc>
            </a:pPr>
            <a:r>
              <a:rPr lang="en-US" sz="2000" dirty="0" smtClean="0"/>
              <a:t>Set the cash flows to different discount rates</a:t>
            </a:r>
          </a:p>
          <a:p>
            <a:pPr lvl="1">
              <a:lnSpc>
                <a:spcPct val="90000"/>
              </a:lnSpc>
            </a:pPr>
            <a:r>
              <a:rPr lang="en-US" sz="2000" dirty="0" smtClean="0"/>
              <a:t>Software or simple graphing allows the IRR to be found</a:t>
            </a:r>
          </a:p>
          <a:p>
            <a:pPr eaLnBrk="1" hangingPunct="1"/>
            <a:endParaRPr lang="en-US" sz="20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eaLnBrk="1" hangingPunct="1"/>
            <a:r>
              <a:rPr lang="en-US" sz="3200" dirty="0" smtClean="0"/>
              <a:t>IRR Method</a:t>
            </a:r>
          </a:p>
        </p:txBody>
      </p:sp>
      <p:sp>
        <p:nvSpPr>
          <p:cNvPr id="20483" name="Rectangle 3"/>
          <p:cNvSpPr>
            <a:spLocks noGrp="1" noChangeArrowheads="1"/>
          </p:cNvSpPr>
          <p:nvPr>
            <p:ph idx="1"/>
          </p:nvPr>
        </p:nvSpPr>
        <p:spPr/>
        <p:txBody>
          <a:bodyPr>
            <a:normAutofit/>
          </a:bodyPr>
          <a:lstStyle/>
          <a:p>
            <a:pPr marL="590550" indent="-590550" eaLnBrk="1" hangingPunct="1"/>
            <a:r>
              <a:rPr lang="en-US" sz="2000" dirty="0" smtClean="0"/>
              <a:t>Analysts use a calculator or computer program to provide the IRR</a:t>
            </a:r>
          </a:p>
          <a:p>
            <a:pPr marL="590550" indent="-590550" eaLnBrk="1" hangingPunct="1"/>
            <a:r>
              <a:rPr lang="en-US" sz="2000" dirty="0" smtClean="0"/>
              <a:t>Trial and Error Approach:</a:t>
            </a:r>
          </a:p>
          <a:p>
            <a:pPr marL="952500" lvl="1" indent="-495300" eaLnBrk="1" hangingPunct="1"/>
            <a:r>
              <a:rPr lang="en-US" sz="2000" dirty="0" smtClean="0"/>
              <a:t>Use a discount rate and calculate the project’s NPV.  Goal: find the discount rate for which NPV = 0</a:t>
            </a:r>
          </a:p>
          <a:p>
            <a:pPr marL="1371600" lvl="2" indent="-457200" eaLnBrk="1" hangingPunct="1">
              <a:buFont typeface="Wingdings" pitchFamily="2" charset="2"/>
              <a:buAutoNum type="arabicPeriod"/>
            </a:pPr>
            <a:r>
              <a:rPr lang="en-US" sz="2000" dirty="0" smtClean="0"/>
              <a:t>If the calculated NPV is greater than zero, use a higher discount rate</a:t>
            </a:r>
          </a:p>
          <a:p>
            <a:pPr marL="1371600" lvl="2" indent="-457200" eaLnBrk="1" hangingPunct="1">
              <a:buFont typeface="Wingdings" pitchFamily="2" charset="2"/>
              <a:buAutoNum type="arabicPeriod"/>
            </a:pPr>
            <a:r>
              <a:rPr lang="en-US" sz="2000" dirty="0" smtClean="0"/>
              <a:t>If the calculated NPV is less than zero, use a lower discount rate</a:t>
            </a:r>
          </a:p>
          <a:p>
            <a:pPr marL="1371600" lvl="2" indent="-457200" eaLnBrk="1" hangingPunct="1">
              <a:buFont typeface="Wingdings" pitchFamily="2" charset="2"/>
              <a:buAutoNum type="arabicPeriod"/>
            </a:pPr>
            <a:r>
              <a:rPr lang="en-US" sz="2000" dirty="0" smtClean="0"/>
              <a:t>Continue until NPV = 0</a:t>
            </a:r>
          </a:p>
          <a:p>
            <a:pPr marL="1371600" lvl="2" indent="-457200" eaLnBrk="1" hangingPunct="1">
              <a:buFont typeface="Wingdings" pitchFamily="2" charset="2"/>
              <a:buAutoNum type="arabicPeriod"/>
            </a:pPr>
            <a:endParaRPr lang="en-US" sz="2000" dirty="0" smtClean="0"/>
          </a:p>
          <a:p>
            <a:pPr marL="1371600" lvl="2" indent="-457200" eaLnBrk="1" hangingPunct="1">
              <a:buFont typeface="Wingdings" pitchFamily="2" charset="2"/>
              <a:buAutoNum type="arabicPeriod"/>
            </a:pPr>
            <a:endParaRPr lang="en-US" sz="2000" dirty="0" smtClean="0"/>
          </a:p>
          <a:p>
            <a:pPr marL="1371600" lvl="2" indent="-457200" eaLnBrk="1" hangingPunct="1">
              <a:buFont typeface="Wingdings" pitchFamily="2" charset="2"/>
              <a:buAutoNum type="arabicPeriod"/>
            </a:pPr>
            <a:endParaRPr lang="en-US" sz="2000" dirty="0" smtClean="0"/>
          </a:p>
          <a:p>
            <a:pPr marL="1371600" lvl="2" indent="-457200" eaLnBrk="1" hangingPunct="1">
              <a:buFont typeface="Wingdings" pitchFamily="2" charset="2"/>
              <a:buAutoNum type="arabicPeriod"/>
            </a:pPr>
            <a:endParaRPr lang="en-US" sz="20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IRR Method</a:t>
            </a:r>
            <a:endParaRPr lang="en-US" sz="3200" dirty="0"/>
          </a:p>
        </p:txBody>
      </p:sp>
      <p:sp>
        <p:nvSpPr>
          <p:cNvPr id="6" name="Content Placeholder 2"/>
          <p:cNvSpPr txBox="1">
            <a:spLocks/>
          </p:cNvSpPr>
          <p:nvPr/>
        </p:nvSpPr>
        <p:spPr>
          <a:xfrm>
            <a:off x="609600" y="1752600"/>
            <a:ext cx="7620000" cy="4525963"/>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The IRR for a given stream of conventional cash flows is calculated as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Where;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a: smaller discount rate where NPV is positive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b: larger discount rate where NPV is negative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A: Positive NPV</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B: Negative NPV</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IRR ≈ 2/3 of ARR</a:t>
            </a:r>
          </a:p>
        </p:txBody>
      </p:sp>
      <p:pic>
        <p:nvPicPr>
          <p:cNvPr id="97284" name="Picture 4"/>
          <p:cNvPicPr>
            <a:picLocks noGrp="1" noChangeAspect="1" noChangeArrowheads="1"/>
          </p:cNvPicPr>
          <p:nvPr>
            <p:ph idx="1"/>
          </p:nvPr>
        </p:nvPicPr>
        <p:blipFill>
          <a:blip r:embed="rId2"/>
          <a:srcRect/>
          <a:stretch>
            <a:fillRect/>
          </a:stretch>
        </p:blipFill>
        <p:spPr bwMode="auto">
          <a:xfrm>
            <a:off x="2438400" y="2743200"/>
            <a:ext cx="21336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IRR Method</a:t>
            </a:r>
            <a:endParaRPr lang="en-US" sz="3200" dirty="0"/>
          </a:p>
        </p:txBody>
      </p:sp>
      <p:sp>
        <p:nvSpPr>
          <p:cNvPr id="3" name="Content Placeholder 2"/>
          <p:cNvSpPr>
            <a:spLocks noGrp="1"/>
          </p:cNvSpPr>
          <p:nvPr>
            <p:ph idx="1"/>
          </p:nvPr>
        </p:nvSpPr>
        <p:spPr>
          <a:xfrm>
            <a:off x="457200" y="1600201"/>
            <a:ext cx="8229600" cy="1066800"/>
          </a:xfrm>
        </p:spPr>
        <p:txBody>
          <a:bodyPr>
            <a:normAutofit/>
          </a:bodyPr>
          <a:lstStyle/>
          <a:p>
            <a:r>
              <a:rPr lang="en-US" sz="1800" dirty="0" smtClean="0"/>
              <a:t>Conventional cash flow are those cash flows in which outflow occurs initially &amp; inflow occurs subsequently throughout the project life</a:t>
            </a:r>
          </a:p>
          <a:p>
            <a:endParaRPr lang="en-US" sz="1800" dirty="0" smtClean="0"/>
          </a:p>
          <a:p>
            <a:endParaRPr lang="en-US" sz="1800" dirty="0" smtClean="0"/>
          </a:p>
          <a:p>
            <a:endParaRPr lang="en-US" sz="1800" dirty="0" smtClean="0"/>
          </a:p>
          <a:p>
            <a:endParaRPr lang="en-US" sz="1800" dirty="0"/>
          </a:p>
        </p:txBody>
      </p:sp>
      <p:graphicFrame>
        <p:nvGraphicFramePr>
          <p:cNvPr id="5" name="Table 4"/>
          <p:cNvGraphicFramePr>
            <a:graphicFrameLocks noGrp="1"/>
          </p:cNvGraphicFramePr>
          <p:nvPr/>
        </p:nvGraphicFramePr>
        <p:xfrm>
          <a:off x="1295400" y="2971800"/>
          <a:ext cx="6096000" cy="838200"/>
        </p:xfrm>
        <a:graphic>
          <a:graphicData uri="http://schemas.openxmlformats.org/drawingml/2006/table">
            <a:tbl>
              <a:tblPr firstRow="1" bandRow="1">
                <a:tableStyleId>{5C22544A-7EE6-4342-B048-85BDC9FD1C3A}</a:tableStyleId>
              </a:tblPr>
              <a:tblGrid>
                <a:gridCol w="6096000"/>
              </a:tblGrid>
              <a:tr h="838200">
                <a:tc>
                  <a:txBody>
                    <a:bodyPr/>
                    <a:lstStyle/>
                    <a:p>
                      <a:endParaRPr lang="en-US" dirty="0"/>
                    </a:p>
                  </a:txBody>
                  <a:tcPr/>
                </a:tc>
              </a:tr>
            </a:tbl>
          </a:graphicData>
        </a:graphic>
      </p:graphicFrame>
      <p:pic>
        <p:nvPicPr>
          <p:cNvPr id="98307" name="Picture 3"/>
          <p:cNvPicPr>
            <a:picLocks noChangeAspect="1" noChangeArrowheads="1"/>
          </p:cNvPicPr>
          <p:nvPr/>
        </p:nvPicPr>
        <p:blipFill>
          <a:blip r:embed="rId2"/>
          <a:srcRect/>
          <a:stretch>
            <a:fillRect/>
          </a:stretch>
        </p:blipFill>
        <p:spPr bwMode="auto">
          <a:xfrm>
            <a:off x="1295400" y="2514600"/>
            <a:ext cx="6629400" cy="2667000"/>
          </a:xfrm>
          <a:prstGeom prst="rect">
            <a:avLst/>
          </a:prstGeom>
          <a:noFill/>
          <a:ln w="9525">
            <a:noFill/>
            <a:miter lim="800000"/>
            <a:headEnd/>
            <a:tailEnd/>
          </a:ln>
        </p:spPr>
      </p:pic>
      <p:sp>
        <p:nvSpPr>
          <p:cNvPr id="7" name="Content Placeholder 2"/>
          <p:cNvSpPr txBox="1">
            <a:spLocks/>
          </p:cNvSpPr>
          <p:nvPr/>
        </p:nvSpPr>
        <p:spPr>
          <a:xfrm>
            <a:off x="457200" y="5410200"/>
            <a:ext cx="8229600" cy="1066800"/>
          </a:xfrm>
          <a:prstGeom prst="rect">
            <a:avLst/>
          </a:prstGeom>
        </p:spPr>
        <p:txBody>
          <a:bodyPr vert="horz" lIns="91440" tIns="45720" rIns="91440" bIns="45720" rtlCol="0">
            <a:noAutofit/>
          </a:bodyPr>
          <a:lstStyle/>
          <a:p>
            <a:r>
              <a:rPr lang="en-US" dirty="0" smtClean="0"/>
              <a:t>IRR technique assumes that if there is any surplus cash, it will be invested at the Project IRR; unlike NPV which assumes that surplus cash is invested at WACC. Modified IRR is calculated with the assumption that the re - investment of surplus cash would be made at the required rate of return</a:t>
            </a: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81000" y="0"/>
            <a:ext cx="8229600" cy="1143000"/>
          </a:xfrm>
        </p:spPr>
        <p:txBody>
          <a:bodyPr/>
          <a:lstStyle/>
          <a:p>
            <a:pPr eaLnBrk="1" hangingPunct="1"/>
            <a:r>
              <a:rPr lang="en-US" dirty="0" smtClean="0"/>
              <a:t>IRR Method Illustrated</a:t>
            </a:r>
          </a:p>
        </p:txBody>
      </p:sp>
      <p:pic>
        <p:nvPicPr>
          <p:cNvPr id="21511" name="Picture 7" descr="horngren13_21_3"/>
          <p:cNvPicPr>
            <a:picLocks noChangeAspect="1" noChangeArrowheads="1"/>
          </p:cNvPicPr>
          <p:nvPr/>
        </p:nvPicPr>
        <p:blipFill>
          <a:blip r:embed="rId3" cstate="print"/>
          <a:srcRect/>
          <a:stretch>
            <a:fillRect/>
          </a:stretch>
        </p:blipFill>
        <p:spPr bwMode="auto">
          <a:xfrm>
            <a:off x="609600" y="939765"/>
            <a:ext cx="8001000" cy="585111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1"/>
                </a:solidFill>
                <a:effectLst/>
                <a:uLnTx/>
                <a:uFillTx/>
                <a:latin typeface="+mj-lt"/>
                <a:ea typeface="+mj-ea"/>
                <a:cs typeface="+mj-cs"/>
              </a:rPr>
              <a:t>Question</a:t>
            </a:r>
          </a:p>
        </p:txBody>
      </p:sp>
      <p:sp>
        <p:nvSpPr>
          <p:cNvPr id="5" name="TextBox 4"/>
          <p:cNvSpPr txBox="1"/>
          <p:nvPr/>
        </p:nvSpPr>
        <p:spPr>
          <a:xfrm>
            <a:off x="152400" y="1076980"/>
            <a:ext cx="8839200" cy="738664"/>
          </a:xfrm>
          <a:prstGeom prst="rect">
            <a:avLst/>
          </a:prstGeom>
          <a:noFill/>
        </p:spPr>
        <p:txBody>
          <a:bodyPr wrap="square" rtlCol="0">
            <a:spAutoFit/>
          </a:bodyPr>
          <a:lstStyle/>
          <a:p>
            <a:pPr marL="342900" indent="-342900"/>
            <a:r>
              <a:rPr lang="en-US" sz="1400" dirty="0" smtClean="0"/>
              <a:t>	The Zero Machine Company is evaluating a capital expenditure proposal that requires an initial investment of $20,960 and has predicted cash inflows of $5,000 per year for 10 years. It will have no salvage value. </a:t>
            </a:r>
          </a:p>
        </p:txBody>
      </p:sp>
      <p:sp>
        <p:nvSpPr>
          <p:cNvPr id="6" name="TextBox 5"/>
          <p:cNvSpPr txBox="1"/>
          <p:nvPr/>
        </p:nvSpPr>
        <p:spPr>
          <a:xfrm>
            <a:off x="152400" y="2057400"/>
            <a:ext cx="8839200" cy="738664"/>
          </a:xfrm>
          <a:prstGeom prst="rect">
            <a:avLst/>
          </a:prstGeom>
          <a:noFill/>
        </p:spPr>
        <p:txBody>
          <a:bodyPr wrap="square" rtlCol="0">
            <a:spAutoFit/>
          </a:bodyPr>
          <a:lstStyle/>
          <a:p>
            <a:r>
              <a:rPr lang="en-US" sz="1400" b="1" dirty="0" smtClean="0"/>
              <a:t>Required: </a:t>
            </a:r>
            <a:endParaRPr lang="en-US" sz="1400" dirty="0" smtClean="0"/>
          </a:p>
          <a:p>
            <a:r>
              <a:rPr lang="en-US" sz="1400" b="1" dirty="0" smtClean="0"/>
              <a:t> </a:t>
            </a:r>
            <a:endParaRPr lang="en-US" sz="1400" dirty="0" smtClean="0"/>
          </a:p>
          <a:p>
            <a:pPr>
              <a:tabLst>
                <a:tab pos="682625" algn="l"/>
              </a:tabLst>
            </a:pPr>
            <a:r>
              <a:rPr lang="en-US" sz="1400" dirty="0" smtClean="0"/>
              <a:t>	a.  Using a required rate of return of 16%, determine the net present value of the investment proposal. </a:t>
            </a:r>
          </a:p>
        </p:txBody>
      </p:sp>
      <p:sp>
        <p:nvSpPr>
          <p:cNvPr id="7" name="TextBox 6"/>
          <p:cNvSpPr txBox="1"/>
          <p:nvPr/>
        </p:nvSpPr>
        <p:spPr>
          <a:xfrm>
            <a:off x="152400" y="3200400"/>
            <a:ext cx="8839200" cy="523220"/>
          </a:xfrm>
          <a:prstGeom prst="rect">
            <a:avLst/>
          </a:prstGeom>
          <a:noFill/>
        </p:spPr>
        <p:txBody>
          <a:bodyPr wrap="square" rtlCol="0">
            <a:spAutoFit/>
          </a:bodyPr>
          <a:lstStyle/>
          <a:p>
            <a:r>
              <a:rPr lang="en-US" sz="1400" dirty="0" smtClean="0"/>
              <a:t>Answer:   </a:t>
            </a:r>
          </a:p>
          <a:p>
            <a:r>
              <a:rPr lang="en-US" sz="1400" dirty="0" smtClean="0"/>
              <a:t> </a:t>
            </a:r>
          </a:p>
        </p:txBody>
      </p:sp>
      <p:graphicFrame>
        <p:nvGraphicFramePr>
          <p:cNvPr id="8" name="Table 7"/>
          <p:cNvGraphicFramePr>
            <a:graphicFrameLocks noGrp="1"/>
          </p:cNvGraphicFramePr>
          <p:nvPr/>
        </p:nvGraphicFramePr>
        <p:xfrm>
          <a:off x="685800" y="3733800"/>
          <a:ext cx="7696200" cy="2362200"/>
        </p:xfrm>
        <a:graphic>
          <a:graphicData uri="http://schemas.openxmlformats.org/drawingml/2006/table">
            <a:tbl>
              <a:tblPr/>
              <a:tblGrid>
                <a:gridCol w="2608156"/>
                <a:gridCol w="1539240"/>
                <a:gridCol w="769620"/>
                <a:gridCol w="1239944"/>
                <a:gridCol w="1539240"/>
              </a:tblGrid>
              <a:tr h="944880">
                <a:tc>
                  <a:txBody>
                    <a:bodyPr/>
                    <a:lstStyle/>
                    <a:p>
                      <a:pPr marL="0" marR="0">
                        <a:spcBef>
                          <a:spcPts val="0"/>
                        </a:spcBef>
                        <a:spcAft>
                          <a:spcPts val="0"/>
                        </a:spcAft>
                      </a:pPr>
                      <a:endParaRPr lang="en-US" sz="1600" dirty="0">
                        <a:solidFill>
                          <a:srgbClr val="000000"/>
                        </a:solidFill>
                        <a:latin typeface="Palatino Linotype"/>
                        <a:ea typeface="Times New Roman"/>
                        <a:cs typeface="Palatino Linotype"/>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b="1">
                          <a:solidFill>
                            <a:srgbClr val="000000"/>
                          </a:solidFill>
                          <a:latin typeface="Palatino Linotype"/>
                          <a:ea typeface="Times New Roman"/>
                          <a:cs typeface="Palatino Linotype"/>
                        </a:rPr>
                        <a:t>Predicted</a:t>
                      </a:r>
                      <a:endParaRPr lang="en-US" sz="1600">
                        <a:solidFill>
                          <a:srgbClr val="000000"/>
                        </a:solidFill>
                        <a:latin typeface="Palatino Linotype"/>
                        <a:ea typeface="Times New Roman"/>
                        <a:cs typeface="Palatino Linotype"/>
                      </a:endParaRPr>
                    </a:p>
                    <a:p>
                      <a:pPr marL="0" marR="0" algn="ctr">
                        <a:spcBef>
                          <a:spcPts val="0"/>
                        </a:spcBef>
                        <a:spcAft>
                          <a:spcPts val="0"/>
                        </a:spcAft>
                      </a:pPr>
                      <a:r>
                        <a:rPr lang="en-US" sz="1600" b="1">
                          <a:solidFill>
                            <a:srgbClr val="000000"/>
                          </a:solidFill>
                          <a:latin typeface="Palatino Linotype"/>
                          <a:ea typeface="Times New Roman"/>
                          <a:cs typeface="Palatino Linotype"/>
                        </a:rPr>
                        <a:t>Cash Flows</a:t>
                      </a:r>
                      <a:endParaRPr lang="en-US" sz="1600">
                        <a:solidFill>
                          <a:srgbClr val="000000"/>
                        </a:solidFill>
                        <a:latin typeface="Palatino Linotype"/>
                        <a:ea typeface="Times New Roman"/>
                        <a:cs typeface="Palatino Linotype"/>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b="1">
                          <a:solidFill>
                            <a:srgbClr val="000000"/>
                          </a:solidFill>
                          <a:latin typeface="Palatino Linotype"/>
                          <a:ea typeface="Times New Roman"/>
                          <a:cs typeface="Palatino Linotype"/>
                        </a:rPr>
                        <a:t>Year(s)</a:t>
                      </a:r>
                      <a:endParaRPr lang="en-US" sz="1600">
                        <a:solidFill>
                          <a:srgbClr val="000000"/>
                        </a:solidFill>
                        <a:latin typeface="Palatino Linotype"/>
                        <a:ea typeface="Times New Roman"/>
                        <a:cs typeface="Palatino Linotype"/>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b="1">
                          <a:solidFill>
                            <a:srgbClr val="000000"/>
                          </a:solidFill>
                          <a:latin typeface="Palatino Linotype"/>
                          <a:ea typeface="Times New Roman"/>
                          <a:cs typeface="Palatino Linotype"/>
                        </a:rPr>
                        <a:t>PV Factor</a:t>
                      </a:r>
                      <a:endParaRPr lang="en-US" sz="1600">
                        <a:solidFill>
                          <a:srgbClr val="000000"/>
                        </a:solidFill>
                        <a:latin typeface="Palatino Linotype"/>
                        <a:ea typeface="Times New Roman"/>
                        <a:cs typeface="Palatino Linotype"/>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b="1">
                          <a:solidFill>
                            <a:srgbClr val="000000"/>
                          </a:solidFill>
                          <a:latin typeface="Palatino Linotype"/>
                          <a:ea typeface="Times New Roman"/>
                          <a:cs typeface="Palatino Linotype"/>
                        </a:rPr>
                        <a:t>PV of Cash Flows</a:t>
                      </a:r>
                      <a:endParaRPr lang="en-US" sz="1600">
                        <a:solidFill>
                          <a:srgbClr val="000000"/>
                        </a:solidFill>
                        <a:latin typeface="Palatino Linotype"/>
                        <a:ea typeface="Times New Roman"/>
                        <a:cs typeface="Palatino Linotype"/>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72440">
                <a:tc>
                  <a:txBody>
                    <a:bodyPr/>
                    <a:lstStyle/>
                    <a:p>
                      <a:pPr marL="0" marR="0" algn="ctr">
                        <a:spcBef>
                          <a:spcPts val="0"/>
                        </a:spcBef>
                        <a:spcAft>
                          <a:spcPts val="0"/>
                        </a:spcAft>
                      </a:pPr>
                      <a:r>
                        <a:rPr lang="en-US" sz="1600" dirty="0">
                          <a:solidFill>
                            <a:srgbClr val="000000"/>
                          </a:solidFill>
                          <a:latin typeface="Palatino Linotype"/>
                          <a:ea typeface="Times New Roman"/>
                          <a:cs typeface="Palatino Linotype"/>
                        </a:rPr>
                        <a:t>Initial investment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Palatino Linotype"/>
                          <a:ea typeface="Times New Roman"/>
                          <a:cs typeface="Palatino Linotype"/>
                        </a:rPr>
                        <a:t>$(20,960)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Palatino Linotype"/>
                          <a:ea typeface="Times New Roman"/>
                          <a:cs typeface="Palatino Linotype"/>
                        </a:rPr>
                        <a:t>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Palatino Linotype"/>
                          <a:ea typeface="Times New Roman"/>
                          <a:cs typeface="Palatino Linotype"/>
                        </a:rPr>
                        <a:t>1.000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solidFill>
                            <a:srgbClr val="000000"/>
                          </a:solidFill>
                          <a:latin typeface="Palatino Linotype"/>
                          <a:ea typeface="Times New Roman"/>
                          <a:cs typeface="Palatino Linotype"/>
                        </a:rPr>
                        <a:t>$(20,960)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72440">
                <a:tc>
                  <a:txBody>
                    <a:bodyPr/>
                    <a:lstStyle/>
                    <a:p>
                      <a:pPr marL="0" marR="0" algn="ctr">
                        <a:spcBef>
                          <a:spcPts val="0"/>
                        </a:spcBef>
                        <a:spcAft>
                          <a:spcPts val="0"/>
                        </a:spcAft>
                      </a:pPr>
                      <a:r>
                        <a:rPr lang="en-US" sz="1600" dirty="0">
                          <a:solidFill>
                            <a:srgbClr val="000000"/>
                          </a:solidFill>
                          <a:latin typeface="Palatino Linotype"/>
                          <a:ea typeface="Times New Roman"/>
                          <a:cs typeface="Palatino Linotype"/>
                        </a:rPr>
                        <a:t>Annual operations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Palatino Linotype"/>
                          <a:ea typeface="Times New Roman"/>
                          <a:cs typeface="Palatino Linotype"/>
                        </a:rPr>
                        <a:t>5,000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a:solidFill>
                            <a:srgbClr val="000000"/>
                          </a:solidFill>
                          <a:latin typeface="Palatino Linotype"/>
                          <a:ea typeface="Times New Roman"/>
                          <a:cs typeface="Palatino Linotype"/>
                        </a:rPr>
                        <a:t>10</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dirty="0">
                          <a:solidFill>
                            <a:srgbClr val="000000"/>
                          </a:solidFill>
                          <a:latin typeface="Palatino Linotype"/>
                          <a:ea typeface="Times New Roman"/>
                          <a:cs typeface="Palatino Linotype"/>
                        </a:rPr>
                        <a:t>4.833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u="sng" dirty="0">
                          <a:solidFill>
                            <a:srgbClr val="000000"/>
                          </a:solidFill>
                          <a:latin typeface="Palatino Linotype"/>
                          <a:ea typeface="Times New Roman"/>
                          <a:cs typeface="Palatino Linotype"/>
                        </a:rPr>
                        <a:t>24,165</a:t>
                      </a:r>
                      <a:endParaRPr lang="en-US" sz="1600" dirty="0">
                        <a:solidFill>
                          <a:srgbClr val="000000"/>
                        </a:solidFill>
                        <a:latin typeface="Palatino Linotype"/>
                        <a:ea typeface="Times New Roman"/>
                        <a:cs typeface="Palatino Linotype"/>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72440">
                <a:tc>
                  <a:txBody>
                    <a:bodyPr/>
                    <a:lstStyle/>
                    <a:p>
                      <a:pPr marL="0" marR="0" algn="ctr">
                        <a:spcBef>
                          <a:spcPts val="0"/>
                        </a:spcBef>
                        <a:spcAft>
                          <a:spcPts val="0"/>
                        </a:spcAft>
                      </a:pPr>
                      <a:r>
                        <a:rPr lang="en-US" sz="1600" dirty="0">
                          <a:solidFill>
                            <a:srgbClr val="000000"/>
                          </a:solidFill>
                          <a:latin typeface="Palatino Linotype"/>
                          <a:ea typeface="Times New Roman"/>
                          <a:cs typeface="Palatino Linotype"/>
                        </a:rPr>
                        <a:t>   Net present value</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endParaRPr lang="en-US" sz="1600" dirty="0">
                        <a:solidFill>
                          <a:srgbClr val="000000"/>
                        </a:solidFill>
                        <a:latin typeface="Palatino Linotype"/>
                        <a:ea typeface="Times New Roman"/>
                        <a:cs typeface="Palatino Linotype"/>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endParaRPr lang="en-US" sz="1600" dirty="0">
                        <a:solidFill>
                          <a:srgbClr val="000000"/>
                        </a:solidFill>
                        <a:latin typeface="Palatino Linotype"/>
                        <a:ea typeface="Times New Roman"/>
                        <a:cs typeface="Palatino Linotype"/>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endParaRPr lang="en-US" sz="1600" dirty="0">
                        <a:solidFill>
                          <a:srgbClr val="000000"/>
                        </a:solidFill>
                        <a:latin typeface="Palatino Linotype"/>
                        <a:ea typeface="Times New Roman"/>
                        <a:cs typeface="Palatino Linotype"/>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spcBef>
                          <a:spcPts val="0"/>
                        </a:spcBef>
                        <a:spcAft>
                          <a:spcPts val="0"/>
                        </a:spcAft>
                      </a:pPr>
                      <a:r>
                        <a:rPr lang="en-US" sz="1600" u="dbl" dirty="0">
                          <a:solidFill>
                            <a:srgbClr val="000000"/>
                          </a:solidFill>
                          <a:latin typeface="Palatino Linotype"/>
                          <a:ea typeface="Times New Roman"/>
                          <a:cs typeface="Palatino Linotype"/>
                        </a:rPr>
                        <a:t>$ 3,205</a:t>
                      </a:r>
                      <a:endParaRPr lang="en-US" sz="1600" dirty="0">
                        <a:solidFill>
                          <a:srgbClr val="000000"/>
                        </a:solidFill>
                        <a:latin typeface="Palatino Linotype"/>
                        <a:ea typeface="Times New Roman"/>
                        <a:cs typeface="Palatino Linotype"/>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1"/>
                </a:solidFill>
                <a:effectLst/>
                <a:uLnTx/>
                <a:uFillTx/>
                <a:latin typeface="+mj-lt"/>
                <a:ea typeface="+mj-ea"/>
                <a:cs typeface="+mj-cs"/>
              </a:rPr>
              <a:t>Question</a:t>
            </a:r>
          </a:p>
        </p:txBody>
      </p:sp>
      <p:sp>
        <p:nvSpPr>
          <p:cNvPr id="5" name="TextBox 4"/>
          <p:cNvSpPr txBox="1"/>
          <p:nvPr/>
        </p:nvSpPr>
        <p:spPr>
          <a:xfrm>
            <a:off x="152400" y="1066800"/>
            <a:ext cx="8839200" cy="738664"/>
          </a:xfrm>
          <a:prstGeom prst="rect">
            <a:avLst/>
          </a:prstGeom>
          <a:noFill/>
        </p:spPr>
        <p:txBody>
          <a:bodyPr wrap="square" rtlCol="0">
            <a:spAutoFit/>
          </a:bodyPr>
          <a:lstStyle/>
          <a:p>
            <a:pPr marL="342900" indent="-342900" algn="just"/>
            <a:r>
              <a:rPr lang="en-US" sz="1400" dirty="0" smtClean="0"/>
              <a:t>	The Zero Machine Company is evaluating a capital expenditure proposal that requires an initial investment of $20,960 and has predicted cash inflows of $5,000 per year for 10 years. It will have no salvage value. </a:t>
            </a:r>
          </a:p>
        </p:txBody>
      </p:sp>
      <p:sp>
        <p:nvSpPr>
          <p:cNvPr id="6" name="TextBox 5"/>
          <p:cNvSpPr txBox="1"/>
          <p:nvPr/>
        </p:nvSpPr>
        <p:spPr>
          <a:xfrm>
            <a:off x="152400" y="2057400"/>
            <a:ext cx="8839200" cy="923330"/>
          </a:xfrm>
          <a:prstGeom prst="rect">
            <a:avLst/>
          </a:prstGeom>
          <a:noFill/>
        </p:spPr>
        <p:txBody>
          <a:bodyPr wrap="square" rtlCol="0">
            <a:spAutoFit/>
          </a:bodyPr>
          <a:lstStyle/>
          <a:p>
            <a:r>
              <a:rPr lang="en-US" b="1" dirty="0" smtClean="0"/>
              <a:t>Required: </a:t>
            </a:r>
            <a:endParaRPr lang="en-US" dirty="0" smtClean="0"/>
          </a:p>
          <a:p>
            <a:r>
              <a:rPr lang="en-US" b="1" dirty="0" smtClean="0"/>
              <a:t> </a:t>
            </a:r>
            <a:endParaRPr lang="en-US" dirty="0" smtClean="0"/>
          </a:p>
          <a:p>
            <a:pPr>
              <a:tabLst>
                <a:tab pos="682625" algn="l"/>
              </a:tabLst>
            </a:pPr>
            <a:r>
              <a:rPr lang="en-US" dirty="0" smtClean="0"/>
              <a:t>	b.    Determine the proposal's internal rate of return. </a:t>
            </a:r>
          </a:p>
        </p:txBody>
      </p:sp>
      <p:sp>
        <p:nvSpPr>
          <p:cNvPr id="7" name="TextBox 6"/>
          <p:cNvSpPr txBox="1"/>
          <p:nvPr/>
        </p:nvSpPr>
        <p:spPr>
          <a:xfrm>
            <a:off x="152400" y="3200400"/>
            <a:ext cx="8839200" cy="2031325"/>
          </a:xfrm>
          <a:prstGeom prst="rect">
            <a:avLst/>
          </a:prstGeom>
          <a:noFill/>
        </p:spPr>
        <p:txBody>
          <a:bodyPr wrap="square" rtlCol="0">
            <a:spAutoFit/>
          </a:bodyPr>
          <a:lstStyle/>
          <a:p>
            <a:pPr>
              <a:tabLst>
                <a:tab pos="741363" algn="l"/>
              </a:tabLst>
            </a:pPr>
            <a:r>
              <a:rPr lang="en-US" dirty="0" smtClean="0"/>
              <a:t>Answer:	Present value factor of an annuity of $1.00 = $20,960/$5,000 = 4.192. </a:t>
            </a:r>
          </a:p>
          <a:p>
            <a:r>
              <a:rPr lang="en-US" dirty="0" smtClean="0"/>
              <a:t> </a:t>
            </a:r>
          </a:p>
          <a:p>
            <a:pPr marL="741363" indent="-741363">
              <a:tabLst>
                <a:tab pos="741363" algn="l"/>
              </a:tabLst>
            </a:pPr>
            <a:r>
              <a:rPr lang="en-US" dirty="0" smtClean="0"/>
              <a:t>	From the annuity table, the 4.192 factor is closest to the 10-year row at the 20% column. Therefore, the IRR is 20%.  </a:t>
            </a:r>
          </a:p>
          <a:p>
            <a:r>
              <a:rPr lang="en-US" dirty="0" smtClean="0"/>
              <a:t/>
            </a:r>
            <a:br>
              <a:rPr lang="en-US" dirty="0" smtClean="0"/>
            </a:br>
            <a:r>
              <a:rPr lang="en-US" dirty="0" smtClean="0"/>
              <a:t>   </a:t>
            </a:r>
          </a:p>
          <a:p>
            <a:r>
              <a:rPr lang="en-US"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Oval 2"/>
          <p:cNvSpPr>
            <a:spLocks noChangeArrowheads="1"/>
          </p:cNvSpPr>
          <p:nvPr/>
        </p:nvSpPr>
        <p:spPr bwMode="auto">
          <a:xfrm>
            <a:off x="1143000" y="3276600"/>
            <a:ext cx="6553200" cy="2667000"/>
          </a:xfrm>
          <a:prstGeom prst="ellipse">
            <a:avLst/>
          </a:prstGeom>
          <a:solidFill>
            <a:srgbClr val="3333FF"/>
          </a:solidFill>
          <a:ln w="9525">
            <a:solidFill>
              <a:schemeClr val="tx1"/>
            </a:solidFill>
            <a:round/>
            <a:headEnd/>
            <a:tailEnd/>
          </a:ln>
          <a:effectLst>
            <a:outerShdw dist="35921" dir="2700000" algn="ctr" rotWithShape="0">
              <a:schemeClr val="tx1"/>
            </a:outerShdw>
          </a:effectLst>
        </p:spPr>
        <p:txBody>
          <a:bodyPr anchor="ctr"/>
          <a:lstStyle/>
          <a:p>
            <a:pPr algn="ctr" eaLnBrk="0" hangingPunct="0">
              <a:defRPr/>
            </a:pPr>
            <a:r>
              <a:rPr lang="en-US" sz="2400" b="1" baseline="0" dirty="0">
                <a:solidFill>
                  <a:srgbClr val="FFFFCC"/>
                </a:solidFill>
                <a:effectLst>
                  <a:outerShdw blurRad="38100" dist="38100" dir="2700000" algn="tl">
                    <a:srgbClr val="000000"/>
                  </a:outerShdw>
                </a:effectLst>
              </a:rPr>
              <a:t>The higher the internal rate of return, the more desirable the project.</a:t>
            </a:r>
          </a:p>
        </p:txBody>
      </p:sp>
      <p:sp>
        <p:nvSpPr>
          <p:cNvPr id="58371" name="Text Box 3"/>
          <p:cNvSpPr txBox="1">
            <a:spLocks noChangeArrowheads="1"/>
          </p:cNvSpPr>
          <p:nvPr/>
        </p:nvSpPr>
        <p:spPr bwMode="auto">
          <a:xfrm>
            <a:off x="609600" y="1751013"/>
            <a:ext cx="7696200" cy="707886"/>
          </a:xfrm>
          <a:prstGeom prst="rect">
            <a:avLst/>
          </a:prstGeom>
          <a:noFill/>
          <a:ln w="9525">
            <a:noFill/>
            <a:miter lim="800000"/>
            <a:headEnd/>
            <a:tailEnd/>
          </a:ln>
        </p:spPr>
        <p:txBody>
          <a:bodyPr>
            <a:spAutoFit/>
          </a:bodyPr>
          <a:lstStyle/>
          <a:p>
            <a:pPr algn="ctr" eaLnBrk="0" hangingPunct="0">
              <a:spcBef>
                <a:spcPct val="50000"/>
              </a:spcBef>
            </a:pPr>
            <a:r>
              <a:rPr lang="en-US" sz="2000" b="1" baseline="0" dirty="0">
                <a:solidFill>
                  <a:srgbClr val="0000CC"/>
                </a:solidFill>
              </a:rPr>
              <a:t>When using the internal rate of return method to rank competing investment projects, the preference rule is:</a:t>
            </a:r>
          </a:p>
        </p:txBody>
      </p:sp>
      <p:sp>
        <p:nvSpPr>
          <p:cNvPr id="58372" name="Rectangle 5"/>
          <p:cNvSpPr>
            <a:spLocks noGrp="1" noChangeArrowheads="1"/>
          </p:cNvSpPr>
          <p:nvPr>
            <p:ph type="title"/>
          </p:nvPr>
        </p:nvSpPr>
        <p:spPr/>
        <p:txBody>
          <a:bodyPr>
            <a:normAutofit/>
          </a:bodyPr>
          <a:lstStyle/>
          <a:p>
            <a:pPr eaLnBrk="1" hangingPunct="1"/>
            <a:r>
              <a:rPr lang="en-US" sz="3200" dirty="0" smtClean="0"/>
              <a:t>Internal Rate of Return Method</a:t>
            </a:r>
          </a:p>
        </p:txBody>
      </p:sp>
    </p:spTree>
  </p:cSld>
  <p:clrMapOvr>
    <a:masterClrMapping/>
  </p:clrMapOvr>
  <p:transition>
    <p:blind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r>
              <a:rPr lang="en-US" sz="3200" dirty="0" smtClean="0"/>
              <a:t>Internal Rate of Return (IRR) Method</a:t>
            </a:r>
          </a:p>
        </p:txBody>
      </p:sp>
      <p:sp>
        <p:nvSpPr>
          <p:cNvPr id="19459" name="Rectangle 3"/>
          <p:cNvSpPr>
            <a:spLocks noGrp="1" noChangeArrowheads="1"/>
          </p:cNvSpPr>
          <p:nvPr>
            <p:ph idx="1"/>
          </p:nvPr>
        </p:nvSpPr>
        <p:spPr/>
        <p:txBody>
          <a:bodyPr>
            <a:normAutofit/>
          </a:bodyPr>
          <a:lstStyle/>
          <a:p>
            <a:pPr eaLnBrk="1" hangingPunct="1"/>
            <a:r>
              <a:rPr lang="en-US" sz="2000" dirty="0" smtClean="0"/>
              <a:t>The IRR Method calculates the discount rate at which the present value of expected cash inflows from a project equals the present value of its expected cash outflows</a:t>
            </a:r>
          </a:p>
          <a:p>
            <a:pPr eaLnBrk="1" hangingPunct="1"/>
            <a:r>
              <a:rPr lang="en-US" sz="2000" dirty="0" smtClean="0"/>
              <a:t>A project is accepted only if the IRR equals or exceeds the RRR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pPr eaLnBrk="1" hangingPunct="1"/>
            <a:r>
              <a:rPr lang="en-US" sz="3200" dirty="0" smtClean="0"/>
              <a:t>Comparison NPV and IRR Methods</a:t>
            </a:r>
          </a:p>
        </p:txBody>
      </p:sp>
      <p:sp>
        <p:nvSpPr>
          <p:cNvPr id="22531" name="Rectangle 3"/>
          <p:cNvSpPr>
            <a:spLocks noGrp="1" noChangeArrowheads="1"/>
          </p:cNvSpPr>
          <p:nvPr>
            <p:ph idx="1"/>
          </p:nvPr>
        </p:nvSpPr>
        <p:spPr/>
        <p:txBody>
          <a:bodyPr>
            <a:normAutofit/>
          </a:bodyPr>
          <a:lstStyle/>
          <a:p>
            <a:pPr eaLnBrk="1" hangingPunct="1"/>
            <a:r>
              <a:rPr lang="en-US" sz="2000" dirty="0" smtClean="0"/>
              <a:t>IRR is widely used</a:t>
            </a:r>
          </a:p>
          <a:p>
            <a:pPr eaLnBrk="1" hangingPunct="1"/>
            <a:r>
              <a:rPr lang="en-US" sz="2000" dirty="0" smtClean="0"/>
              <a:t>NPV can be used with varying RRR</a:t>
            </a:r>
          </a:p>
          <a:p>
            <a:pPr eaLnBrk="1" hangingPunct="1"/>
            <a:r>
              <a:rPr lang="en-US" sz="2000" dirty="0" smtClean="0"/>
              <a:t>NPV of projects may be combined for evaluation purposes, IRR cannot</a:t>
            </a:r>
          </a:p>
          <a:p>
            <a:pPr eaLnBrk="1" hangingPunct="1"/>
            <a:r>
              <a:rPr lang="en-US" sz="2000" dirty="0" smtClean="0"/>
              <a:t>Both may be used with sensitivity analysis (“what-if” analysis)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1081</TotalTime>
  <Words>1084</Words>
  <Application>Microsoft Office PowerPoint</Application>
  <PresentationFormat>On-screen Show (4:3)</PresentationFormat>
  <Paragraphs>183</Paragraphs>
  <Slides>26</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Worksheet</vt:lpstr>
      <vt:lpstr>Investment Analysis  </vt:lpstr>
      <vt:lpstr>Outline</vt:lpstr>
      <vt:lpstr>Quick Check </vt:lpstr>
      <vt:lpstr>Quick Check </vt:lpstr>
      <vt:lpstr>Quick Check </vt:lpstr>
      <vt:lpstr>Least Cost Decisions</vt:lpstr>
      <vt:lpstr>Least Cost Decisions</vt:lpstr>
      <vt:lpstr>Least Cost Decisions</vt:lpstr>
      <vt:lpstr>Least Cost Decisions</vt:lpstr>
      <vt:lpstr>Least Cost Decisions</vt:lpstr>
      <vt:lpstr>Quick Check </vt:lpstr>
      <vt:lpstr>Quick Check </vt:lpstr>
      <vt:lpstr>Lease or Buying Decision</vt:lpstr>
      <vt:lpstr>Lease or Buying Decision</vt:lpstr>
      <vt:lpstr>Lease or Buying Decision</vt:lpstr>
      <vt:lpstr>Lease or Buying Decision</vt:lpstr>
      <vt:lpstr>Internal Rate of Return (IRR) Method</vt:lpstr>
      <vt:lpstr>IRR Method</vt:lpstr>
      <vt:lpstr>IRR Method</vt:lpstr>
      <vt:lpstr>IRR Method</vt:lpstr>
      <vt:lpstr>IRR Method Illustrated</vt:lpstr>
      <vt:lpstr>Slide 22</vt:lpstr>
      <vt:lpstr>Slide 23</vt:lpstr>
      <vt:lpstr>Internal Rate of Return Method</vt:lpstr>
      <vt:lpstr>Internal Rate of Return (IRR) Method</vt:lpstr>
      <vt:lpstr>Comparison NPV and IRR Methods</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156</cp:revision>
  <dcterms:created xsi:type="dcterms:W3CDTF">2013-05-28T09:18:01Z</dcterms:created>
  <dcterms:modified xsi:type="dcterms:W3CDTF">2013-06-03T14:58:14Z</dcterms:modified>
</cp:coreProperties>
</file>