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xlsx" ContentType="application/vnd.openxmlformats-officedocument.spreadsheetml.sheet"/>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25"/>
  </p:notesMasterIdLst>
  <p:sldIdLst>
    <p:sldId id="256" r:id="rId2"/>
    <p:sldId id="257" r:id="rId3"/>
    <p:sldId id="321" r:id="rId4"/>
    <p:sldId id="324" r:id="rId5"/>
    <p:sldId id="325" r:id="rId6"/>
    <p:sldId id="326" r:id="rId7"/>
    <p:sldId id="327" r:id="rId8"/>
    <p:sldId id="328" r:id="rId9"/>
    <p:sldId id="329" r:id="rId10"/>
    <p:sldId id="330" r:id="rId11"/>
    <p:sldId id="331" r:id="rId12"/>
    <p:sldId id="332" r:id="rId13"/>
    <p:sldId id="333" r:id="rId14"/>
    <p:sldId id="334" r:id="rId15"/>
    <p:sldId id="335" r:id="rId16"/>
    <p:sldId id="336" r:id="rId17"/>
    <p:sldId id="287" r:id="rId18"/>
    <p:sldId id="288" r:id="rId19"/>
    <p:sldId id="289" r:id="rId20"/>
    <p:sldId id="290" r:id="rId21"/>
    <p:sldId id="291" r:id="rId22"/>
    <p:sldId id="292" r:id="rId23"/>
    <p:sldId id="29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6/3/2013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AA7893BA-D38E-43AD-96EB-1AB4B90DC813}" type="slidenum">
              <a:rPr lang="en-US" smtClean="0"/>
              <a:pPr/>
              <a:t>4</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75DDEB6-8E66-4F84-B369-A00219E668BD}" type="slidenum">
              <a:rPr lang="en-US" smtClean="0"/>
              <a:pPr/>
              <a:t>5</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45F10578-0842-4AB9-8776-94AB942D88A3}" type="slidenum">
              <a:rPr lang="en-US" smtClean="0"/>
              <a:pPr/>
              <a:t>6</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9E0213FB-F134-4841-8A5E-03DEFFAB37FE}" type="slidenum">
              <a:rPr lang="en-US" smtClean="0"/>
              <a:pPr/>
              <a:t>7</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891CC80-AEFB-4367-A3B5-8AB1D6773442}" type="slidenum">
              <a:rPr lang="en-US" smtClean="0"/>
              <a:pPr/>
              <a:t>9</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16515192-A436-4B63-B145-4DA7B259FBFF}" type="slidenum">
              <a:rPr lang="en-US" smtClean="0"/>
              <a:pPr/>
              <a:t>10</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F72A4C0-D3E0-493D-B7F9-95DCB35365C7}" type="slidenum">
              <a:rPr lang="en-US" smtClean="0"/>
              <a:pPr/>
              <a:t>11</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807C1277-0794-4101-82A4-021EF42DCD02}" type="slidenum">
              <a:rPr lang="en-US" smtClean="0"/>
              <a:pPr/>
              <a:t>13</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963A3470-F3C8-4996-A5B5-6C46B9BB45ED}" type="slidenum">
              <a:rPr lang="en-US" smtClean="0"/>
              <a:pPr/>
              <a:t>16</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0DAE85D8-B6DD-42E8-A347-442B51D3458C}" type="slidenum">
              <a:rPr lang="en-US"/>
              <a:pPr/>
              <a:t>17</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14400" y="4343400"/>
            <a:ext cx="5029200" cy="4114800"/>
          </a:xfrm>
          <a:noFill/>
          <a:ln/>
        </p:spPr>
        <p:txBody>
          <a:bodyPr/>
          <a:lstStyle/>
          <a:p>
            <a:pPr>
              <a:spcBef>
                <a:spcPct val="0"/>
              </a:spcBef>
            </a:pPr>
            <a:r>
              <a:rPr lang="en-US" smtClean="0"/>
              <a:t>Let’s look at how we use the net present value method to make business decisions.</a:t>
            </a:r>
          </a:p>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1C1FDE41-712A-4EF0-A540-BF4C6D142A11}" type="slidenum">
              <a:rPr lang="en-US"/>
              <a:pPr/>
              <a:t>18</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Assume that White Co. has two alternatives – remodel an old car wash or remove the old car wash and replace it with a new one.  </a:t>
            </a:r>
            <a:r>
              <a:rPr lang="en-US" dirty="0" smtClean="0">
                <a:cs typeface="Times New Roman" pitchFamily="18" charset="0"/>
              </a:rPr>
              <a:t> </a:t>
            </a:r>
          </a:p>
          <a:p>
            <a:pPr eaLnBrk="1" hangingPunct="1"/>
            <a:r>
              <a:rPr lang="en-US" dirty="0" smtClean="0"/>
              <a:t/>
            </a:r>
            <a:br>
              <a:rPr lang="en-US" dirty="0" smtClean="0"/>
            </a:br>
            <a:r>
              <a:rPr lang="en-US" dirty="0" smtClean="0">
                <a:cs typeface="Times New Roman" pitchFamily="18" charset="0"/>
              </a:rPr>
              <a:t>The company uses a discount rate of 10 percent.</a:t>
            </a:r>
          </a:p>
          <a:p>
            <a:pPr eaLnBrk="1" hangingPunct="1"/>
            <a:r>
              <a:rPr lang="en-US" dirty="0" smtClean="0"/>
              <a:t>The net annual cash inflows are Rs60,000 for the new car wash and Rs45,000 for the old car wash. </a:t>
            </a:r>
          </a:p>
          <a:p>
            <a:pPr eaLnBrk="1" hangingPunct="1"/>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06D0FD58-0AC1-4CA0-B921-A2D3040204B4}" type="slidenum">
              <a:rPr lang="en-US"/>
              <a:pPr/>
              <a:t>19</a:t>
            </a:fld>
            <a:endParaRPr 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In addition, assume that the information, as shown, relates to the installation of a new washer.</a:t>
            </a:r>
            <a:r>
              <a:rPr lang="en-US" dirty="0" smtClean="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9DDCCA7-012B-462D-BB6F-3CAB557F3415}" type="slidenum">
              <a:rPr lang="en-US"/>
              <a:pPr/>
              <a:t>20</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The net present value of installing a new washer </a:t>
            </a:r>
            <a:r>
              <a:rPr lang="en-US" smtClean="0"/>
              <a:t>is $83,202</a:t>
            </a:r>
            <a:r>
              <a:rPr lang="en-US" dirty="0" smtClean="0"/>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DA6D0E19-564E-44EF-83A9-EAF36A6DB46D}" type="slidenum">
              <a:rPr lang="en-US"/>
              <a:pPr/>
              <a:t>21</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14400" y="4343400"/>
            <a:ext cx="5029200" cy="4114800"/>
          </a:xfrm>
          <a:noFill/>
          <a:ln/>
        </p:spPr>
        <p:txBody>
          <a:bodyPr/>
          <a:lstStyle/>
          <a:p>
            <a:pPr eaLnBrk="1" hangingPunct="1"/>
            <a:r>
              <a:rPr lang="en-US" smtClean="0">
                <a:cs typeface="Times New Roman" pitchFamily="18" charset="0"/>
              </a:rPr>
              <a:t>If White chooses to remodel the existing washer, the remodeling costs would be $175,000 and the cost to replace the brushes at the end of six years would be $80,000.</a:t>
            </a:r>
            <a:r>
              <a:rPr lang="en-US" smtClean="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B3FC27A9-CE20-4759-9EBF-2A0FBBB2B41C}" type="slidenum">
              <a:rPr lang="en-US"/>
              <a:pPr/>
              <a:t>22</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xfrm>
            <a:off x="914400" y="4343400"/>
            <a:ext cx="5029200" cy="4114800"/>
          </a:xfrm>
          <a:noFill/>
          <a:ln/>
        </p:spPr>
        <p:txBody>
          <a:bodyPr/>
          <a:lstStyle/>
          <a:p>
            <a:pPr eaLnBrk="1" hangingPunct="1"/>
            <a:r>
              <a:rPr lang="en-US" smtClean="0">
                <a:cs typeface="Times New Roman" pitchFamily="18" charset="0"/>
              </a:rPr>
              <a:t>The net present value of remodeling the old washer is $56,405.</a:t>
            </a:r>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5AA433A-6A58-4100-9960-55B20908B0D5}" type="slidenum">
              <a:rPr lang="en-US"/>
              <a:pPr/>
              <a:t>23</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914400" y="4343400"/>
            <a:ext cx="5029200" cy="4114800"/>
          </a:xfrm>
          <a:noFill/>
          <a:ln/>
        </p:spPr>
        <p:txBody>
          <a:bodyPr/>
          <a:lstStyle/>
          <a:p>
            <a:pPr eaLnBrk="1" hangingPunct="1"/>
            <a:r>
              <a:rPr lang="en-US" smtClean="0">
                <a:cs typeface="Times New Roman" pitchFamily="18" charset="0"/>
              </a:rPr>
              <a:t>While both projects yield a positive net present value, the net present value of the new washer alternative is $26,797 higher than the remodeling alternative.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6/3/2013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6/3/2013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Excel_Worksheet21.xls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6.wmf"/><Relationship Id="rId4" Type="http://schemas.openxmlformats.org/officeDocument/2006/relationships/oleObject" Target="../embeddings/Microsoft_Office_Excel_97-2003_Worksheet1.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3.vml"/><Relationship Id="rId5" Type="http://schemas.openxmlformats.org/officeDocument/2006/relationships/image" Target="../media/image6.wmf"/><Relationship Id="rId4" Type="http://schemas.openxmlformats.org/officeDocument/2006/relationships/oleObject" Target="../embeddings/Microsoft_Office_Excel_97-2003_Worksheet2.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4.vml"/><Relationship Id="rId5" Type="http://schemas.openxmlformats.org/officeDocument/2006/relationships/image" Target="../media/image6.wmf"/><Relationship Id="rId4" Type="http://schemas.openxmlformats.org/officeDocument/2006/relationships/oleObject" Target="../embeddings/Microsoft_Office_Excel_97-2003_Worksheet3.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5.vml"/><Relationship Id="rId5" Type="http://schemas.openxmlformats.org/officeDocument/2006/relationships/image" Target="../media/image6.wmf"/><Relationship Id="rId4" Type="http://schemas.openxmlformats.org/officeDocument/2006/relationships/oleObject" Target="../embeddings/Microsoft_Office_Excel_97-2003_Worksheet4.xls"/></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6.vml"/><Relationship Id="rId5" Type="http://schemas.openxmlformats.org/officeDocument/2006/relationships/image" Target="../media/image6.wmf"/><Relationship Id="rId4" Type="http://schemas.openxmlformats.org/officeDocument/2006/relationships/oleObject" Target="../embeddings/Microsoft_Office_Excel_97-2003_Worksheet5.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7.vml"/><Relationship Id="rId5" Type="http://schemas.openxmlformats.org/officeDocument/2006/relationships/image" Target="../media/image6.wmf"/><Relationship Id="rId4" Type="http://schemas.openxmlformats.org/officeDocument/2006/relationships/oleObject" Target="../embeddings/Microsoft_Office_Excel_97-2003_Worksheet6.xls"/></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8</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marL="342900" lvl="1" indent="-342900">
              <a:buNone/>
            </a:pPr>
            <a:r>
              <a:rPr lang="en-US" sz="1800" dirty="0" smtClean="0">
                <a:latin typeface="Arial" pitchFamily="34" charset="0"/>
                <a:cs typeface="Arial" pitchFamily="34" charset="0"/>
              </a:rPr>
              <a:t>	 -RECAP</a:t>
            </a:r>
          </a:p>
          <a:p>
            <a:endParaRPr lang="en-US" sz="1400" dirty="0" smtClean="0">
              <a:latin typeface="Arial" pitchFamily="34" charset="0"/>
              <a:cs typeface="Arial" pitchFamily="34" charset="0"/>
            </a:endParaRPr>
          </a:p>
          <a:p>
            <a:pPr marL="342900" lvl="1" indent="-342900">
              <a:buNone/>
            </a:pPr>
            <a:r>
              <a:rPr lang="en-US" sz="1800" dirty="0" smtClean="0">
                <a:latin typeface="Arial" pitchFamily="34" charset="0"/>
                <a:cs typeface="Arial" pitchFamily="34" charset="0"/>
              </a:rPr>
              <a:t>	- NPV </a:t>
            </a:r>
            <a:r>
              <a:rPr lang="en-US" sz="1800" dirty="0" smtClean="0">
                <a:latin typeface="Arial" pitchFamily="34" charset="0"/>
                <a:cs typeface="Arial" pitchFamily="34" charset="0"/>
              </a:rPr>
              <a:t>– Considerations continued</a:t>
            </a:r>
          </a:p>
          <a:p>
            <a:pPr marL="342900" lvl="1" indent="-342900">
              <a:buNone/>
            </a:pPr>
            <a:r>
              <a:rPr lang="en-US" sz="1800" dirty="0" smtClean="0">
                <a:latin typeface="Arial" pitchFamily="34" charset="0"/>
                <a:cs typeface="Arial" pitchFamily="34" charset="0"/>
              </a:rPr>
              <a:t>	- IRR</a:t>
            </a:r>
          </a:p>
          <a:p>
            <a:pPr marL="342900" lvl="1" indent="-342900">
              <a:buNone/>
            </a:pPr>
            <a:r>
              <a:rPr lang="en-US" sz="1800" dirty="0" smtClean="0">
                <a:latin typeface="Arial" pitchFamily="34" charset="0"/>
                <a:cs typeface="Arial" pitchFamily="34" charset="0"/>
              </a:rPr>
              <a:t>	- Comparison of NPV and IRR</a:t>
            </a:r>
          </a:p>
          <a:p>
            <a:pPr marL="342900" lvl="1" indent="-342900">
              <a:buNone/>
            </a:pPr>
            <a:r>
              <a:rPr lang="en-US" sz="1800" dirty="0" smtClean="0">
                <a:latin typeface="Arial" pitchFamily="34" charset="0"/>
                <a:cs typeface="Arial" pitchFamily="34" charset="0"/>
              </a:rPr>
              <a:t>	- Comparing investment appraisals methods</a:t>
            </a:r>
          </a:p>
          <a:p>
            <a:pPr marL="342900" lvl="1" indent="-342900">
              <a:buNone/>
            </a:pPr>
            <a:r>
              <a:rPr lang="en-US" sz="1800" dirty="0" smtClean="0">
                <a:latin typeface="Arial" pitchFamily="34" charset="0"/>
                <a:cs typeface="Arial" pitchFamily="34" charset="0"/>
              </a:rPr>
              <a:t>	</a:t>
            </a:r>
          </a:p>
          <a:p>
            <a:pPr marL="342900" lvl="1" indent="-342900">
              <a:buNone/>
            </a:pPr>
            <a:endParaRPr lang="en-US" sz="1800" dirty="0" smtClean="0">
              <a:latin typeface="Arial" pitchFamily="34" charset="0"/>
              <a:cs typeface="Arial" pitchFamily="34" charset="0"/>
            </a:endParaRPr>
          </a:p>
          <a:p>
            <a:pPr marL="342900" lvl="1" indent="-342900">
              <a:buNone/>
            </a:pPr>
            <a:endParaRPr lang="en-US" sz="1800" dirty="0" smtClean="0">
              <a:latin typeface="Arial" pitchFamily="34" charset="0"/>
              <a:cs typeface="Arial" pitchFamily="34" charset="0"/>
            </a:endParaRPr>
          </a:p>
          <a:p>
            <a:pPr marL="342900" lvl="1" indent="-342900">
              <a:buNone/>
            </a:pPr>
            <a:r>
              <a:rPr lang="en-US" sz="1800" dirty="0" smtClean="0">
                <a:latin typeface="Arial" pitchFamily="34" charset="0"/>
                <a:cs typeface="Arial" pitchFamily="34" charset="0"/>
              </a:rPr>
              <a:t>	</a:t>
            </a:r>
            <a:endParaRPr lang="en-US" sz="1400" dirty="0" smtClean="0">
              <a:latin typeface="Arial" pitchFamily="34" charset="0"/>
              <a:cs typeface="Arial" pitchFamily="34" charset="0"/>
            </a:endParaRPr>
          </a:p>
          <a:p>
            <a:pPr marL="342900" lvl="1" indent="-342900">
              <a:buNone/>
            </a:pPr>
            <a:r>
              <a:rPr lang="en-US" sz="1400" dirty="0" smtClean="0">
                <a:latin typeface="Arial" pitchFamily="34" charset="0"/>
                <a:cs typeface="Arial" pitchFamily="34" charset="0"/>
              </a:rPr>
              <a:t>	</a:t>
            </a:r>
            <a:endParaRPr lang="en-US" sz="1100" dirty="0" smtClean="0">
              <a:latin typeface="Arial" pitchFamily="34" charset="0"/>
              <a:cs typeface="Arial" pitchFamily="34" charset="0"/>
            </a:endParaRPr>
          </a:p>
          <a:p>
            <a:pPr lvl="1"/>
            <a:endParaRPr lang="en-US" sz="1400" dirty="0" smtClean="0">
              <a:latin typeface="Arial" pitchFamily="34" charset="0"/>
              <a:cs typeface="Arial" pitchFamily="34" charset="0"/>
            </a:endParaRPr>
          </a:p>
          <a:p>
            <a:pPr marL="342900" lvl="1" indent="-342900">
              <a:buNone/>
            </a:pPr>
            <a:endParaRPr lang="en-US" sz="1400"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81000"/>
            <a:ext cx="8162925" cy="762000"/>
          </a:xfrm>
        </p:spPr>
        <p:txBody>
          <a:bodyPr>
            <a:normAutofit/>
          </a:bodyPr>
          <a:lstStyle/>
          <a:p>
            <a:pPr eaLnBrk="1" hangingPunct="1"/>
            <a:r>
              <a:rPr lang="en-US" sz="2800" dirty="0" smtClean="0">
                <a:latin typeface="Arial" pitchFamily="34" charset="0"/>
                <a:cs typeface="Arial" pitchFamily="34" charset="0"/>
              </a:rPr>
              <a:t>RECAP</a:t>
            </a:r>
          </a:p>
        </p:txBody>
      </p:sp>
      <p:sp>
        <p:nvSpPr>
          <p:cNvPr id="10243" name="Rectangle 3"/>
          <p:cNvSpPr>
            <a:spLocks noGrp="1" noChangeArrowheads="1"/>
          </p:cNvSpPr>
          <p:nvPr>
            <p:ph idx="1"/>
          </p:nvPr>
        </p:nvSpPr>
        <p:spPr/>
        <p:txBody>
          <a:bodyPr>
            <a:normAutofit/>
          </a:bodyPr>
          <a:lstStyle/>
          <a:p>
            <a:pPr lvl="1" eaLnBrk="1" hangingPunct="1"/>
            <a:r>
              <a:rPr lang="en-US" sz="1800" dirty="0" smtClean="0">
                <a:latin typeface="Arial" pitchFamily="34" charset="0"/>
                <a:cs typeface="Arial" pitchFamily="34" charset="0"/>
              </a:rPr>
              <a:t>NET PRESENT VALUE – Basic considerations</a:t>
            </a:r>
          </a:p>
          <a:p>
            <a:pPr lvl="2"/>
            <a:r>
              <a:rPr lang="en-US" sz="1400" dirty="0" smtClean="0">
                <a:latin typeface="Arial" pitchFamily="34" charset="0"/>
                <a:cs typeface="Arial" pitchFamily="34" charset="0"/>
              </a:rPr>
              <a:t>Discounted cash flows</a:t>
            </a:r>
          </a:p>
          <a:p>
            <a:pPr lvl="2"/>
            <a:r>
              <a:rPr lang="en-US" sz="1400" dirty="0" smtClean="0"/>
              <a:t>CASH MONEY IN - CASH MONEY OUT</a:t>
            </a:r>
          </a:p>
          <a:p>
            <a:pPr lvl="2"/>
            <a:r>
              <a:rPr lang="en-US" sz="1400" dirty="0" smtClean="0"/>
              <a:t>Incremental cash flows</a:t>
            </a:r>
          </a:p>
          <a:p>
            <a:pPr lvl="2"/>
            <a:r>
              <a:rPr lang="en-US" sz="1400" dirty="0" smtClean="0"/>
              <a:t>Inflation effects</a:t>
            </a:r>
          </a:p>
          <a:p>
            <a:pPr lvl="2"/>
            <a:r>
              <a:rPr lang="en-US" sz="1400" dirty="0" smtClean="0"/>
              <a:t>Tax effect on cash flows</a:t>
            </a:r>
          </a:p>
          <a:p>
            <a:pPr lvl="2"/>
            <a:r>
              <a:rPr lang="en-US" sz="1400" dirty="0" smtClean="0"/>
              <a:t>Opportunity cash flows</a:t>
            </a:r>
          </a:p>
          <a:p>
            <a:pPr lvl="2"/>
            <a:r>
              <a:rPr lang="en-US" sz="1400" dirty="0" smtClean="0"/>
              <a:t>Working capital changes impact</a:t>
            </a:r>
          </a:p>
          <a:p>
            <a:pPr lvl="2"/>
            <a:r>
              <a:rPr lang="en-US" sz="1400" dirty="0" smtClean="0"/>
              <a:t>Inflation</a:t>
            </a:r>
          </a:p>
          <a:p>
            <a:pPr lvl="2"/>
            <a:r>
              <a:rPr lang="en-US" sz="1400" dirty="0" smtClean="0"/>
              <a:t>Entire life of investment</a:t>
            </a:r>
          </a:p>
          <a:p>
            <a:pPr lvl="2"/>
            <a:r>
              <a:rPr lang="en-US" sz="1400" dirty="0" smtClean="0"/>
              <a:t>Tax depreciation shield (tax effect)</a:t>
            </a:r>
          </a:p>
          <a:p>
            <a:pPr lvl="2"/>
            <a:endParaRPr lang="en-US" sz="1400" dirty="0" smtClean="0">
              <a:latin typeface="Arial" pitchFamily="34" charset="0"/>
              <a:cs typeface="Arial" pitchFamily="34" charset="0"/>
            </a:endParaRPr>
          </a:p>
          <a:p>
            <a:pPr lvl="1" eaLnBrk="1" hangingPunct="1"/>
            <a:endParaRPr lang="en-US" sz="1800" dirty="0" smtClean="0">
              <a:latin typeface="Arial" pitchFamily="34" charset="0"/>
              <a:cs typeface="Arial" pitchFamily="34" charset="0"/>
            </a:endParaRPr>
          </a:p>
          <a:p>
            <a:pPr lvl="1" eaLnBrk="1" hangingPunct="1"/>
            <a:endParaRPr lang="en-US" sz="18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p:spPr>
        <p:txBody>
          <a:bodyPr/>
          <a:lstStyle/>
          <a:p>
            <a:fld id="{489C32B2-5C59-4F81-9972-8C17FF4B5B70}" type="slidenum">
              <a:rPr lang="en-US" smtClean="0">
                <a:latin typeface="Arial" pitchFamily="34" charset="0"/>
              </a:rPr>
              <a:pPr/>
              <a:t>4</a:t>
            </a:fld>
            <a:endParaRPr lang="en-US" smtClean="0">
              <a:latin typeface="Arial" pitchFamily="34" charset="0"/>
            </a:endParaRPr>
          </a:p>
        </p:txBody>
      </p:sp>
      <p:sp>
        <p:nvSpPr>
          <p:cNvPr id="19459" name="Rectangle 2"/>
          <p:cNvSpPr>
            <a:spLocks noGrp="1" noChangeArrowheads="1"/>
          </p:cNvSpPr>
          <p:nvPr>
            <p:ph type="title"/>
          </p:nvPr>
        </p:nvSpPr>
        <p:spPr/>
        <p:txBody>
          <a:bodyPr>
            <a:normAutofit fontScale="90000"/>
          </a:bodyPr>
          <a:lstStyle/>
          <a:p>
            <a:pPr eaLnBrk="1" hangingPunct="1"/>
            <a:r>
              <a:rPr lang="en-US" sz="4000" u="sng" smtClean="0"/>
              <a:t/>
            </a:r>
            <a:br>
              <a:rPr lang="en-US" sz="4000" u="sng" smtClean="0"/>
            </a:br>
            <a:r>
              <a:rPr lang="en-US" sz="4000" b="1" smtClean="0"/>
              <a:t>Treat inflation consistently</a:t>
            </a:r>
            <a:br>
              <a:rPr lang="en-US" sz="4000" b="1" smtClean="0"/>
            </a:br>
            <a:endParaRPr lang="en-US" sz="4000" b="1" smtClean="0"/>
          </a:p>
        </p:txBody>
      </p:sp>
      <p:sp>
        <p:nvSpPr>
          <p:cNvPr id="19460" name="Rectangle 3"/>
          <p:cNvSpPr>
            <a:spLocks noGrp="1" noChangeArrowheads="1"/>
          </p:cNvSpPr>
          <p:nvPr>
            <p:ph type="body" idx="1"/>
          </p:nvPr>
        </p:nvSpPr>
        <p:spPr/>
        <p:txBody>
          <a:bodyPr>
            <a:normAutofit lnSpcReduction="10000"/>
          </a:bodyPr>
          <a:lstStyle/>
          <a:p>
            <a:pPr marL="609600" indent="-609600" eaLnBrk="1" hangingPunct="1">
              <a:lnSpc>
                <a:spcPct val="80000"/>
              </a:lnSpc>
            </a:pPr>
            <a:r>
              <a:rPr lang="en-US" sz="2400" smtClean="0"/>
              <a:t>Make sure that inflation is accounted for in a consistent manner.  Either:</a:t>
            </a:r>
          </a:p>
          <a:p>
            <a:pPr marL="609600" indent="-609600" eaLnBrk="1" hangingPunct="1">
              <a:lnSpc>
                <a:spcPct val="80000"/>
              </a:lnSpc>
              <a:buFontTx/>
              <a:buNone/>
            </a:pPr>
            <a:endParaRPr lang="en-US" sz="2400" smtClean="0"/>
          </a:p>
          <a:p>
            <a:pPr marL="1009650" lvl="1" indent="-609600" eaLnBrk="1" hangingPunct="1">
              <a:lnSpc>
                <a:spcPct val="80000"/>
              </a:lnSpc>
              <a:buFont typeface="Wingdings" pitchFamily="2" charset="2"/>
              <a:buAutoNum type="arabicPeriod"/>
            </a:pPr>
            <a:r>
              <a:rPr lang="en-US" sz="2000" smtClean="0"/>
              <a:t>State cash flows in terms of actual dollars, at the time the cash flows are received.  These are </a:t>
            </a:r>
            <a:r>
              <a:rPr lang="en-US" sz="2000" u="sng" smtClean="0"/>
              <a:t>nominal cash flows</a:t>
            </a:r>
          </a:p>
          <a:p>
            <a:pPr marL="609600" indent="-609600" eaLnBrk="1" hangingPunct="1">
              <a:lnSpc>
                <a:spcPct val="80000"/>
              </a:lnSpc>
              <a:buFont typeface="Wingdings" pitchFamily="2" charset="2"/>
              <a:buNone/>
            </a:pPr>
            <a:r>
              <a:rPr lang="en-US" sz="2400" smtClean="0"/>
              <a:t>                                              Or </a:t>
            </a:r>
          </a:p>
          <a:p>
            <a:pPr marL="1009650" lvl="1" indent="-609600" eaLnBrk="1" hangingPunct="1">
              <a:lnSpc>
                <a:spcPct val="80000"/>
              </a:lnSpc>
              <a:buFontTx/>
              <a:buNone/>
            </a:pPr>
            <a:r>
              <a:rPr lang="en-US" sz="2000" smtClean="0"/>
              <a:t>2.  	State cash flows in terms of dollars, at the time the projections are made.  These are </a:t>
            </a:r>
            <a:r>
              <a:rPr lang="en-US" sz="2000" u="sng" smtClean="0"/>
              <a:t>real cash flows.  </a:t>
            </a:r>
          </a:p>
          <a:p>
            <a:pPr marL="609600" indent="-609600" eaLnBrk="1" hangingPunct="1">
              <a:lnSpc>
                <a:spcPct val="80000"/>
              </a:lnSpc>
              <a:buFontTx/>
              <a:buNone/>
            </a:pPr>
            <a:endParaRPr lang="en-US" sz="2400" smtClean="0"/>
          </a:p>
          <a:p>
            <a:pPr marL="609600" indent="-609600" eaLnBrk="1" hangingPunct="1">
              <a:lnSpc>
                <a:spcPct val="80000"/>
              </a:lnSpc>
            </a:pPr>
            <a:r>
              <a:rPr lang="en-US" sz="2400" smtClean="0"/>
              <a:t>If cash flows are in nominal terms, use nominal discount rates to discount the cash flows.  </a:t>
            </a:r>
          </a:p>
          <a:p>
            <a:pPr marL="609600" indent="-609600" eaLnBrk="1" hangingPunct="1">
              <a:lnSpc>
                <a:spcPct val="80000"/>
              </a:lnSpc>
              <a:buFontTx/>
              <a:buNone/>
            </a:pPr>
            <a:endParaRPr lang="en-US" sz="2400" smtClean="0"/>
          </a:p>
          <a:p>
            <a:pPr marL="609600" indent="-609600" eaLnBrk="1" hangingPunct="1">
              <a:lnSpc>
                <a:spcPct val="80000"/>
              </a:lnSpc>
            </a:pPr>
            <a:r>
              <a:rPr lang="en-US" sz="2400" smtClean="0"/>
              <a:t>If cash flows are in real terms use real discount rates to discount the cash flows.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p:cNvSpPr>
            <a:spLocks noGrp="1"/>
          </p:cNvSpPr>
          <p:nvPr>
            <p:ph type="sldNum" sz="quarter" idx="12"/>
          </p:nvPr>
        </p:nvSpPr>
        <p:spPr>
          <a:noFill/>
        </p:spPr>
        <p:txBody>
          <a:bodyPr/>
          <a:lstStyle/>
          <a:p>
            <a:fld id="{BAAB1293-1302-4A6F-9A4B-5D02E44CA2B8}" type="slidenum">
              <a:rPr lang="en-US" smtClean="0">
                <a:latin typeface="Arial" pitchFamily="34" charset="0"/>
              </a:rPr>
              <a:pPr/>
              <a:t>5</a:t>
            </a:fld>
            <a:endParaRPr lang="en-US" smtClean="0">
              <a:latin typeface="Arial" pitchFamily="34" charset="0"/>
            </a:endParaRPr>
          </a:p>
        </p:txBody>
      </p:sp>
      <p:sp>
        <p:nvSpPr>
          <p:cNvPr id="22531" name="Rectangle 2"/>
          <p:cNvSpPr>
            <a:spLocks noGrp="1" noChangeArrowheads="1"/>
          </p:cNvSpPr>
          <p:nvPr>
            <p:ph type="title"/>
          </p:nvPr>
        </p:nvSpPr>
        <p:spPr/>
        <p:txBody>
          <a:bodyPr/>
          <a:lstStyle/>
          <a:p>
            <a:pPr eaLnBrk="1" hangingPunct="1"/>
            <a:r>
              <a:rPr lang="en-US" smtClean="0"/>
              <a:t>Treat inflation consistently</a:t>
            </a:r>
          </a:p>
        </p:txBody>
      </p:sp>
      <p:sp>
        <p:nvSpPr>
          <p:cNvPr id="22532" name="Rectangle 3"/>
          <p:cNvSpPr>
            <a:spLocks noGrp="1" noChangeArrowheads="1"/>
          </p:cNvSpPr>
          <p:nvPr>
            <p:ph type="body" idx="1"/>
          </p:nvPr>
        </p:nvSpPr>
        <p:spPr/>
        <p:txBody>
          <a:bodyPr/>
          <a:lstStyle/>
          <a:p>
            <a:pPr eaLnBrk="1" hangingPunct="1"/>
            <a:r>
              <a:rPr lang="en-US" sz="2400" smtClean="0"/>
              <a:t>Example:  There is 3% anticipated inflation per year.  The </a:t>
            </a:r>
            <a:r>
              <a:rPr lang="en-US" sz="2400" u="sng" smtClean="0"/>
              <a:t>real</a:t>
            </a:r>
            <a:r>
              <a:rPr lang="en-US" sz="2400" smtClean="0"/>
              <a:t> price of Honda Accords is expected to remain constant into the foreseeable future at $20,000.  What will the nominal price be after 5 years?</a:t>
            </a:r>
          </a:p>
          <a:p>
            <a:pPr eaLnBrk="1" hangingPunct="1">
              <a:buFontTx/>
              <a:buNone/>
            </a:pPr>
            <a:r>
              <a:rPr lang="en-US" sz="2800" smtClean="0"/>
              <a:t>   </a:t>
            </a:r>
            <a:r>
              <a:rPr lang="en-US" sz="2400" smtClean="0"/>
              <a:t>Nominal Price = (Real Price) (1.03)</a:t>
            </a:r>
            <a:r>
              <a:rPr lang="en-US" sz="2400" baseline="30000" smtClean="0"/>
              <a:t>5</a:t>
            </a:r>
            <a:endParaRPr lang="en-US" sz="2400" smtClean="0"/>
          </a:p>
          <a:p>
            <a:pPr eaLnBrk="1" hangingPunct="1">
              <a:buFontTx/>
              <a:buNone/>
            </a:pPr>
            <a:endParaRPr lang="en-US" sz="2400" smtClean="0"/>
          </a:p>
          <a:p>
            <a:pPr eaLnBrk="1" hangingPunct="1">
              <a:buFontTx/>
              <a:buNone/>
            </a:pPr>
            <a:r>
              <a:rPr lang="en-US" sz="2400" smtClean="0"/>
              <a:t>                           = $23,185.48</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p:spPr>
        <p:txBody>
          <a:bodyPr/>
          <a:lstStyle/>
          <a:p>
            <a:fld id="{E4EE83F1-C252-4980-9CAB-201113349379}" type="slidenum">
              <a:rPr lang="en-US" smtClean="0">
                <a:latin typeface="Arial" pitchFamily="34" charset="0"/>
              </a:rPr>
              <a:pPr/>
              <a:t>6</a:t>
            </a:fld>
            <a:endParaRPr lang="en-US" smtClean="0">
              <a:latin typeface="Arial" pitchFamily="34" charset="0"/>
            </a:endParaRPr>
          </a:p>
        </p:txBody>
      </p:sp>
      <p:sp>
        <p:nvSpPr>
          <p:cNvPr id="23555" name="Rectangle 2"/>
          <p:cNvSpPr>
            <a:spLocks noGrp="1" noChangeArrowheads="1"/>
          </p:cNvSpPr>
          <p:nvPr>
            <p:ph type="title"/>
          </p:nvPr>
        </p:nvSpPr>
        <p:spPr/>
        <p:txBody>
          <a:bodyPr/>
          <a:lstStyle/>
          <a:p>
            <a:pPr eaLnBrk="1" hangingPunct="1"/>
            <a:r>
              <a:rPr lang="en-US" smtClean="0"/>
              <a:t>Treat inflation consistently</a:t>
            </a:r>
          </a:p>
        </p:txBody>
      </p:sp>
      <p:sp>
        <p:nvSpPr>
          <p:cNvPr id="23556" name="Rectangle 3"/>
          <p:cNvSpPr>
            <a:spLocks noGrp="1" noChangeArrowheads="1"/>
          </p:cNvSpPr>
          <p:nvPr>
            <p:ph type="body" idx="1"/>
          </p:nvPr>
        </p:nvSpPr>
        <p:spPr>
          <a:xfrm>
            <a:off x="685800" y="1981200"/>
            <a:ext cx="7989888" cy="4114800"/>
          </a:xfrm>
        </p:spPr>
        <p:txBody>
          <a:bodyPr/>
          <a:lstStyle/>
          <a:p>
            <a:pPr eaLnBrk="1" hangingPunct="1">
              <a:lnSpc>
                <a:spcPct val="80000"/>
              </a:lnSpc>
            </a:pPr>
            <a:r>
              <a:rPr lang="en-US" sz="2000" smtClean="0"/>
              <a:t>IN GENERAL TERMS:</a:t>
            </a:r>
          </a:p>
          <a:p>
            <a:pPr eaLnBrk="1" hangingPunct="1">
              <a:lnSpc>
                <a:spcPct val="80000"/>
              </a:lnSpc>
              <a:buFontTx/>
              <a:buNone/>
            </a:pPr>
            <a:r>
              <a:rPr lang="en-US" sz="2000" smtClean="0"/>
              <a:t>    CONVERTING NOMINAL CASH FLOWS TO REAL CASH FLOWS, AND NOMINAL INTEREST RATES TO REAL INTEREST RATES.</a:t>
            </a:r>
          </a:p>
          <a:p>
            <a:pPr eaLnBrk="1" hangingPunct="1">
              <a:lnSpc>
                <a:spcPct val="80000"/>
              </a:lnSpc>
              <a:buFontTx/>
              <a:buNone/>
            </a:pPr>
            <a:endParaRPr lang="en-US" sz="2000" smtClean="0"/>
          </a:p>
          <a:p>
            <a:pPr eaLnBrk="1" hangingPunct="1">
              <a:lnSpc>
                <a:spcPct val="80000"/>
              </a:lnSpc>
            </a:pPr>
            <a:r>
              <a:rPr lang="en-US" sz="2400" smtClean="0"/>
              <a:t>If Y(t) is the nominal cash flow in period t, </a:t>
            </a:r>
            <a:r>
              <a:rPr lang="en-US" sz="2400" i="1" u="sng" smtClean="0"/>
              <a:t>in</a:t>
            </a:r>
            <a:r>
              <a:rPr lang="en-US" sz="2400" smtClean="0"/>
              <a:t> is the annual anticipated inflation rate, then the real cash flow, y(t) is:</a:t>
            </a:r>
          </a:p>
          <a:p>
            <a:pPr eaLnBrk="1" hangingPunct="1">
              <a:lnSpc>
                <a:spcPct val="80000"/>
              </a:lnSpc>
              <a:buFontTx/>
              <a:buNone/>
            </a:pPr>
            <a:endParaRPr lang="en-US" sz="2400" smtClean="0"/>
          </a:p>
          <a:p>
            <a:pPr eaLnBrk="1" hangingPunct="1">
              <a:lnSpc>
                <a:spcPct val="80000"/>
              </a:lnSpc>
              <a:buFontTx/>
              <a:buNone/>
            </a:pPr>
            <a:r>
              <a:rPr lang="en-US" sz="2400" smtClean="0"/>
              <a:t>       y(t) = </a:t>
            </a:r>
            <a:r>
              <a:rPr lang="en-US" sz="2400" u="sng" smtClean="0"/>
              <a:t> Y(t)   </a:t>
            </a:r>
            <a:r>
              <a:rPr lang="en-US" sz="2400" smtClean="0"/>
              <a:t>          and          Y(t) = y(t)(1+</a:t>
            </a:r>
            <a:r>
              <a:rPr lang="en-US" sz="2400" i="1" smtClean="0"/>
              <a:t>in</a:t>
            </a:r>
            <a:r>
              <a:rPr lang="en-US" sz="2400" smtClean="0"/>
              <a:t>)</a:t>
            </a:r>
            <a:r>
              <a:rPr lang="en-US" sz="2400" baseline="30000" smtClean="0"/>
              <a:t>t</a:t>
            </a:r>
          </a:p>
          <a:p>
            <a:pPr eaLnBrk="1" hangingPunct="1">
              <a:lnSpc>
                <a:spcPct val="80000"/>
              </a:lnSpc>
              <a:buFontTx/>
              <a:buNone/>
            </a:pPr>
            <a:r>
              <a:rPr lang="en-US" sz="2400" smtClean="0"/>
              <a:t>                (1+</a:t>
            </a:r>
            <a:r>
              <a:rPr lang="en-US" sz="2400" i="1" smtClean="0"/>
              <a:t>in</a:t>
            </a:r>
            <a:r>
              <a:rPr lang="en-US" sz="2400" smtClean="0"/>
              <a:t>)</a:t>
            </a:r>
            <a:r>
              <a:rPr lang="en-US" sz="2400" baseline="30000" smtClean="0"/>
              <a:t>t</a:t>
            </a:r>
            <a:endParaRPr lang="en-US" sz="2400" smtClean="0"/>
          </a:p>
          <a:p>
            <a:pPr eaLnBrk="1" hangingPunct="1">
              <a:lnSpc>
                <a:spcPct val="80000"/>
              </a:lnSpc>
              <a:buFontTx/>
              <a:buNone/>
            </a:pPr>
            <a:endParaRPr lang="en-US" sz="2000" smtClean="0"/>
          </a:p>
          <a:p>
            <a:pPr eaLnBrk="1" hangingPunct="1">
              <a:lnSpc>
                <a:spcPct val="80000"/>
              </a:lnSpc>
              <a:buFontTx/>
              <a:buNone/>
            </a:pPr>
            <a:r>
              <a:rPr lang="en-US" sz="1600" smtClean="0"/>
              <a: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p:spPr>
        <p:txBody>
          <a:bodyPr/>
          <a:lstStyle/>
          <a:p>
            <a:fld id="{908799AE-C5AC-4A14-83FC-82F923013F96}" type="slidenum">
              <a:rPr lang="en-US" smtClean="0">
                <a:latin typeface="Arial" pitchFamily="34" charset="0"/>
              </a:rPr>
              <a:pPr/>
              <a:t>7</a:t>
            </a:fld>
            <a:endParaRPr lang="en-US" smtClean="0">
              <a:latin typeface="Arial" pitchFamily="34" charset="0"/>
            </a:endParaRPr>
          </a:p>
        </p:txBody>
      </p:sp>
      <p:sp>
        <p:nvSpPr>
          <p:cNvPr id="24579" name="Rectangle 2"/>
          <p:cNvSpPr>
            <a:spLocks noGrp="1" noChangeArrowheads="1"/>
          </p:cNvSpPr>
          <p:nvPr>
            <p:ph type="title"/>
          </p:nvPr>
        </p:nvSpPr>
        <p:spPr/>
        <p:txBody>
          <a:bodyPr/>
          <a:lstStyle/>
          <a:p>
            <a:pPr eaLnBrk="1" hangingPunct="1"/>
            <a:r>
              <a:rPr lang="en-US" smtClean="0"/>
              <a:t>Treat inflation consistently</a:t>
            </a:r>
          </a:p>
        </p:txBody>
      </p:sp>
      <p:sp>
        <p:nvSpPr>
          <p:cNvPr id="24580" name="Rectangle 3"/>
          <p:cNvSpPr>
            <a:spLocks noGrp="1" noChangeArrowheads="1"/>
          </p:cNvSpPr>
          <p:nvPr>
            <p:ph type="body" idx="1"/>
          </p:nvPr>
        </p:nvSpPr>
        <p:spPr/>
        <p:txBody>
          <a:bodyPr>
            <a:normAutofit lnSpcReduction="10000"/>
          </a:bodyPr>
          <a:lstStyle/>
          <a:p>
            <a:pPr>
              <a:buNone/>
            </a:pPr>
            <a:r>
              <a:rPr lang="pt-BR" sz="2400" dirty="0" smtClean="0"/>
              <a:t>			( 1 + </a:t>
            </a:r>
            <a:r>
              <a:rPr lang="pt-BR" sz="2400" i="1" dirty="0" smtClean="0"/>
              <a:t>i ) ( 1 + r ) = (1 + n )</a:t>
            </a:r>
          </a:p>
          <a:p>
            <a:pPr>
              <a:buNone/>
            </a:pPr>
            <a:r>
              <a:rPr lang="en-US" sz="2400" dirty="0" smtClean="0"/>
              <a:t>where </a:t>
            </a:r>
          </a:p>
          <a:p>
            <a:r>
              <a:rPr lang="en-US" sz="2400" i="1" dirty="0" err="1" smtClean="0"/>
              <a:t>i</a:t>
            </a:r>
            <a:r>
              <a:rPr lang="en-US" sz="2400" i="1" dirty="0" smtClean="0"/>
              <a:t> : inflation rate</a:t>
            </a:r>
          </a:p>
          <a:p>
            <a:r>
              <a:rPr lang="en-US" sz="2400" dirty="0" smtClean="0"/>
              <a:t>r : real discount rate</a:t>
            </a:r>
          </a:p>
          <a:p>
            <a:r>
              <a:rPr lang="en-US" sz="2400" dirty="0" smtClean="0"/>
              <a:t>n : nominal discount rate</a:t>
            </a:r>
          </a:p>
          <a:p>
            <a:pPr eaLnBrk="1" hangingPunct="1">
              <a:lnSpc>
                <a:spcPct val="80000"/>
              </a:lnSpc>
              <a:buFontTx/>
              <a:buNone/>
            </a:pPr>
            <a:endParaRPr lang="en-US" sz="2400" dirty="0" smtClean="0"/>
          </a:p>
          <a:p>
            <a:pPr algn="just" eaLnBrk="1" hangingPunct="1">
              <a:lnSpc>
                <a:spcPct val="80000"/>
              </a:lnSpc>
            </a:pPr>
            <a:r>
              <a:rPr lang="en-US" sz="2400" b="1" dirty="0" smtClean="0"/>
              <a:t>Don't assume that all cash flows will be affected equally by inflation.</a:t>
            </a:r>
          </a:p>
          <a:p>
            <a:pPr eaLnBrk="1" hangingPunct="1">
              <a:lnSpc>
                <a:spcPct val="80000"/>
              </a:lnSpc>
              <a:buFontTx/>
              <a:buNone/>
            </a:pPr>
            <a:endParaRPr lang="en-US" sz="2400" u="sng" dirty="0" smtClean="0"/>
          </a:p>
          <a:p>
            <a:pPr eaLnBrk="1" hangingPunct="1">
              <a:lnSpc>
                <a:spcPct val="80000"/>
              </a:lnSpc>
            </a:pPr>
            <a:r>
              <a:rPr lang="en-US" sz="2400" dirty="0" smtClean="0"/>
              <a:t>BEWARE OF THE APPROXIMATION:</a:t>
            </a:r>
          </a:p>
          <a:p>
            <a:pPr eaLnBrk="1" hangingPunct="1">
              <a:lnSpc>
                <a:spcPct val="80000"/>
              </a:lnSpc>
              <a:buFontTx/>
              <a:buNone/>
            </a:pPr>
            <a:r>
              <a:rPr lang="en-US" sz="2400" dirty="0" smtClean="0"/>
              <a:t>      R = r + </a:t>
            </a:r>
            <a:r>
              <a:rPr lang="en-US" sz="2400" i="1" dirty="0" smtClean="0"/>
              <a:t>in</a:t>
            </a:r>
            <a:endParaRPr lang="en-US" sz="2400" dirty="0" smtClean="0"/>
          </a:p>
          <a:p>
            <a:pPr eaLnBrk="1" hangingPunct="1">
              <a:lnSpc>
                <a:spcPct val="80000"/>
              </a:lnSpc>
              <a:buFontTx/>
              <a:buNone/>
            </a:pPr>
            <a:r>
              <a:rPr lang="en-US" sz="2400" dirty="0" smtClean="0"/>
              <a:t>    This works only if r times </a:t>
            </a:r>
            <a:r>
              <a:rPr lang="en-US" sz="2400" i="1" dirty="0" smtClean="0"/>
              <a:t>in </a:t>
            </a:r>
            <a:r>
              <a:rPr lang="en-US" sz="2400" dirty="0" smtClean="0"/>
              <a:t>is small.</a:t>
            </a:r>
          </a:p>
          <a:p>
            <a:pPr eaLnBrk="1" hangingPunct="1">
              <a:lnSpc>
                <a:spcPct val="80000"/>
              </a:lnSpc>
            </a:pPr>
            <a:endParaRPr lang="en-US" sz="24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Different discount rates for different periods</a:t>
            </a:r>
            <a:endParaRPr lang="en-US" sz="3200" dirty="0"/>
          </a:p>
        </p:txBody>
      </p:sp>
      <p:sp>
        <p:nvSpPr>
          <p:cNvPr id="3" name="Content Placeholder 2"/>
          <p:cNvSpPr>
            <a:spLocks noGrp="1"/>
          </p:cNvSpPr>
          <p:nvPr>
            <p:ph idx="1"/>
          </p:nvPr>
        </p:nvSpPr>
        <p:spPr/>
        <p:txBody>
          <a:bodyPr>
            <a:normAutofit/>
          </a:bodyPr>
          <a:lstStyle/>
          <a:p>
            <a:endParaRPr lang="en-US" dirty="0"/>
          </a:p>
        </p:txBody>
      </p:sp>
      <p:graphicFrame>
        <p:nvGraphicFramePr>
          <p:cNvPr id="1026" name="Object 2"/>
          <p:cNvGraphicFramePr>
            <a:graphicFrameLocks noChangeAspect="1"/>
          </p:cNvGraphicFramePr>
          <p:nvPr/>
        </p:nvGraphicFramePr>
        <p:xfrm>
          <a:off x="1676400" y="2667000"/>
          <a:ext cx="5638800" cy="1190625"/>
        </p:xfrm>
        <a:graphic>
          <a:graphicData uri="http://schemas.openxmlformats.org/presentationml/2006/ole">
            <p:oleObj spid="_x0000_s71682" name="Worksheet" r:id="rId3" imgW="5638795" imgH="1190677" progId="">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5"/>
          <p:cNvSpPr>
            <a:spLocks noGrp="1"/>
          </p:cNvSpPr>
          <p:nvPr>
            <p:ph type="sldNum" sz="quarter" idx="12"/>
          </p:nvPr>
        </p:nvSpPr>
        <p:spPr>
          <a:noFill/>
        </p:spPr>
        <p:txBody>
          <a:bodyPr/>
          <a:lstStyle/>
          <a:p>
            <a:fld id="{BF1137A9-AFED-48F4-96A4-4A1B17A9764C}" type="slidenum">
              <a:rPr lang="en-US" smtClean="0">
                <a:latin typeface="Arial" pitchFamily="34" charset="0"/>
              </a:rPr>
              <a:pPr/>
              <a:t>9</a:t>
            </a:fld>
            <a:endParaRPr lang="en-US" smtClean="0">
              <a:latin typeface="Arial" pitchFamily="34" charset="0"/>
            </a:endParaRPr>
          </a:p>
        </p:txBody>
      </p:sp>
      <p:sp>
        <p:nvSpPr>
          <p:cNvPr id="36867" name="Rectangle 2"/>
          <p:cNvSpPr>
            <a:spLocks noGrp="1" noChangeArrowheads="1"/>
          </p:cNvSpPr>
          <p:nvPr>
            <p:ph type="title"/>
          </p:nvPr>
        </p:nvSpPr>
        <p:spPr/>
        <p:txBody>
          <a:bodyPr/>
          <a:lstStyle/>
          <a:p>
            <a:pPr eaLnBrk="1" hangingPunct="1"/>
            <a:r>
              <a:rPr lang="en-US" sz="3600" smtClean="0"/>
              <a:t>Remember taxes</a:t>
            </a:r>
          </a:p>
        </p:txBody>
      </p:sp>
      <p:sp>
        <p:nvSpPr>
          <p:cNvPr id="36868" name="Rectangle 3"/>
          <p:cNvSpPr>
            <a:spLocks noGrp="1" noChangeArrowheads="1"/>
          </p:cNvSpPr>
          <p:nvPr>
            <p:ph type="body" idx="1"/>
          </p:nvPr>
        </p:nvSpPr>
        <p:spPr>
          <a:xfrm>
            <a:off x="685800" y="1981200"/>
            <a:ext cx="8458200" cy="4327525"/>
          </a:xfrm>
        </p:spPr>
        <p:txBody>
          <a:bodyPr/>
          <a:lstStyle/>
          <a:p>
            <a:pPr marL="381000" indent="-381000" eaLnBrk="1" hangingPunct="1">
              <a:lnSpc>
                <a:spcPct val="80000"/>
              </a:lnSpc>
              <a:buFontTx/>
              <a:buNone/>
            </a:pPr>
            <a:r>
              <a:rPr lang="en-US" sz="2000" dirty="0" smtClean="0"/>
              <a:t>1. Calculate all cash flows after taxes</a:t>
            </a:r>
          </a:p>
          <a:p>
            <a:pPr marL="381000" indent="-381000" eaLnBrk="1" hangingPunct="1">
              <a:lnSpc>
                <a:spcPct val="80000"/>
              </a:lnSpc>
              <a:buFontTx/>
              <a:buNone/>
            </a:pPr>
            <a:endParaRPr lang="en-US" sz="2000" dirty="0" smtClean="0"/>
          </a:p>
          <a:p>
            <a:pPr marL="381000" indent="-381000" eaLnBrk="1" hangingPunct="1">
              <a:lnSpc>
                <a:spcPct val="80000"/>
              </a:lnSpc>
              <a:buFontTx/>
              <a:buNone/>
            </a:pPr>
            <a:r>
              <a:rPr lang="en-US" sz="2000" dirty="0" smtClean="0"/>
              <a:t>2. Include non-cash expenses (depreciation) for its effect on taxes, but not as a cash flow itself.</a:t>
            </a:r>
          </a:p>
          <a:p>
            <a:pPr marL="381000" indent="-381000" eaLnBrk="1" hangingPunct="1">
              <a:lnSpc>
                <a:spcPct val="80000"/>
              </a:lnSpc>
              <a:buFontTx/>
              <a:buNone/>
            </a:pPr>
            <a:endParaRPr lang="en-US" sz="2000" dirty="0" smtClean="0"/>
          </a:p>
          <a:p>
            <a:pPr marL="381000" indent="-381000" eaLnBrk="1" hangingPunct="1">
              <a:lnSpc>
                <a:spcPct val="80000"/>
              </a:lnSpc>
            </a:pPr>
            <a:r>
              <a:rPr lang="en-US" sz="2000" u="sng" dirty="0" smtClean="0"/>
              <a:t>HOW TO HANDLE THE DEPRECIATION TAX SHIELD</a:t>
            </a:r>
            <a:r>
              <a:rPr lang="en-US" sz="2000" dirty="0" smtClean="0"/>
              <a:t>    </a:t>
            </a:r>
          </a:p>
          <a:p>
            <a:pPr marL="381000" indent="-381000" eaLnBrk="1" hangingPunct="1">
              <a:lnSpc>
                <a:spcPct val="80000"/>
              </a:lnSpc>
              <a:buFontTx/>
              <a:buNone/>
            </a:pPr>
            <a:r>
              <a:rPr lang="en-US" sz="2000" dirty="0" smtClean="0"/>
              <a:t>     We want the project's  AFTER TAX CASH FLOW</a:t>
            </a:r>
          </a:p>
          <a:p>
            <a:pPr marL="381000" indent="-381000" eaLnBrk="1" hangingPunct="1">
              <a:lnSpc>
                <a:spcPct val="80000"/>
              </a:lnSpc>
              <a:buFontTx/>
              <a:buNone/>
            </a:pPr>
            <a:r>
              <a:rPr lang="en-US" sz="2000" dirty="0" smtClean="0"/>
              <a:t>     Equals: Before Tax Cash Flow Less Corporate Taxes</a:t>
            </a:r>
          </a:p>
          <a:p>
            <a:pPr marL="381000" indent="-381000" eaLnBrk="1" hangingPunct="1">
              <a:lnSpc>
                <a:spcPct val="80000"/>
              </a:lnSpc>
              <a:buFontTx/>
              <a:buNone/>
            </a:pPr>
            <a:r>
              <a:rPr lang="en-US" sz="2000" dirty="0" smtClean="0"/>
              <a:t>     Taxes = </a:t>
            </a:r>
            <a:r>
              <a:rPr lang="en-US" sz="2000" dirty="0" err="1" smtClean="0"/>
              <a:t>tc</a:t>
            </a:r>
            <a:r>
              <a:rPr lang="en-US" sz="2000" dirty="0" smtClean="0"/>
              <a:t> [Cash revenue - Cash Expenses - Depreciation]              </a:t>
            </a:r>
          </a:p>
          <a:p>
            <a:pPr marL="381000" indent="-381000" eaLnBrk="1" hangingPunct="1">
              <a:lnSpc>
                <a:spcPct val="80000"/>
              </a:lnSpc>
              <a:buFontTx/>
              <a:buNone/>
            </a:pPr>
            <a:r>
              <a:rPr lang="en-US" sz="2000" dirty="0" smtClean="0"/>
              <a:t>     </a:t>
            </a:r>
          </a:p>
          <a:p>
            <a:pPr marL="381000" indent="-381000" eaLnBrk="1" hangingPunct="1">
              <a:lnSpc>
                <a:spcPct val="80000"/>
              </a:lnSpc>
              <a:buFontTx/>
              <a:buNone/>
            </a:pPr>
            <a:r>
              <a:rPr lang="en-US" sz="2000" dirty="0" smtClean="0"/>
              <a:t>Therefore, for each year:  </a:t>
            </a:r>
          </a:p>
          <a:p>
            <a:pPr marL="381000" indent="-381000" eaLnBrk="1" hangingPunct="1">
              <a:lnSpc>
                <a:spcPct val="80000"/>
              </a:lnSpc>
              <a:buFontTx/>
              <a:buNone/>
            </a:pPr>
            <a:r>
              <a:rPr lang="en-US" sz="2000" dirty="0" smtClean="0"/>
              <a:t>After Tax Cash Flow =(Cash Revue - Cash Expenses)(1 - </a:t>
            </a:r>
            <a:r>
              <a:rPr lang="en-US" sz="2000" dirty="0" err="1" smtClean="0"/>
              <a:t>tc</a:t>
            </a:r>
            <a:r>
              <a:rPr lang="en-US" sz="2000" dirty="0" smtClean="0"/>
              <a:t>)+ </a:t>
            </a:r>
            <a:r>
              <a:rPr lang="en-US" sz="2000" dirty="0" err="1" smtClean="0"/>
              <a:t>tc</a:t>
            </a:r>
            <a:r>
              <a:rPr lang="en-US" sz="2000" dirty="0" smtClean="0"/>
              <a:t> </a:t>
            </a:r>
            <a:r>
              <a:rPr lang="en-US" sz="2000" dirty="0" err="1" smtClean="0"/>
              <a:t>Depr</a:t>
            </a:r>
            <a:endParaRPr lang="en-US" sz="2000" dirty="0" smtClean="0"/>
          </a:p>
          <a:p>
            <a:pPr marL="381000" indent="-381000" eaLnBrk="1" hangingPunct="1">
              <a:lnSpc>
                <a:spcPct val="80000"/>
              </a:lnSpc>
              <a:buFontTx/>
              <a:buNone/>
            </a:pPr>
            <a:r>
              <a:rPr lang="en-US" sz="2000" dirty="0" smtClean="0"/>
              <a:t>Where: </a:t>
            </a:r>
            <a:r>
              <a:rPr lang="en-US" sz="2000" dirty="0" err="1" smtClean="0"/>
              <a:t>tc</a:t>
            </a:r>
            <a:r>
              <a:rPr lang="en-US" sz="2000" dirty="0" smtClean="0"/>
              <a:t> x </a:t>
            </a:r>
            <a:r>
              <a:rPr lang="en-US" sz="2000" dirty="0" err="1" smtClean="0"/>
              <a:t>Depr</a:t>
            </a:r>
            <a:r>
              <a:rPr lang="en-US" sz="2000" dirty="0" smtClean="0"/>
              <a:t> is the Depreciation Tax </a:t>
            </a:r>
            <a:r>
              <a:rPr lang="en-US" sz="2000" u="sng" dirty="0" smtClean="0"/>
              <a:t>Shield</a:t>
            </a:r>
            <a:r>
              <a:rPr lang="en-US" sz="2000" dirty="0" smtClean="0"/>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p:spPr>
        <p:txBody>
          <a:bodyPr/>
          <a:lstStyle/>
          <a:p>
            <a:fld id="{F9EA16FB-EA25-4E0C-A878-D6A92C91A766}" type="slidenum">
              <a:rPr lang="en-US" smtClean="0">
                <a:latin typeface="Arial" pitchFamily="34" charset="0"/>
              </a:rPr>
              <a:pPr/>
              <a:t>10</a:t>
            </a:fld>
            <a:endParaRPr lang="en-US" smtClean="0">
              <a:latin typeface="Arial" pitchFamily="34" charset="0"/>
            </a:endParaRPr>
          </a:p>
        </p:txBody>
      </p:sp>
      <p:sp>
        <p:nvSpPr>
          <p:cNvPr id="37891" name="Rectangle 2"/>
          <p:cNvSpPr>
            <a:spLocks noGrp="1" noChangeArrowheads="1"/>
          </p:cNvSpPr>
          <p:nvPr>
            <p:ph type="title"/>
          </p:nvPr>
        </p:nvSpPr>
        <p:spPr/>
        <p:txBody>
          <a:bodyPr>
            <a:normAutofit/>
          </a:bodyPr>
          <a:lstStyle/>
          <a:p>
            <a:pPr eaLnBrk="1" hangingPunct="1"/>
            <a:r>
              <a:rPr lang="en-US" sz="3200" dirty="0" smtClean="0"/>
              <a:t>Remember taxes on Capital Gains</a:t>
            </a:r>
          </a:p>
        </p:txBody>
      </p:sp>
      <p:sp>
        <p:nvSpPr>
          <p:cNvPr id="37892" name="Rectangle 3"/>
          <p:cNvSpPr>
            <a:spLocks noGrp="1" noChangeArrowheads="1"/>
          </p:cNvSpPr>
          <p:nvPr>
            <p:ph type="body" idx="1"/>
          </p:nvPr>
        </p:nvSpPr>
        <p:spPr>
          <a:xfrm>
            <a:off x="685800" y="1981200"/>
            <a:ext cx="7989888" cy="4114800"/>
          </a:xfrm>
        </p:spPr>
        <p:txBody>
          <a:bodyPr/>
          <a:lstStyle/>
          <a:p>
            <a:pPr eaLnBrk="1" hangingPunct="1">
              <a:lnSpc>
                <a:spcPct val="80000"/>
              </a:lnSpc>
              <a:buFontTx/>
              <a:buNone/>
            </a:pPr>
            <a:r>
              <a:rPr lang="en-US" sz="2400" dirty="0" smtClean="0"/>
              <a:t>3. Tax on gains/losses from sale of assets is an                       additional negative/positive cash flow</a:t>
            </a:r>
          </a:p>
          <a:p>
            <a:pPr eaLnBrk="1" hangingPunct="1">
              <a:lnSpc>
                <a:spcPct val="80000"/>
              </a:lnSpc>
              <a:buFontTx/>
              <a:buNone/>
            </a:pPr>
            <a:endParaRPr lang="en-US" sz="2400" dirty="0" smtClean="0"/>
          </a:p>
          <a:p>
            <a:pPr eaLnBrk="1" hangingPunct="1">
              <a:lnSpc>
                <a:spcPct val="80000"/>
              </a:lnSpc>
              <a:buFontTx/>
              <a:buNone/>
            </a:pPr>
            <a:r>
              <a:rPr lang="en-US" sz="2400" dirty="0" smtClean="0"/>
              <a:t>       Tax on 	   </a:t>
            </a:r>
          </a:p>
          <a:p>
            <a:pPr eaLnBrk="1" hangingPunct="1">
              <a:lnSpc>
                <a:spcPct val="80000"/>
              </a:lnSpc>
              <a:buFontTx/>
              <a:buNone/>
            </a:pPr>
            <a:r>
              <a:rPr lang="en-US" sz="2400" dirty="0" smtClean="0"/>
              <a:t> Gains/Losses      =  </a:t>
            </a:r>
            <a:r>
              <a:rPr lang="en-US" sz="2400" dirty="0" err="1" smtClean="0"/>
              <a:t>tc</a:t>
            </a:r>
            <a:r>
              <a:rPr lang="en-US" sz="2400" dirty="0" smtClean="0"/>
              <a:t> x (Market Value - Book Value)</a:t>
            </a:r>
          </a:p>
          <a:p>
            <a:pPr eaLnBrk="1" hangingPunct="1">
              <a:lnSpc>
                <a:spcPct val="80000"/>
              </a:lnSpc>
              <a:buFontTx/>
              <a:buNone/>
            </a:pPr>
            <a:r>
              <a:rPr lang="en-US" sz="2400" dirty="0" smtClean="0"/>
              <a:t>       On sale        </a:t>
            </a:r>
          </a:p>
          <a:p>
            <a:pPr eaLnBrk="1" hangingPunct="1">
              <a:lnSpc>
                <a:spcPct val="80000"/>
              </a:lnSpc>
              <a:buFontTx/>
              <a:buNone/>
            </a:pPr>
            <a:r>
              <a:rPr lang="en-US" sz="2400" dirty="0" smtClean="0"/>
              <a:t>                          </a:t>
            </a:r>
          </a:p>
          <a:p>
            <a:pPr eaLnBrk="1" hangingPunct="1">
              <a:lnSpc>
                <a:spcPct val="80000"/>
              </a:lnSpc>
            </a:pPr>
            <a:r>
              <a:rPr lang="en-US" sz="2400" dirty="0" smtClean="0"/>
              <a:t>If Market Value &gt; Book Value, then tax on gain is cash outflow.</a:t>
            </a:r>
          </a:p>
          <a:p>
            <a:pPr eaLnBrk="1" hangingPunct="1">
              <a:lnSpc>
                <a:spcPct val="80000"/>
              </a:lnSpc>
            </a:pPr>
            <a:r>
              <a:rPr lang="en-US" sz="2400" dirty="0" smtClean="0"/>
              <a:t>If Market Value &lt; Book Value, then we have a loss on sale, tax is negative, and there is a cash inflow.</a:t>
            </a:r>
          </a:p>
        </p:txBody>
      </p:sp>
      <p:sp>
        <p:nvSpPr>
          <p:cNvPr id="37893" name="Line 4"/>
          <p:cNvSpPr>
            <a:spLocks noChangeShapeType="1"/>
          </p:cNvSpPr>
          <p:nvPr/>
        </p:nvSpPr>
        <p:spPr bwMode="auto">
          <a:xfrm flipV="1">
            <a:off x="576263" y="2997200"/>
            <a:ext cx="34925" cy="1079500"/>
          </a:xfrm>
          <a:prstGeom prst="line">
            <a:avLst/>
          </a:prstGeom>
          <a:noFill/>
          <a:ln w="12700" cap="sq">
            <a:solidFill>
              <a:schemeClr val="tx1"/>
            </a:solidFill>
            <a:round/>
            <a:headEnd type="none" w="sm" len="sm"/>
            <a:tailEnd type="none" w="sm" len="sm"/>
          </a:ln>
        </p:spPr>
        <p:txBody>
          <a:bodyPr/>
          <a:lstStyle/>
          <a:p>
            <a:endParaRPr lang="en-US"/>
          </a:p>
        </p:txBody>
      </p:sp>
      <p:sp>
        <p:nvSpPr>
          <p:cNvPr id="37894" name="Line 5"/>
          <p:cNvSpPr>
            <a:spLocks noChangeShapeType="1"/>
          </p:cNvSpPr>
          <p:nvPr/>
        </p:nvSpPr>
        <p:spPr bwMode="auto">
          <a:xfrm>
            <a:off x="3132138" y="2997200"/>
            <a:ext cx="0" cy="1116013"/>
          </a:xfrm>
          <a:prstGeom prst="line">
            <a:avLst/>
          </a:prstGeom>
          <a:noFill/>
          <a:ln w="12700" cap="sq">
            <a:solidFill>
              <a:schemeClr val="tx1"/>
            </a:solidFill>
            <a:round/>
            <a:headEnd type="none" w="sm" len="sm"/>
            <a:tailEnd type="none" w="sm" len="sm"/>
          </a:ln>
        </p:spPr>
        <p:txBody>
          <a:bodyPr/>
          <a:lstStyle/>
          <a:p>
            <a:endParaRPr lang="en-US"/>
          </a:p>
        </p:txBody>
      </p:sp>
      <p:sp>
        <p:nvSpPr>
          <p:cNvPr id="37895" name="Line 6"/>
          <p:cNvSpPr>
            <a:spLocks noChangeShapeType="1"/>
          </p:cNvSpPr>
          <p:nvPr/>
        </p:nvSpPr>
        <p:spPr bwMode="auto">
          <a:xfrm flipH="1">
            <a:off x="2771775" y="3033713"/>
            <a:ext cx="360363" cy="0"/>
          </a:xfrm>
          <a:prstGeom prst="line">
            <a:avLst/>
          </a:prstGeom>
          <a:noFill/>
          <a:ln w="12700" cap="sq">
            <a:solidFill>
              <a:schemeClr val="tx1"/>
            </a:solidFill>
            <a:round/>
            <a:headEnd type="none" w="sm" len="sm"/>
            <a:tailEnd type="none" w="sm" len="sm"/>
          </a:ln>
        </p:spPr>
        <p:txBody>
          <a:bodyPr/>
          <a:lstStyle/>
          <a:p>
            <a:endParaRPr lang="en-US"/>
          </a:p>
        </p:txBody>
      </p:sp>
      <p:sp>
        <p:nvSpPr>
          <p:cNvPr id="37896" name="Line 7"/>
          <p:cNvSpPr>
            <a:spLocks noChangeShapeType="1"/>
          </p:cNvSpPr>
          <p:nvPr/>
        </p:nvSpPr>
        <p:spPr bwMode="auto">
          <a:xfrm flipH="1">
            <a:off x="2627313" y="4113213"/>
            <a:ext cx="431800" cy="0"/>
          </a:xfrm>
          <a:prstGeom prst="line">
            <a:avLst/>
          </a:prstGeom>
          <a:noFill/>
          <a:ln w="12700" cap="sq">
            <a:solidFill>
              <a:schemeClr val="tx1"/>
            </a:solidFill>
            <a:round/>
            <a:headEnd type="none" w="sm" len="sm"/>
            <a:tailEnd type="none" w="sm" len="sm"/>
          </a:ln>
        </p:spPr>
        <p:txBody>
          <a:bodyPr/>
          <a:lstStyle/>
          <a:p>
            <a:endParaRPr lang="en-US"/>
          </a:p>
        </p:txBody>
      </p:sp>
      <p:sp>
        <p:nvSpPr>
          <p:cNvPr id="37897" name="Line 8"/>
          <p:cNvSpPr>
            <a:spLocks noChangeShapeType="1"/>
          </p:cNvSpPr>
          <p:nvPr/>
        </p:nvSpPr>
        <p:spPr bwMode="auto">
          <a:xfrm>
            <a:off x="611188" y="2997200"/>
            <a:ext cx="180975" cy="0"/>
          </a:xfrm>
          <a:prstGeom prst="line">
            <a:avLst/>
          </a:prstGeom>
          <a:noFill/>
          <a:ln w="12700" cap="sq">
            <a:solidFill>
              <a:schemeClr val="tx1"/>
            </a:solidFill>
            <a:round/>
            <a:headEnd type="none" w="sm" len="sm"/>
            <a:tailEnd type="none" w="sm" len="sm"/>
          </a:ln>
        </p:spPr>
        <p:txBody>
          <a:bodyPr/>
          <a:lstStyle/>
          <a:p>
            <a:endParaRPr lang="en-US"/>
          </a:p>
        </p:txBody>
      </p:sp>
      <p:sp>
        <p:nvSpPr>
          <p:cNvPr id="37898" name="Line 9"/>
          <p:cNvSpPr>
            <a:spLocks noChangeShapeType="1"/>
          </p:cNvSpPr>
          <p:nvPr/>
        </p:nvSpPr>
        <p:spPr bwMode="auto">
          <a:xfrm>
            <a:off x="576263" y="4076700"/>
            <a:ext cx="287337" cy="0"/>
          </a:xfrm>
          <a:prstGeom prst="line">
            <a:avLst/>
          </a:prstGeom>
          <a:noFill/>
          <a:ln w="12700" cap="sq">
            <a:solidFill>
              <a:schemeClr val="tx1"/>
            </a:solidFill>
            <a:round/>
            <a:headEnd type="none" w="sm" len="sm"/>
            <a:tailEnd type="none" w="sm" len="sm"/>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p:spPr>
        <p:txBody>
          <a:bodyPr/>
          <a:lstStyle/>
          <a:p>
            <a:fld id="{90145EF0-8127-45EF-A0DF-193371BCE789}" type="slidenum">
              <a:rPr lang="en-US" smtClean="0">
                <a:latin typeface="Arial" pitchFamily="34" charset="0"/>
              </a:rPr>
              <a:pPr/>
              <a:t>11</a:t>
            </a:fld>
            <a:endParaRPr lang="en-US" smtClean="0">
              <a:latin typeface="Arial" pitchFamily="34" charset="0"/>
            </a:endParaRPr>
          </a:p>
        </p:txBody>
      </p:sp>
      <p:sp>
        <p:nvSpPr>
          <p:cNvPr id="39939" name="Rectangle 3"/>
          <p:cNvSpPr>
            <a:spLocks noGrp="1" noChangeArrowheads="1"/>
          </p:cNvSpPr>
          <p:nvPr>
            <p:ph type="body" idx="1"/>
          </p:nvPr>
        </p:nvSpPr>
        <p:spPr/>
        <p:txBody>
          <a:bodyPr>
            <a:normAutofit/>
          </a:bodyPr>
          <a:lstStyle/>
          <a:p>
            <a:pPr algn="just" eaLnBrk="1" hangingPunct="1">
              <a:lnSpc>
                <a:spcPct val="90000"/>
              </a:lnSpc>
            </a:pPr>
            <a:r>
              <a:rPr lang="en-US" sz="2000" dirty="0" smtClean="0"/>
              <a:t>However, you expect that you can sell the asset for $500,000 at the end of 5 years.  Thus there is a taxable capital gain of: (MV-BV) = $200,000.  </a:t>
            </a:r>
          </a:p>
          <a:p>
            <a:pPr eaLnBrk="1" hangingPunct="1">
              <a:lnSpc>
                <a:spcPct val="90000"/>
              </a:lnSpc>
            </a:pPr>
            <a:endParaRPr lang="en-US" sz="2000" dirty="0" smtClean="0"/>
          </a:p>
          <a:p>
            <a:pPr eaLnBrk="1" hangingPunct="1">
              <a:lnSpc>
                <a:spcPct val="90000"/>
              </a:lnSpc>
            </a:pPr>
            <a:r>
              <a:rPr lang="en-US" sz="2000" dirty="0" smtClean="0"/>
              <a:t>At a 35% Corporate Capital Gain Tax rate, that means that after tax cash flow from the disposal of P&amp;E is </a:t>
            </a:r>
          </a:p>
          <a:p>
            <a:pPr eaLnBrk="1" hangingPunct="1">
              <a:lnSpc>
                <a:spcPct val="90000"/>
              </a:lnSpc>
              <a:buFontTx/>
              <a:buNone/>
            </a:pPr>
            <a:r>
              <a:rPr lang="en-US" sz="2000" dirty="0" smtClean="0"/>
              <a:t>      0.35 * $200,000 = $70,000 </a:t>
            </a:r>
          </a:p>
          <a:p>
            <a:pPr eaLnBrk="1" hangingPunct="1">
              <a:lnSpc>
                <a:spcPct val="90000"/>
              </a:lnSpc>
              <a:buFontTx/>
              <a:buNone/>
            </a:pPr>
            <a:r>
              <a:rPr lang="en-US" sz="2000" dirty="0" smtClean="0"/>
              <a:t>	Thus the Cash flow from selling the asset is: </a:t>
            </a:r>
          </a:p>
          <a:p>
            <a:pPr eaLnBrk="1" hangingPunct="1">
              <a:lnSpc>
                <a:spcPct val="90000"/>
              </a:lnSpc>
              <a:buFontTx/>
              <a:buNone/>
            </a:pPr>
            <a:r>
              <a:rPr lang="en-US" sz="2000" dirty="0" smtClean="0"/>
              <a:t>	$500,000 -70,000 = $430,000</a:t>
            </a:r>
          </a:p>
          <a:p>
            <a:pPr eaLnBrk="1" hangingPunct="1">
              <a:lnSpc>
                <a:spcPct val="90000"/>
              </a:lnSpc>
              <a:buFontTx/>
              <a:buNone/>
            </a:pPr>
            <a:r>
              <a:rPr lang="en-US" sz="2000" dirty="0" smtClean="0"/>
              <a:t>	(Remember to add back Book Value)</a:t>
            </a:r>
          </a:p>
        </p:txBody>
      </p:sp>
      <p:sp>
        <p:nvSpPr>
          <p:cNvPr id="39940" name="Rectangle 4"/>
          <p:cNvSpPr>
            <a:spLocks noGrp="1" noChangeArrowheads="1"/>
          </p:cNvSpPr>
          <p:nvPr>
            <p:ph type="title"/>
          </p:nvPr>
        </p:nvSpPr>
        <p:spPr>
          <a:noFill/>
        </p:spPr>
        <p:txBody>
          <a:bodyPr lIns="92075" tIns="46038" rIns="92075" bIns="46038">
            <a:noAutofit/>
          </a:bodyPr>
          <a:lstStyle/>
          <a:p>
            <a:pPr eaLnBrk="1" hangingPunct="1"/>
            <a:r>
              <a:rPr lang="en-US" sz="3200" dirty="0" smtClean="0"/>
              <a:t>Remember taxes and the effect of selling assets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Tax </a:t>
            </a:r>
            <a:endParaRPr lang="en-US" dirty="0"/>
          </a:p>
        </p:txBody>
      </p:sp>
      <p:sp>
        <p:nvSpPr>
          <p:cNvPr id="3" name="Content Placeholder 2"/>
          <p:cNvSpPr>
            <a:spLocks noGrp="1"/>
          </p:cNvSpPr>
          <p:nvPr>
            <p:ph idx="1"/>
          </p:nvPr>
        </p:nvSpPr>
        <p:spPr/>
        <p:txBody>
          <a:bodyPr>
            <a:normAutofit/>
          </a:bodyPr>
          <a:lstStyle/>
          <a:p>
            <a:pPr algn="just"/>
            <a:r>
              <a:rPr lang="en-US" sz="2000" dirty="0" smtClean="0"/>
              <a:t>Tax payments and tax gain/loss are always nominal cash flows (they have inflation element built in them because they are calculated from profit figure which are nominal) hence they are never inflated to account for the delay in payments. Similar for Tax depreciation. However, if all the figures are real figures &amp; we are provided with the real discount rate, then we must deflate them to arrive at the real cash flows</a:t>
            </a:r>
          </a:p>
          <a:p>
            <a:pPr algn="just"/>
            <a:endParaRPr lang="en-US" sz="2000" dirty="0" smtClean="0"/>
          </a:p>
          <a:p>
            <a:pPr algn="just"/>
            <a:r>
              <a:rPr lang="en-US" sz="2000" dirty="0" smtClean="0"/>
              <a:t>If tax is payable in the same year than gross taxable cash flows shall be taken. Tax on taxable profits shall be calculated separately &amp; shown in subsequent years. Impact of tax depreciation , tax gain / loss on disposal shall be added or deducted to reach actual cash flows.</a:t>
            </a:r>
            <a:endParaRPr lang="en-US"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p:spPr>
        <p:txBody>
          <a:bodyPr/>
          <a:lstStyle/>
          <a:p>
            <a:fld id="{6CCA3DD3-CAD3-4AD0-8405-6B9B583412A1}" type="slidenum">
              <a:rPr lang="en-US" smtClean="0">
                <a:latin typeface="Arial" pitchFamily="34" charset="0"/>
              </a:rPr>
              <a:pPr/>
              <a:t>13</a:t>
            </a:fld>
            <a:endParaRPr lang="en-US" smtClean="0">
              <a:latin typeface="Arial" pitchFamily="34" charset="0"/>
            </a:endParaRPr>
          </a:p>
        </p:txBody>
      </p:sp>
      <p:sp>
        <p:nvSpPr>
          <p:cNvPr id="40963" name="Rectangle 2"/>
          <p:cNvSpPr>
            <a:spLocks noGrp="1" noChangeArrowheads="1"/>
          </p:cNvSpPr>
          <p:nvPr>
            <p:ph type="title"/>
          </p:nvPr>
        </p:nvSpPr>
        <p:spPr/>
        <p:txBody>
          <a:bodyPr>
            <a:normAutofit/>
          </a:bodyPr>
          <a:lstStyle/>
          <a:p>
            <a:pPr eaLnBrk="1" hangingPunct="1"/>
            <a:r>
              <a:rPr lang="en-US" sz="3200" dirty="0" smtClean="0"/>
              <a:t>Ignore the means of financing both as a direct cash flow and as its effect on taxes.</a:t>
            </a:r>
          </a:p>
        </p:txBody>
      </p:sp>
      <p:sp>
        <p:nvSpPr>
          <p:cNvPr id="40964" name="Rectangle 3"/>
          <p:cNvSpPr>
            <a:spLocks noGrp="1" noChangeArrowheads="1"/>
          </p:cNvSpPr>
          <p:nvPr>
            <p:ph type="body" idx="1"/>
          </p:nvPr>
        </p:nvSpPr>
        <p:spPr>
          <a:xfrm>
            <a:off x="685800" y="1981200"/>
            <a:ext cx="7772400" cy="4364038"/>
          </a:xfrm>
        </p:spPr>
        <p:txBody>
          <a:bodyPr/>
          <a:lstStyle/>
          <a:p>
            <a:pPr algn="just" eaLnBrk="1" hangingPunct="1">
              <a:lnSpc>
                <a:spcPct val="80000"/>
              </a:lnSpc>
            </a:pPr>
            <a:r>
              <a:rPr lang="en-US" sz="2000" dirty="0" smtClean="0"/>
              <a:t>Interest payment is not a cash flow.  Discounting already takes the value of time into account.  To deduct interest would be double counting.</a:t>
            </a:r>
          </a:p>
          <a:p>
            <a:pPr algn="just" eaLnBrk="1" hangingPunct="1">
              <a:lnSpc>
                <a:spcPct val="80000"/>
              </a:lnSpc>
            </a:pPr>
            <a:r>
              <a:rPr lang="en-US" sz="2000" dirty="0" smtClean="0"/>
              <a:t>Example:  Suppose that you borrow $500, and put in $500 of your money into the following project.  (Bank charges 8% on loan)    </a:t>
            </a:r>
          </a:p>
          <a:p>
            <a:pPr eaLnBrk="1" hangingPunct="1">
              <a:lnSpc>
                <a:spcPct val="80000"/>
              </a:lnSpc>
              <a:buFontTx/>
              <a:buNone/>
            </a:pPr>
            <a:r>
              <a:rPr lang="en-US" sz="2000" dirty="0" smtClean="0"/>
              <a:t>                                               </a:t>
            </a:r>
            <a:r>
              <a:rPr lang="en-US" sz="2000" u="sng" dirty="0" smtClean="0"/>
              <a:t>  0  </a:t>
            </a:r>
            <a:r>
              <a:rPr lang="en-US" sz="2000" dirty="0" smtClean="0"/>
              <a:t>                               </a:t>
            </a:r>
            <a:r>
              <a:rPr lang="en-US" sz="2000" u="sng" dirty="0" smtClean="0"/>
              <a:t> 1   </a:t>
            </a:r>
            <a:endParaRPr lang="en-US" sz="2000" dirty="0" smtClean="0"/>
          </a:p>
          <a:p>
            <a:pPr eaLnBrk="1" hangingPunct="1">
              <a:lnSpc>
                <a:spcPct val="80000"/>
              </a:lnSpc>
              <a:buFontTx/>
              <a:buNone/>
            </a:pPr>
            <a:r>
              <a:rPr lang="en-US" sz="2000" dirty="0" smtClean="0"/>
              <a:t>          Cash Flow 	   -1000  		 1125</a:t>
            </a:r>
          </a:p>
          <a:p>
            <a:pPr eaLnBrk="1" hangingPunct="1">
              <a:lnSpc>
                <a:spcPct val="80000"/>
              </a:lnSpc>
              <a:buFontTx/>
              <a:buNone/>
            </a:pPr>
            <a:r>
              <a:rPr lang="en-US" sz="2000" dirty="0" smtClean="0"/>
              <a:t>          Interest 		                	                 -40</a:t>
            </a:r>
          </a:p>
          <a:p>
            <a:pPr eaLnBrk="1" hangingPunct="1">
              <a:lnSpc>
                <a:spcPct val="80000"/>
              </a:lnSpc>
              <a:buFontTx/>
              <a:buNone/>
            </a:pPr>
            <a:r>
              <a:rPr lang="en-US" sz="2000" dirty="0" smtClean="0"/>
              <a:t>          Net	                -1000                            1085</a:t>
            </a:r>
          </a:p>
          <a:p>
            <a:pPr algn="just" eaLnBrk="1" hangingPunct="1">
              <a:lnSpc>
                <a:spcPct val="80000"/>
              </a:lnSpc>
            </a:pPr>
            <a:r>
              <a:rPr lang="en-US" sz="2000" dirty="0" smtClean="0"/>
              <a:t>To say that we reject the project since NPV (of net cash flow) is negative at 10% (NPV = -13) is double counting.  We penalize the project twice, one by deducting interest, second by discounting.</a:t>
            </a:r>
          </a:p>
          <a:p>
            <a:pPr algn="just" eaLnBrk="1" hangingPunct="1">
              <a:lnSpc>
                <a:spcPct val="80000"/>
              </a:lnSpc>
            </a:pPr>
            <a:r>
              <a:rPr lang="en-US" sz="2000" dirty="0" smtClean="0"/>
              <a:t>The NPV of this project is:- 1,000 + (1,125) X (0.909) = 23</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Writing down allowances</a:t>
            </a:r>
            <a:endParaRPr lang="en-GB" dirty="0"/>
          </a:p>
        </p:txBody>
      </p:sp>
      <p:pic>
        <p:nvPicPr>
          <p:cNvPr id="31747" name="Picture 2"/>
          <p:cNvPicPr>
            <a:picLocks noGrp="1" noChangeAspect="1" noChangeArrowheads="1"/>
          </p:cNvPicPr>
          <p:nvPr>
            <p:ph idx="1"/>
          </p:nvPr>
        </p:nvPicPr>
        <p:blipFill>
          <a:blip r:embed="rId2" cstate="print"/>
          <a:srcRect/>
          <a:stretch>
            <a:fillRect/>
          </a:stretch>
        </p:blipFill>
        <p:spPr>
          <a:xfrm>
            <a:off x="500063" y="1357313"/>
            <a:ext cx="8185150" cy="4143375"/>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GB" dirty="0" smtClean="0"/>
              <a:t>Pro Forma NPV calculation</a:t>
            </a:r>
            <a:endParaRPr lang="en-GB" dirty="0"/>
          </a:p>
        </p:txBody>
      </p:sp>
      <p:pic>
        <p:nvPicPr>
          <p:cNvPr id="32771" name="Picture 2"/>
          <p:cNvPicPr>
            <a:picLocks noGrp="1" noChangeAspect="1" noChangeArrowheads="1"/>
          </p:cNvPicPr>
          <p:nvPr>
            <p:ph idx="1"/>
          </p:nvPr>
        </p:nvPicPr>
        <p:blipFill>
          <a:blip r:embed="rId2" cstate="print"/>
          <a:srcRect/>
          <a:stretch>
            <a:fillRect/>
          </a:stretch>
        </p:blipFill>
        <p:spPr>
          <a:xfrm>
            <a:off x="642938" y="1357313"/>
            <a:ext cx="7715250" cy="5146675"/>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p:spPr>
        <p:txBody>
          <a:bodyPr/>
          <a:lstStyle/>
          <a:p>
            <a:fld id="{F773BBE4-1606-45B2-B977-9B11E0EEEBCA}" type="slidenum">
              <a:rPr lang="en-US" smtClean="0">
                <a:latin typeface="Arial" pitchFamily="34" charset="0"/>
              </a:rPr>
              <a:pPr/>
              <a:t>16</a:t>
            </a:fld>
            <a:endParaRPr lang="en-US" smtClean="0">
              <a:latin typeface="Arial" pitchFamily="34" charset="0"/>
            </a:endParaRPr>
          </a:p>
        </p:txBody>
      </p:sp>
      <p:sp>
        <p:nvSpPr>
          <p:cNvPr id="41987" name="Rectangle 2"/>
          <p:cNvSpPr>
            <a:spLocks noGrp="1" noChangeArrowheads="1"/>
          </p:cNvSpPr>
          <p:nvPr>
            <p:ph type="title"/>
          </p:nvPr>
        </p:nvSpPr>
        <p:spPr/>
        <p:txBody>
          <a:bodyPr>
            <a:normAutofit fontScale="90000"/>
          </a:bodyPr>
          <a:lstStyle/>
          <a:p>
            <a:pPr eaLnBrk="1" hangingPunct="1"/>
            <a:r>
              <a:rPr lang="en-US" sz="3600" dirty="0" smtClean="0"/>
              <a:t/>
            </a:r>
            <a:br>
              <a:rPr lang="en-US" sz="3600" dirty="0" smtClean="0"/>
            </a:br>
            <a:r>
              <a:rPr lang="en-US" sz="3600" dirty="0" smtClean="0"/>
              <a:t>STEPS IN PROJECT ANALYSIS</a:t>
            </a:r>
            <a:br>
              <a:rPr lang="en-US" sz="3600" dirty="0" smtClean="0"/>
            </a:br>
            <a:endParaRPr lang="en-US" sz="3600" dirty="0" smtClean="0"/>
          </a:p>
        </p:txBody>
      </p:sp>
      <p:sp>
        <p:nvSpPr>
          <p:cNvPr id="41988" name="Rectangle 3"/>
          <p:cNvSpPr>
            <a:spLocks noGrp="1" noChangeArrowheads="1"/>
          </p:cNvSpPr>
          <p:nvPr>
            <p:ph type="body" idx="1"/>
          </p:nvPr>
        </p:nvSpPr>
        <p:spPr>
          <a:xfrm>
            <a:off x="684213" y="1989138"/>
            <a:ext cx="7989887" cy="4356100"/>
          </a:xfrm>
        </p:spPr>
        <p:txBody>
          <a:bodyPr/>
          <a:lstStyle/>
          <a:p>
            <a:pPr eaLnBrk="1" hangingPunct="1">
              <a:lnSpc>
                <a:spcPct val="90000"/>
              </a:lnSpc>
              <a:buFontTx/>
              <a:buNone/>
            </a:pPr>
            <a:r>
              <a:rPr lang="en-US" sz="2400" dirty="0" smtClean="0"/>
              <a:t>1. MAKE INITIAL PROJECTIONS</a:t>
            </a:r>
          </a:p>
          <a:p>
            <a:pPr eaLnBrk="1" hangingPunct="1">
              <a:lnSpc>
                <a:spcPct val="90000"/>
              </a:lnSpc>
              <a:buFontTx/>
              <a:buNone/>
            </a:pPr>
            <a:r>
              <a:rPr lang="en-US" sz="2400" dirty="0" smtClean="0"/>
              <a:t>      </a:t>
            </a:r>
            <a:r>
              <a:rPr lang="en-US" sz="2000" dirty="0" smtClean="0"/>
              <a:t>Made by operations manager</a:t>
            </a:r>
          </a:p>
          <a:p>
            <a:pPr eaLnBrk="1" hangingPunct="1">
              <a:lnSpc>
                <a:spcPct val="90000"/>
              </a:lnSpc>
              <a:buFontTx/>
              <a:buNone/>
            </a:pPr>
            <a:r>
              <a:rPr lang="en-US" sz="2000" dirty="0" smtClean="0"/>
              <a:t>       Generally in form of income statement</a:t>
            </a:r>
          </a:p>
          <a:p>
            <a:pPr eaLnBrk="1" hangingPunct="1">
              <a:lnSpc>
                <a:spcPct val="90000"/>
              </a:lnSpc>
              <a:buFontTx/>
              <a:buNone/>
            </a:pPr>
            <a:r>
              <a:rPr lang="en-US" sz="2000" dirty="0" smtClean="0"/>
              <a:t>       Clarify assumptions</a:t>
            </a:r>
          </a:p>
          <a:p>
            <a:pPr eaLnBrk="1" hangingPunct="1">
              <a:lnSpc>
                <a:spcPct val="90000"/>
              </a:lnSpc>
              <a:buFontTx/>
              <a:buNone/>
            </a:pPr>
            <a:r>
              <a:rPr lang="en-US" sz="2400" dirty="0" smtClean="0"/>
              <a:t>2. ADJUST FOR INFLATION IF APPROPRIATE</a:t>
            </a:r>
          </a:p>
          <a:p>
            <a:pPr eaLnBrk="1" hangingPunct="1">
              <a:lnSpc>
                <a:spcPct val="90000"/>
              </a:lnSpc>
              <a:buFontTx/>
              <a:buNone/>
            </a:pPr>
            <a:endParaRPr lang="en-US" sz="2400" dirty="0" smtClean="0"/>
          </a:p>
          <a:p>
            <a:pPr eaLnBrk="1" hangingPunct="1">
              <a:lnSpc>
                <a:spcPct val="90000"/>
              </a:lnSpc>
              <a:buFontTx/>
              <a:buNone/>
            </a:pPr>
            <a:r>
              <a:rPr lang="en-US" sz="2400" dirty="0" smtClean="0"/>
              <a:t>3. REARRANGE IN CASH FLOW FORM</a:t>
            </a:r>
          </a:p>
          <a:p>
            <a:pPr eaLnBrk="1" hangingPunct="1">
              <a:lnSpc>
                <a:spcPct val="90000"/>
              </a:lnSpc>
              <a:buFontTx/>
              <a:buNone/>
            </a:pPr>
            <a:endParaRPr lang="en-US" sz="2400" dirty="0" smtClean="0"/>
          </a:p>
          <a:p>
            <a:pPr eaLnBrk="1" hangingPunct="1">
              <a:lnSpc>
                <a:spcPct val="90000"/>
              </a:lnSpc>
              <a:buFontTx/>
              <a:buNone/>
            </a:pPr>
            <a:r>
              <a:rPr lang="en-US" sz="2400" dirty="0" smtClean="0"/>
              <a:t>4. PERFORM NET PRESENT VALUE CALCULATIONS</a:t>
            </a:r>
          </a:p>
          <a:p>
            <a:pPr eaLnBrk="1" hangingPunct="1">
              <a:lnSpc>
                <a:spcPct val="90000"/>
              </a:lnSpc>
              <a:buFontTx/>
              <a:buNone/>
            </a:pPr>
            <a:endParaRPr lang="en-US" sz="2400" dirty="0" smtClean="0"/>
          </a:p>
          <a:p>
            <a:pPr eaLnBrk="1" hangingPunct="1">
              <a:lnSpc>
                <a:spcPct val="90000"/>
              </a:lnSpc>
              <a:buFontTx/>
              <a:buNone/>
            </a:pPr>
            <a:r>
              <a:rPr lang="en-US" sz="2400" dirty="0" smtClean="0"/>
              <a:t>5. PERFORM "WHAT IF" CALCULATIONS</a:t>
            </a:r>
          </a:p>
          <a:p>
            <a:pPr algn="just" eaLnBrk="1" hangingPunct="1">
              <a:lnSpc>
                <a:spcPct val="90000"/>
              </a:lnSpc>
              <a:buFontTx/>
              <a:buNone/>
            </a:pPr>
            <a:endParaRPr lang="en-US"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60"/>
          <p:cNvSpPr>
            <a:spLocks noGrp="1" noChangeArrowheads="1"/>
          </p:cNvSpPr>
          <p:nvPr>
            <p:ph type="title"/>
          </p:nvPr>
        </p:nvSpPr>
        <p:spPr/>
        <p:txBody>
          <a:bodyPr/>
          <a:lstStyle/>
          <a:p>
            <a:pPr eaLnBrk="1" hangingPunct="1"/>
            <a:r>
              <a:rPr lang="en-US" smtClean="0"/>
              <a:t>The Net Present Value Method</a:t>
            </a:r>
          </a:p>
        </p:txBody>
      </p:sp>
      <p:sp>
        <p:nvSpPr>
          <p:cNvPr id="67646" name="Text Box 62"/>
          <p:cNvSpPr txBox="1">
            <a:spLocks noChangeArrowheads="1"/>
          </p:cNvSpPr>
          <p:nvPr/>
        </p:nvSpPr>
        <p:spPr bwMode="auto">
          <a:xfrm>
            <a:off x="3810000" y="1828800"/>
            <a:ext cx="4648200" cy="4111625"/>
          </a:xfrm>
          <a:prstGeom prst="rect">
            <a:avLst/>
          </a:prstGeom>
          <a:solidFill>
            <a:srgbClr val="0000CC"/>
          </a:solidFill>
          <a:ln w="9525">
            <a:noFill/>
            <a:miter lim="800000"/>
            <a:headEnd/>
            <a:tailEnd/>
          </a:ln>
          <a:effectLst>
            <a:outerShdw dist="35921" dir="2700000" algn="ctr" rotWithShape="0">
              <a:schemeClr val="tx1"/>
            </a:outerShdw>
          </a:effectLst>
        </p:spPr>
        <p:txBody>
          <a:bodyPr>
            <a:spAutoFit/>
          </a:bodyPr>
          <a:lstStyle/>
          <a:p>
            <a:pPr algn="ctr">
              <a:defRPr/>
            </a:pPr>
            <a:r>
              <a:rPr lang="en-US" sz="4400" baseline="0">
                <a:solidFill>
                  <a:schemeClr val="bg1"/>
                </a:solidFill>
              </a:rPr>
              <a:t>Let’s look at how we use the net present value method to make business decisions.</a:t>
            </a:r>
          </a:p>
        </p:txBody>
      </p:sp>
      <p:pic>
        <p:nvPicPr>
          <p:cNvPr id="46084" name="Picture 61" descr="MCj04316450000[1]"/>
          <p:cNvPicPr>
            <a:picLocks noChangeAspect="1" noChangeArrowheads="1"/>
          </p:cNvPicPr>
          <p:nvPr/>
        </p:nvPicPr>
        <p:blipFill>
          <a:blip r:embed="rId3" cstate="print"/>
          <a:srcRect/>
          <a:stretch>
            <a:fillRect/>
          </a:stretch>
        </p:blipFill>
        <p:spPr bwMode="auto">
          <a:xfrm>
            <a:off x="609600" y="1981200"/>
            <a:ext cx="3276600" cy="3276600"/>
          </a:xfrm>
          <a:prstGeom prst="rect">
            <a:avLst/>
          </a:prstGeom>
          <a:noFill/>
          <a:ln w="9525">
            <a:noFill/>
            <a:miter lim="800000"/>
            <a:headEnd/>
            <a:tailEnd/>
          </a:ln>
        </p:spPr>
      </p:pic>
    </p:spTree>
  </p:cSld>
  <p:clrMapOvr>
    <a:masterClrMapping/>
  </p:clrMapOvr>
  <p:transition>
    <p:cover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4" name="Rectangle 6"/>
          <p:cNvSpPr>
            <a:spLocks noChangeArrowheads="1"/>
          </p:cNvSpPr>
          <p:nvPr/>
        </p:nvSpPr>
        <p:spPr bwMode="auto">
          <a:xfrm>
            <a:off x="685800" y="3733800"/>
            <a:ext cx="8229600" cy="2438400"/>
          </a:xfrm>
          <a:prstGeom prst="rect">
            <a:avLst/>
          </a:prstGeom>
          <a:solidFill>
            <a:schemeClr val="accent1"/>
          </a:solidFill>
          <a:ln w="9525">
            <a:solidFill>
              <a:schemeClr val="tx1"/>
            </a:solidFill>
            <a:miter lim="800000"/>
            <a:headEnd/>
            <a:tailEnd/>
          </a:ln>
          <a:effectLst>
            <a:outerShdw dist="35921" dir="2700000" algn="ctr" rotWithShape="0">
              <a:schemeClr val="tx1"/>
            </a:outerShdw>
          </a:effectLst>
        </p:spPr>
        <p:txBody>
          <a:bodyPr wrap="none" anchor="ctr"/>
          <a:lstStyle/>
          <a:p>
            <a:pPr>
              <a:defRPr/>
            </a:pPr>
            <a:endParaRPr lang="en-US"/>
          </a:p>
        </p:txBody>
      </p:sp>
      <p:sp>
        <p:nvSpPr>
          <p:cNvPr id="11268" name="Rectangle 5"/>
          <p:cNvSpPr>
            <a:spLocks noGrp="1" noChangeArrowheads="1"/>
          </p:cNvSpPr>
          <p:nvPr>
            <p:ph type="title"/>
          </p:nvPr>
        </p:nvSpPr>
        <p:spPr/>
        <p:txBody>
          <a:bodyPr/>
          <a:lstStyle/>
          <a:p>
            <a:pPr eaLnBrk="1" hangingPunct="1"/>
            <a:r>
              <a:rPr lang="en-US" dirty="0" smtClean="0"/>
              <a:t>NPV Example</a:t>
            </a:r>
          </a:p>
        </p:txBody>
      </p:sp>
      <p:sp>
        <p:nvSpPr>
          <p:cNvPr id="94210" name="Rectangle 2"/>
          <p:cNvSpPr>
            <a:spLocks noGrp="1" noChangeArrowheads="1"/>
          </p:cNvSpPr>
          <p:nvPr>
            <p:ph type="body" idx="4294967295"/>
          </p:nvPr>
        </p:nvSpPr>
        <p:spPr>
          <a:xfrm>
            <a:off x="900113" y="1524000"/>
            <a:ext cx="7786687" cy="1905000"/>
          </a:xfrm>
          <a:solidFill>
            <a:srgbClr val="E5F2FF"/>
          </a:solidFill>
          <a:ln w="12700">
            <a:solidFill>
              <a:srgbClr val="000000"/>
            </a:solidFill>
          </a:ln>
          <a:effectLst>
            <a:outerShdw dist="35921" dir="2700000" algn="ctr" rotWithShape="0">
              <a:srgbClr val="000000"/>
            </a:outerShdw>
          </a:effectLst>
        </p:spPr>
        <p:txBody>
          <a:bodyPr lIns="90488" tIns="44450" rIns="90488" bIns="44450">
            <a:normAutofit fontScale="92500"/>
          </a:bodyPr>
          <a:lstStyle/>
          <a:p>
            <a:pPr eaLnBrk="1" hangingPunct="1">
              <a:lnSpc>
                <a:spcPct val="90000"/>
              </a:lnSpc>
              <a:buClr>
                <a:schemeClr val="tx2"/>
              </a:buClr>
              <a:buSzTx/>
              <a:buFont typeface="Wingdings" pitchFamily="2" charset="2"/>
              <a:buChar char="§"/>
              <a:defRPr/>
            </a:pPr>
            <a:r>
              <a:rPr lang="en-US" dirty="0" smtClean="0">
                <a:solidFill>
                  <a:srgbClr val="0000CC"/>
                </a:solidFill>
                <a:effectLst>
                  <a:outerShdw blurRad="38100" dist="38100" dir="2700000" algn="tl">
                    <a:srgbClr val="000000"/>
                  </a:outerShdw>
                </a:effectLst>
              </a:rPr>
              <a:t>White Co. has two alternatives:</a:t>
            </a:r>
          </a:p>
          <a:p>
            <a:pPr lvl="1" eaLnBrk="1" hangingPunct="1">
              <a:lnSpc>
                <a:spcPct val="90000"/>
              </a:lnSpc>
              <a:buClr>
                <a:schemeClr val="tx2"/>
              </a:buClr>
              <a:buSzTx/>
              <a:buFont typeface="Wingdings" pitchFamily="2" charset="2"/>
              <a:buNone/>
              <a:defRPr/>
            </a:pPr>
            <a:r>
              <a:rPr lang="en-US" dirty="0" smtClean="0">
                <a:solidFill>
                  <a:srgbClr val="0000CC"/>
                </a:solidFill>
                <a:effectLst>
                  <a:outerShdw blurRad="38100" dist="38100" dir="2700000" algn="tl">
                    <a:srgbClr val="000000"/>
                  </a:outerShdw>
                </a:effectLst>
              </a:rPr>
              <a:t>(1) remodel an old car wash or, </a:t>
            </a:r>
          </a:p>
          <a:p>
            <a:pPr lvl="1" eaLnBrk="1" hangingPunct="1">
              <a:lnSpc>
                <a:spcPct val="90000"/>
              </a:lnSpc>
              <a:buClr>
                <a:schemeClr val="tx2"/>
              </a:buClr>
              <a:buSzTx/>
              <a:buFont typeface="Wingdings" pitchFamily="2" charset="2"/>
              <a:buNone/>
              <a:defRPr/>
            </a:pPr>
            <a:r>
              <a:rPr lang="en-US" dirty="0" smtClean="0">
                <a:solidFill>
                  <a:srgbClr val="0000CC"/>
                </a:solidFill>
                <a:effectLst>
                  <a:outerShdw blurRad="38100" dist="38100" dir="2700000" algn="tl">
                    <a:srgbClr val="000000"/>
                  </a:outerShdw>
                </a:effectLst>
              </a:rPr>
              <a:t>(2) remove it and install a new one.</a:t>
            </a:r>
          </a:p>
          <a:p>
            <a:pPr eaLnBrk="1" hangingPunct="1">
              <a:lnSpc>
                <a:spcPct val="90000"/>
              </a:lnSpc>
              <a:buClr>
                <a:schemeClr val="tx2"/>
              </a:buClr>
              <a:buSzTx/>
              <a:buFont typeface="Wingdings" pitchFamily="2" charset="2"/>
              <a:buChar char="§"/>
              <a:defRPr/>
            </a:pPr>
            <a:r>
              <a:rPr lang="en-US" dirty="0" smtClean="0">
                <a:solidFill>
                  <a:srgbClr val="0000CC"/>
                </a:solidFill>
                <a:effectLst>
                  <a:outerShdw blurRad="38100" dist="38100" dir="2700000" algn="tl">
                    <a:srgbClr val="000000"/>
                  </a:outerShdw>
                </a:effectLst>
              </a:rPr>
              <a:t>The company uses a discount rate of 10%.</a:t>
            </a:r>
          </a:p>
        </p:txBody>
      </p:sp>
      <p:graphicFrame>
        <p:nvGraphicFramePr>
          <p:cNvPr id="11266" name="Object 3"/>
          <p:cNvGraphicFramePr>
            <a:graphicFrameLocks/>
          </p:cNvGraphicFramePr>
          <p:nvPr/>
        </p:nvGraphicFramePr>
        <p:xfrm>
          <a:off x="952500" y="3924300"/>
          <a:ext cx="7694613" cy="2057400"/>
        </p:xfrm>
        <a:graphic>
          <a:graphicData uri="http://schemas.openxmlformats.org/presentationml/2006/ole">
            <p:oleObj spid="_x0000_s21506" name="Worksheet" r:id="rId4" imgW="3326040" imgH="1047960" progId="Excel.Sheet.8">
              <p:embed/>
            </p:oleObj>
          </a:graphicData>
        </a:graphic>
      </p:graphicFrame>
      <p:pic>
        <p:nvPicPr>
          <p:cNvPr id="11270" name="Picture 7"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6"/>
          <p:cNvSpPr>
            <a:spLocks noGrp="1" noChangeArrowheads="1"/>
          </p:cNvSpPr>
          <p:nvPr>
            <p:ph type="title"/>
          </p:nvPr>
        </p:nvSpPr>
        <p:spPr/>
        <p:txBody>
          <a:bodyPr/>
          <a:lstStyle/>
          <a:p>
            <a:r>
              <a:rPr lang="en-US" dirty="0" smtClean="0"/>
              <a:t>NPV Example</a:t>
            </a:r>
          </a:p>
        </p:txBody>
      </p:sp>
      <p:sp>
        <p:nvSpPr>
          <p:cNvPr id="96258" name="Rectangle 2"/>
          <p:cNvSpPr>
            <a:spLocks noGrp="1" noChangeArrowheads="1"/>
          </p:cNvSpPr>
          <p:nvPr>
            <p:ph type="body" idx="4294967295"/>
          </p:nvPr>
        </p:nvSpPr>
        <p:spPr>
          <a:xfrm>
            <a:off x="609600" y="1524000"/>
            <a:ext cx="7935913" cy="409575"/>
          </a:xfrm>
        </p:spPr>
        <p:txBody>
          <a:bodyPr lIns="90488" tIns="44450" rIns="90488" bIns="44450">
            <a:normAutofit fontScale="92500" lnSpcReduction="20000"/>
          </a:bodyPr>
          <a:lstStyle/>
          <a:p>
            <a:pPr algn="ctr" eaLnBrk="1" hangingPunct="1">
              <a:lnSpc>
                <a:spcPct val="90000"/>
              </a:lnSpc>
              <a:buFont typeface="Wingdings" pitchFamily="2" charset="2"/>
              <a:buNone/>
              <a:defRPr/>
            </a:pPr>
            <a:r>
              <a:rPr lang="en-US" smtClean="0">
                <a:solidFill>
                  <a:srgbClr val="0000CC"/>
                </a:solidFill>
                <a:effectLst>
                  <a:outerShdw blurRad="38100" dist="38100" dir="2700000" algn="tl">
                    <a:srgbClr val="C0C0C0"/>
                  </a:outerShdw>
                </a:effectLst>
              </a:rPr>
              <a:t>If White installs a new washer . . .</a:t>
            </a:r>
          </a:p>
          <a:p>
            <a:pPr algn="ctr" eaLnBrk="1" hangingPunct="1">
              <a:lnSpc>
                <a:spcPct val="90000"/>
              </a:lnSpc>
              <a:buFont typeface="Wingdings" pitchFamily="2" charset="2"/>
              <a:buNone/>
              <a:defRPr/>
            </a:pPr>
            <a:endParaRPr lang="en-US" smtClean="0">
              <a:solidFill>
                <a:srgbClr val="0000CC"/>
              </a:solidFill>
              <a:effectLst>
                <a:outerShdw blurRad="38100" dist="38100" dir="2700000" algn="tl">
                  <a:srgbClr val="C0C0C0"/>
                </a:outerShdw>
              </a:effectLst>
            </a:endParaRPr>
          </a:p>
        </p:txBody>
      </p:sp>
      <p:graphicFrame>
        <p:nvGraphicFramePr>
          <p:cNvPr id="96259" name="Object 3"/>
          <p:cNvGraphicFramePr>
            <a:graphicFrameLocks noChangeAspect="1"/>
          </p:cNvGraphicFramePr>
          <p:nvPr/>
        </p:nvGraphicFramePr>
        <p:xfrm>
          <a:off x="1752600" y="2141538"/>
          <a:ext cx="5638800" cy="3116262"/>
        </p:xfrm>
        <a:graphic>
          <a:graphicData uri="http://schemas.openxmlformats.org/presentationml/2006/ole">
            <p:oleObj spid="_x0000_s22530" name="Worksheet" r:id="rId4" imgW="2735640" imgH="1487880" progId="Excel.Sheet.8">
              <p:embed/>
            </p:oleObj>
          </a:graphicData>
        </a:graphic>
      </p:graphicFrame>
      <p:sp>
        <p:nvSpPr>
          <p:cNvPr id="96260" name="Text Box 4"/>
          <p:cNvSpPr txBox="1">
            <a:spLocks noChangeArrowheads="1"/>
          </p:cNvSpPr>
          <p:nvPr/>
        </p:nvSpPr>
        <p:spPr bwMode="auto">
          <a:xfrm>
            <a:off x="1524000" y="5226050"/>
            <a:ext cx="6019800" cy="1066800"/>
          </a:xfrm>
          <a:prstGeom prst="rect">
            <a:avLst/>
          </a:prstGeom>
          <a:noFill/>
          <a:ln w="9525">
            <a:noFill/>
            <a:miter lim="800000"/>
            <a:headEnd/>
            <a:tailEnd/>
          </a:ln>
          <a:effectLst/>
        </p:spPr>
        <p:txBody>
          <a:bodyPr>
            <a:spAutoFit/>
          </a:bodyPr>
          <a:lstStyle/>
          <a:p>
            <a:pPr algn="ctr" eaLnBrk="0" hangingPunct="0">
              <a:spcBef>
                <a:spcPct val="50000"/>
              </a:spcBef>
              <a:defRPr/>
            </a:pPr>
            <a:r>
              <a:rPr lang="en-US" sz="3200" baseline="0">
                <a:solidFill>
                  <a:schemeClr val="tx2"/>
                </a:solidFill>
                <a:effectLst>
                  <a:outerShdw blurRad="38100" dist="38100" dir="2700000" algn="tl">
                    <a:srgbClr val="C0C0C0"/>
                  </a:outerShdw>
                </a:effectLst>
              </a:rPr>
              <a:t>Let’s look at the net present value of this alternative.</a:t>
            </a:r>
          </a:p>
        </p:txBody>
      </p:sp>
      <p:pic>
        <p:nvPicPr>
          <p:cNvPr id="12294" name="Picture 7"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randombar(horizontal)">
                                      <p:cBhvr>
                                        <p:cTn id="7" dur="500"/>
                                        <p:tgtEl>
                                          <p:spTgt spid="96259"/>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96260"/>
                                        </p:tgtEl>
                                        <p:attrNameLst>
                                          <p:attrName>style.visibility</p:attrName>
                                        </p:attrNameLst>
                                      </p:cBhvr>
                                      <p:to>
                                        <p:strVal val="visible"/>
                                      </p:to>
                                    </p:set>
                                    <p:animEffect transition="in" filter="dissolve">
                                      <p:cBhvr>
                                        <p:cTn id="11" dur="500"/>
                                        <p:tgtEl>
                                          <p:spTgt spid="962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1371600" y="4572000"/>
            <a:ext cx="6781800" cy="1389063"/>
          </a:xfrm>
          <a:prstGeom prst="rect">
            <a:avLst/>
          </a:prstGeom>
          <a:solidFill>
            <a:srgbClr val="FFFFCC"/>
          </a:solidFill>
          <a:ln w="1905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eaLnBrk="0" hangingPunct="0">
              <a:defRPr/>
            </a:pPr>
            <a:r>
              <a:rPr lang="en-US" sz="2800" baseline="0" dirty="0">
                <a:solidFill>
                  <a:srgbClr val="0000CC"/>
                </a:solidFill>
                <a:effectLst>
                  <a:outerShdw blurRad="38100" dist="38100" dir="2700000" algn="tl">
                    <a:srgbClr val="000000"/>
                  </a:outerShdw>
                </a:effectLst>
              </a:rPr>
              <a:t>If we install the new washer, the investment will yield a positive net present value </a:t>
            </a:r>
            <a:r>
              <a:rPr lang="en-US" sz="2800" baseline="0">
                <a:solidFill>
                  <a:srgbClr val="0000CC"/>
                </a:solidFill>
                <a:effectLst>
                  <a:outerShdw blurRad="38100" dist="38100" dir="2700000" algn="tl">
                    <a:srgbClr val="000000"/>
                  </a:outerShdw>
                </a:effectLst>
              </a:rPr>
              <a:t>of </a:t>
            </a:r>
            <a:r>
              <a:rPr lang="en-US" sz="2800" baseline="0" smtClean="0">
                <a:solidFill>
                  <a:srgbClr val="0000CC"/>
                </a:solidFill>
                <a:effectLst>
                  <a:outerShdw blurRad="38100" dist="38100" dir="2700000" algn="tl">
                    <a:srgbClr val="000000"/>
                  </a:outerShdw>
                </a:effectLst>
              </a:rPr>
              <a:t>$83,202</a:t>
            </a:r>
            <a:r>
              <a:rPr lang="en-US" sz="2800" baseline="0" dirty="0">
                <a:solidFill>
                  <a:srgbClr val="0000CC"/>
                </a:solidFill>
                <a:effectLst>
                  <a:outerShdw blurRad="38100" dist="38100" dir="2700000" algn="tl">
                    <a:srgbClr val="000000"/>
                  </a:outerShdw>
                </a:effectLst>
              </a:rPr>
              <a:t>.</a:t>
            </a:r>
          </a:p>
        </p:txBody>
      </p:sp>
      <p:graphicFrame>
        <p:nvGraphicFramePr>
          <p:cNvPr id="13314" name="Object 3"/>
          <p:cNvGraphicFramePr>
            <a:graphicFrameLocks/>
          </p:cNvGraphicFramePr>
          <p:nvPr/>
        </p:nvGraphicFramePr>
        <p:xfrm>
          <a:off x="412750" y="1600200"/>
          <a:ext cx="8502650" cy="2819400"/>
        </p:xfrm>
        <a:graphic>
          <a:graphicData uri="http://schemas.openxmlformats.org/presentationml/2006/ole">
            <p:oleObj spid="_x0000_s23554" name="Worksheet" r:id="rId4" imgW="4385520" imgH="1550880" progId="Excel.Sheet.8">
              <p:embed/>
            </p:oleObj>
          </a:graphicData>
        </a:graphic>
      </p:graphicFrame>
      <p:sp>
        <p:nvSpPr>
          <p:cNvPr id="13316" name="Rectangle 5"/>
          <p:cNvSpPr>
            <a:spLocks noGrp="1" noChangeArrowheads="1"/>
          </p:cNvSpPr>
          <p:nvPr>
            <p:ph type="title"/>
          </p:nvPr>
        </p:nvSpPr>
        <p:spPr/>
        <p:txBody>
          <a:bodyPr/>
          <a:lstStyle/>
          <a:p>
            <a:r>
              <a:rPr lang="en-US" dirty="0" smtClean="0"/>
              <a:t>NPV Example</a:t>
            </a:r>
          </a:p>
        </p:txBody>
      </p:sp>
      <p:pic>
        <p:nvPicPr>
          <p:cNvPr id="13317" name="Picture 6"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6"/>
          <p:cNvSpPr>
            <a:spLocks noGrp="1" noChangeArrowheads="1"/>
          </p:cNvSpPr>
          <p:nvPr>
            <p:ph type="title"/>
          </p:nvPr>
        </p:nvSpPr>
        <p:spPr/>
        <p:txBody>
          <a:bodyPr/>
          <a:lstStyle/>
          <a:p>
            <a:r>
              <a:rPr lang="en-US" dirty="0" smtClean="0"/>
              <a:t>NPV Example</a:t>
            </a:r>
          </a:p>
        </p:txBody>
      </p:sp>
      <p:sp>
        <p:nvSpPr>
          <p:cNvPr id="100354" name="Rectangle 2"/>
          <p:cNvSpPr>
            <a:spLocks noGrp="1" noChangeArrowheads="1"/>
          </p:cNvSpPr>
          <p:nvPr>
            <p:ph type="body" idx="4294967295"/>
          </p:nvPr>
        </p:nvSpPr>
        <p:spPr>
          <a:xfrm>
            <a:off x="685800" y="1676400"/>
            <a:ext cx="7935913" cy="547688"/>
          </a:xfrm>
        </p:spPr>
        <p:txBody>
          <a:bodyPr lIns="90488" tIns="44450" rIns="90488" bIns="44450"/>
          <a:lstStyle/>
          <a:p>
            <a:pPr algn="ctr" eaLnBrk="1" hangingPunct="1">
              <a:lnSpc>
                <a:spcPct val="90000"/>
              </a:lnSpc>
              <a:buFont typeface="Wingdings" pitchFamily="2" charset="2"/>
              <a:buNone/>
              <a:defRPr/>
            </a:pPr>
            <a:r>
              <a:rPr lang="en-US" sz="3200" smtClean="0">
                <a:solidFill>
                  <a:srgbClr val="0000CC"/>
                </a:solidFill>
                <a:effectLst>
                  <a:outerShdw blurRad="38100" dist="38100" dir="2700000" algn="tl">
                    <a:srgbClr val="C0C0C0"/>
                  </a:outerShdw>
                </a:effectLst>
              </a:rPr>
              <a:t>If White remodels the existing</a:t>
            </a:r>
            <a:r>
              <a:rPr lang="en-US" smtClean="0">
                <a:solidFill>
                  <a:srgbClr val="0000CC"/>
                </a:solidFill>
                <a:effectLst>
                  <a:outerShdw blurRad="38100" dist="38100" dir="2700000" algn="tl">
                    <a:srgbClr val="C0C0C0"/>
                  </a:outerShdw>
                </a:effectLst>
              </a:rPr>
              <a:t> </a:t>
            </a:r>
            <a:r>
              <a:rPr lang="en-US" sz="3200" smtClean="0">
                <a:solidFill>
                  <a:srgbClr val="0000CC"/>
                </a:solidFill>
                <a:effectLst>
                  <a:outerShdw blurRad="38100" dist="38100" dir="2700000" algn="tl">
                    <a:srgbClr val="C0C0C0"/>
                  </a:outerShdw>
                </a:effectLst>
              </a:rPr>
              <a:t>washer . . .</a:t>
            </a:r>
          </a:p>
        </p:txBody>
      </p:sp>
      <p:graphicFrame>
        <p:nvGraphicFramePr>
          <p:cNvPr id="14338" name="Object 3"/>
          <p:cNvGraphicFramePr>
            <a:graphicFrameLocks noChangeAspect="1"/>
          </p:cNvGraphicFramePr>
          <p:nvPr/>
        </p:nvGraphicFramePr>
        <p:xfrm>
          <a:off x="1600200" y="2482850"/>
          <a:ext cx="6019800" cy="2241550"/>
        </p:xfrm>
        <a:graphic>
          <a:graphicData uri="http://schemas.openxmlformats.org/presentationml/2006/ole">
            <p:oleObj spid="_x0000_s24578" name="Worksheet" r:id="rId4" imgW="2735640" imgH="1002600" progId="Excel.Sheet.8">
              <p:embed/>
            </p:oleObj>
          </a:graphicData>
        </a:graphic>
      </p:graphicFrame>
      <p:sp>
        <p:nvSpPr>
          <p:cNvPr id="100356" name="Text Box 4"/>
          <p:cNvSpPr txBox="1">
            <a:spLocks noChangeArrowheads="1"/>
          </p:cNvSpPr>
          <p:nvPr/>
        </p:nvSpPr>
        <p:spPr bwMode="auto">
          <a:xfrm>
            <a:off x="1524000" y="4724400"/>
            <a:ext cx="6019800" cy="1066800"/>
          </a:xfrm>
          <a:prstGeom prst="rect">
            <a:avLst/>
          </a:prstGeom>
          <a:noFill/>
          <a:ln w="9525">
            <a:noFill/>
            <a:miter lim="800000"/>
            <a:headEnd/>
            <a:tailEnd/>
          </a:ln>
          <a:effectLst/>
        </p:spPr>
        <p:txBody>
          <a:bodyPr>
            <a:spAutoFit/>
          </a:bodyPr>
          <a:lstStyle/>
          <a:p>
            <a:pPr algn="ctr" eaLnBrk="0" hangingPunct="0">
              <a:spcBef>
                <a:spcPct val="50000"/>
              </a:spcBef>
              <a:defRPr/>
            </a:pPr>
            <a:r>
              <a:rPr lang="en-US" sz="3200" baseline="0">
                <a:solidFill>
                  <a:schemeClr val="tx2"/>
                </a:solidFill>
                <a:effectLst>
                  <a:outerShdw blurRad="38100" dist="38100" dir="2700000" algn="tl">
                    <a:srgbClr val="C0C0C0"/>
                  </a:outerShdw>
                </a:effectLst>
              </a:rPr>
              <a:t>Let’s look at the present value</a:t>
            </a:r>
            <a:br>
              <a:rPr lang="en-US" sz="3200" baseline="0">
                <a:solidFill>
                  <a:schemeClr val="tx2"/>
                </a:solidFill>
                <a:effectLst>
                  <a:outerShdw blurRad="38100" dist="38100" dir="2700000" algn="tl">
                    <a:srgbClr val="C0C0C0"/>
                  </a:outerShdw>
                </a:effectLst>
              </a:rPr>
            </a:br>
            <a:r>
              <a:rPr lang="en-US" sz="3200" baseline="0">
                <a:solidFill>
                  <a:schemeClr val="tx2"/>
                </a:solidFill>
                <a:effectLst>
                  <a:outerShdw blurRad="38100" dist="38100" dir="2700000" algn="tl">
                    <a:srgbClr val="C0C0C0"/>
                  </a:outerShdw>
                </a:effectLst>
              </a:rPr>
              <a:t>of this second alternative.</a:t>
            </a:r>
          </a:p>
        </p:txBody>
      </p:sp>
      <p:pic>
        <p:nvPicPr>
          <p:cNvPr id="14342" name="Picture 7"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check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ChangeArrowheads="1"/>
          </p:cNvSpPr>
          <p:nvPr/>
        </p:nvSpPr>
        <p:spPr bwMode="auto">
          <a:xfrm>
            <a:off x="1252538" y="4059238"/>
            <a:ext cx="6986587" cy="1382712"/>
          </a:xfrm>
          <a:prstGeom prst="rect">
            <a:avLst/>
          </a:prstGeom>
          <a:solidFill>
            <a:srgbClr val="FFFFCC"/>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eaLnBrk="0" hangingPunct="0">
              <a:defRPr/>
            </a:pPr>
            <a:r>
              <a:rPr lang="en-US" sz="2800" baseline="0">
                <a:solidFill>
                  <a:srgbClr val="0000CC"/>
                </a:solidFill>
                <a:effectLst>
                  <a:outerShdw blurRad="38100" dist="38100" dir="2700000" algn="tl">
                    <a:srgbClr val="000000"/>
                  </a:outerShdw>
                </a:effectLst>
              </a:rPr>
              <a:t>If we remodel the existing washer, we will produce a positive net present value of $56,405.</a:t>
            </a:r>
          </a:p>
        </p:txBody>
      </p:sp>
      <p:graphicFrame>
        <p:nvGraphicFramePr>
          <p:cNvPr id="15362" name="Object 3"/>
          <p:cNvGraphicFramePr>
            <a:graphicFrameLocks/>
          </p:cNvGraphicFramePr>
          <p:nvPr/>
        </p:nvGraphicFramePr>
        <p:xfrm>
          <a:off x="508000" y="1582738"/>
          <a:ext cx="8534400" cy="2303462"/>
        </p:xfrm>
        <a:graphic>
          <a:graphicData uri="http://schemas.openxmlformats.org/presentationml/2006/ole">
            <p:oleObj spid="_x0000_s25602" name="Worksheet" r:id="rId4" imgW="4244760" imgH="1245240" progId="Excel.Sheet.8">
              <p:embed/>
            </p:oleObj>
          </a:graphicData>
        </a:graphic>
      </p:graphicFrame>
      <p:sp>
        <p:nvSpPr>
          <p:cNvPr id="15364" name="Rectangle 5"/>
          <p:cNvSpPr>
            <a:spLocks noGrp="1" noChangeArrowheads="1"/>
          </p:cNvSpPr>
          <p:nvPr>
            <p:ph type="title"/>
          </p:nvPr>
        </p:nvSpPr>
        <p:spPr/>
        <p:txBody>
          <a:bodyPr/>
          <a:lstStyle/>
          <a:p>
            <a:r>
              <a:rPr lang="en-US" dirty="0" smtClean="0"/>
              <a:t>NPV Example</a:t>
            </a:r>
          </a:p>
        </p:txBody>
      </p:sp>
      <p:pic>
        <p:nvPicPr>
          <p:cNvPr id="15365" name="Picture 6"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ChangeArrowheads="1"/>
          </p:cNvSpPr>
          <p:nvPr/>
        </p:nvSpPr>
        <p:spPr bwMode="auto">
          <a:xfrm>
            <a:off x="457200" y="1816100"/>
            <a:ext cx="8458200" cy="546100"/>
          </a:xfrm>
          <a:prstGeom prst="rect">
            <a:avLst/>
          </a:prstGeom>
          <a:noFill/>
          <a:ln w="12700">
            <a:noFill/>
            <a:miter lim="800000"/>
            <a:headEnd/>
            <a:tailEnd/>
          </a:ln>
          <a:effectLst/>
        </p:spPr>
        <p:txBody>
          <a:bodyPr lIns="90488" tIns="44450" rIns="90488" bIns="44450">
            <a:spAutoFit/>
          </a:bodyPr>
          <a:lstStyle/>
          <a:p>
            <a:pPr algn="ctr" eaLnBrk="0" hangingPunct="0">
              <a:defRPr/>
            </a:pPr>
            <a:r>
              <a:rPr lang="en-US" sz="3000" baseline="0">
                <a:solidFill>
                  <a:srgbClr val="0000CC"/>
                </a:solidFill>
                <a:effectLst>
                  <a:outerShdw blurRad="38100" dist="38100" dir="2700000" algn="tl">
                    <a:srgbClr val="C0C0C0"/>
                  </a:outerShdw>
                </a:effectLst>
              </a:rPr>
              <a:t>Both projects yield a positive net present value.</a:t>
            </a:r>
            <a:endParaRPr lang="en-US" sz="3000" baseline="0">
              <a:solidFill>
                <a:schemeClr val="accent2"/>
              </a:solidFill>
              <a:effectLst>
                <a:outerShdw blurRad="38100" dist="38100" dir="2700000" algn="tl">
                  <a:srgbClr val="C0C0C0"/>
                </a:outerShdw>
              </a:effectLst>
            </a:endParaRPr>
          </a:p>
        </p:txBody>
      </p:sp>
      <p:grpSp>
        <p:nvGrpSpPr>
          <p:cNvPr id="2" name="Group 9"/>
          <p:cNvGrpSpPr>
            <a:grpSpLocks/>
          </p:cNvGrpSpPr>
          <p:nvPr/>
        </p:nvGrpSpPr>
        <p:grpSpPr bwMode="auto">
          <a:xfrm>
            <a:off x="1524000" y="2514600"/>
            <a:ext cx="6172200" cy="2362200"/>
            <a:chOff x="960" y="1584"/>
            <a:chExt cx="3888" cy="1488"/>
          </a:xfrm>
        </p:grpSpPr>
        <p:sp>
          <p:nvSpPr>
            <p:cNvPr id="16392" name="Rectangle 2"/>
            <p:cNvSpPr>
              <a:spLocks noChangeArrowheads="1"/>
            </p:cNvSpPr>
            <p:nvPr/>
          </p:nvSpPr>
          <p:spPr bwMode="auto">
            <a:xfrm>
              <a:off x="960" y="1584"/>
              <a:ext cx="3888" cy="1488"/>
            </a:xfrm>
            <a:prstGeom prst="rect">
              <a:avLst/>
            </a:prstGeom>
            <a:solidFill>
              <a:srgbClr val="E5F2FF"/>
            </a:solidFill>
            <a:ln w="9525">
              <a:solidFill>
                <a:schemeClr val="tx1"/>
              </a:solidFill>
              <a:miter lim="800000"/>
              <a:headEnd/>
              <a:tailEnd/>
            </a:ln>
          </p:spPr>
          <p:txBody>
            <a:bodyPr wrap="none" anchor="ctr"/>
            <a:lstStyle/>
            <a:p>
              <a:endParaRPr lang="en-US"/>
            </a:p>
          </p:txBody>
        </p:sp>
        <p:graphicFrame>
          <p:nvGraphicFramePr>
            <p:cNvPr id="16386" name="Object 4"/>
            <p:cNvGraphicFramePr>
              <a:graphicFrameLocks/>
            </p:cNvGraphicFramePr>
            <p:nvPr/>
          </p:nvGraphicFramePr>
          <p:xfrm>
            <a:off x="1095" y="1608"/>
            <a:ext cx="3619" cy="1440"/>
          </p:xfrm>
          <a:graphic>
            <a:graphicData uri="http://schemas.openxmlformats.org/presentationml/2006/ole">
              <p:oleObj spid="_x0000_s26626" name="Worksheet" r:id="rId4" imgW="2324100" imgH="933602" progId="Excel.Sheet.8">
                <p:embed/>
              </p:oleObj>
            </a:graphicData>
          </a:graphic>
        </p:graphicFrame>
      </p:grpSp>
      <p:sp>
        <p:nvSpPr>
          <p:cNvPr id="104453" name="Rectangle 5"/>
          <p:cNvSpPr>
            <a:spLocks noChangeArrowheads="1"/>
          </p:cNvSpPr>
          <p:nvPr/>
        </p:nvSpPr>
        <p:spPr bwMode="auto">
          <a:xfrm>
            <a:off x="914400" y="5029200"/>
            <a:ext cx="7462838" cy="1382713"/>
          </a:xfrm>
          <a:prstGeom prst="rect">
            <a:avLst/>
          </a:prstGeom>
          <a:solidFill>
            <a:srgbClr val="663300"/>
          </a:solidFill>
          <a:ln w="12700">
            <a:solidFill>
              <a:srgbClr val="000000"/>
            </a:solidFill>
            <a:miter lim="800000"/>
            <a:headEnd/>
            <a:tailEnd/>
          </a:ln>
          <a:effectLst>
            <a:outerShdw dist="35921" dir="2700000" algn="ctr" rotWithShape="0">
              <a:srgbClr val="000000"/>
            </a:outerShdw>
          </a:effectLst>
        </p:spPr>
        <p:txBody>
          <a:bodyPr lIns="90488" tIns="44450" rIns="90488" bIns="44450">
            <a:spAutoFit/>
          </a:bodyPr>
          <a:lstStyle/>
          <a:p>
            <a:pPr algn="ctr" eaLnBrk="0" hangingPunct="0">
              <a:defRPr/>
            </a:pPr>
            <a:r>
              <a:rPr lang="en-US" sz="2800" baseline="0">
                <a:solidFill>
                  <a:schemeClr val="bg1"/>
                </a:solidFill>
                <a:effectLst>
                  <a:outerShdw blurRad="38100" dist="38100" dir="2700000" algn="tl">
                    <a:srgbClr val="000000"/>
                  </a:outerShdw>
                </a:effectLst>
              </a:rPr>
              <a:t>However, investing in the new washer will produce a higher net present value than remodeling the old washer.</a:t>
            </a:r>
          </a:p>
        </p:txBody>
      </p:sp>
      <p:sp>
        <p:nvSpPr>
          <p:cNvPr id="16390" name="Rectangle 7"/>
          <p:cNvSpPr>
            <a:spLocks noGrp="1" noChangeArrowheads="1"/>
          </p:cNvSpPr>
          <p:nvPr>
            <p:ph type="title"/>
          </p:nvPr>
        </p:nvSpPr>
        <p:spPr/>
        <p:txBody>
          <a:bodyPr/>
          <a:lstStyle/>
          <a:p>
            <a:r>
              <a:rPr lang="en-US" dirty="0" smtClean="0"/>
              <a:t>NPV Example</a:t>
            </a:r>
          </a:p>
        </p:txBody>
      </p:sp>
      <p:pic>
        <p:nvPicPr>
          <p:cNvPr id="16391" name="Picture 8" descr="j0290327"/>
          <p:cNvPicPr>
            <a:picLocks noChangeAspect="1" noChangeArrowheads="1"/>
          </p:cNvPicPr>
          <p:nvPr/>
        </p:nvPicPr>
        <p:blipFill>
          <a:blip r:embed="rId5" cstate="print"/>
          <a:srcRect/>
          <a:stretch>
            <a:fillRect/>
          </a:stretch>
        </p:blipFill>
        <p:spPr bwMode="auto">
          <a:xfrm>
            <a:off x="7772400" y="0"/>
            <a:ext cx="1295400" cy="10541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1090</TotalTime>
  <Words>1058</Words>
  <Application>Microsoft Office PowerPoint</Application>
  <PresentationFormat>On-screen Show (4:3)</PresentationFormat>
  <Paragraphs>177</Paragraphs>
  <Slides>23</Slides>
  <Notes>16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Office Theme</vt:lpstr>
      <vt:lpstr>Worksheet</vt:lpstr>
      <vt:lpstr>Investment Analysis  </vt:lpstr>
      <vt:lpstr>Outline</vt:lpstr>
      <vt:lpstr>RECAP</vt:lpstr>
      <vt:lpstr> Treat inflation consistently </vt:lpstr>
      <vt:lpstr>Treat inflation consistently</vt:lpstr>
      <vt:lpstr>Treat inflation consistently</vt:lpstr>
      <vt:lpstr>Treat inflation consistently</vt:lpstr>
      <vt:lpstr>Different discount rates for different periods</vt:lpstr>
      <vt:lpstr>Remember taxes</vt:lpstr>
      <vt:lpstr>Remember taxes on Capital Gains</vt:lpstr>
      <vt:lpstr>Remember taxes and the effect of selling assets</vt:lpstr>
      <vt:lpstr>Tax </vt:lpstr>
      <vt:lpstr>Ignore the means of financing both as a direct cash flow and as its effect on taxes.</vt:lpstr>
      <vt:lpstr>Writing down allowances</vt:lpstr>
      <vt:lpstr>Pro Forma NPV calculation</vt:lpstr>
      <vt:lpstr> STEPS IN PROJECT ANALYSIS </vt:lpstr>
      <vt:lpstr>The Net Present Value Method</vt:lpstr>
      <vt:lpstr>NPV Example</vt:lpstr>
      <vt:lpstr>NPV Example</vt:lpstr>
      <vt:lpstr>NPV Example</vt:lpstr>
      <vt:lpstr>NPV Example</vt:lpstr>
      <vt:lpstr>NPV Example</vt:lpstr>
      <vt:lpstr>NPV Example</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NTS</cp:lastModifiedBy>
  <cp:revision>150</cp:revision>
  <dcterms:created xsi:type="dcterms:W3CDTF">2013-05-28T09:18:01Z</dcterms:created>
  <dcterms:modified xsi:type="dcterms:W3CDTF">2013-06-03T10:04:46Z</dcterms:modified>
</cp:coreProperties>
</file>