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3"/>
  </p:notesMasterIdLst>
  <p:sldIdLst>
    <p:sldId id="256" r:id="rId2"/>
    <p:sldId id="257" r:id="rId3"/>
    <p:sldId id="445" r:id="rId4"/>
    <p:sldId id="517" r:id="rId5"/>
    <p:sldId id="520" r:id="rId6"/>
    <p:sldId id="521" r:id="rId7"/>
    <p:sldId id="522" r:id="rId8"/>
    <p:sldId id="523" r:id="rId9"/>
    <p:sldId id="524" r:id="rId10"/>
    <p:sldId id="526" r:id="rId11"/>
    <p:sldId id="518" r:id="rId12"/>
    <p:sldId id="528" r:id="rId13"/>
    <p:sldId id="529" r:id="rId14"/>
    <p:sldId id="540" r:id="rId15"/>
    <p:sldId id="530" r:id="rId16"/>
    <p:sldId id="531" r:id="rId17"/>
    <p:sldId id="532" r:id="rId18"/>
    <p:sldId id="533" r:id="rId19"/>
    <p:sldId id="559" r:id="rId20"/>
    <p:sldId id="560" r:id="rId21"/>
    <p:sldId id="55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BBD23-AED4-415E-84BF-C0D9AA0D411F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15E6C-FB61-4EE5-B106-C600EE3432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8CB5C3-718D-4CAE-B74D-F3DE6BD5984C}" type="slidenum">
              <a:rPr lang="en-US" smtClean="0"/>
              <a:pPr/>
              <a:t>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3C7A09-4506-4D59-A4D0-38934FFEE5C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9F54E8-8129-4499-8560-CB9BDB6037A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918550-13F7-411F-B928-056BA202FB2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DEEA11-60FE-4C87-AF3D-6009CD9522A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2770D0-E28A-4117-A561-495D74E53E90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1A69E4-FCA3-49E7-8587-9A84EB36B8F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9D79E-17AC-4853-94E5-8A6071838EF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08AD58-FB6D-45FF-B052-249604FAC30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42A4B8-728A-4A76-9EDF-3EC107B8689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CC3438-7B64-4DB3-A721-9ABAC3F0C54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C1887-A83F-4FE7-B81E-889DA424DB4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499397-2216-4B49-A2FB-BE008D05972C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AFB9-21E7-4D5F-BF74-28B051AA8FE0}" type="datetimeFigureOut">
              <a:rPr lang="en-US" smtClean="0"/>
              <a:pPr/>
              <a:t>6/3/2013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Investment Analysis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Lecture: 7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Course Code: MBF702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Outline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RECAP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NET PRESENT VALUE – Basic considerations</a:t>
            </a:r>
          </a:p>
          <a:p>
            <a:pPr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DISCOUNTED CASH FLOWS</a:t>
            </a:r>
          </a:p>
          <a:p>
            <a:pPr lvl="2"/>
            <a:r>
              <a:rPr lang="en-US" sz="1600" dirty="0" smtClean="0"/>
              <a:t>CASH MONEY IN - CASH MONEY OUT</a:t>
            </a:r>
          </a:p>
          <a:p>
            <a:pPr lvl="2"/>
            <a:r>
              <a:rPr lang="en-US" sz="1600" dirty="0" smtClean="0"/>
              <a:t>INCREMENTAL CASH FLOWS</a:t>
            </a:r>
          </a:p>
          <a:p>
            <a:pPr lvl="2"/>
            <a:r>
              <a:rPr lang="en-US" sz="1600" dirty="0" smtClean="0"/>
              <a:t>INFLATION EFFECTS</a:t>
            </a:r>
          </a:p>
          <a:p>
            <a:pPr lvl="2"/>
            <a:r>
              <a:rPr lang="en-US" sz="1600" dirty="0" smtClean="0"/>
              <a:t>TAX EFFECT ON CASH FLOWS</a:t>
            </a:r>
          </a:p>
          <a:p>
            <a:pPr lvl="2"/>
            <a:r>
              <a:rPr lang="en-US" sz="1600" dirty="0" smtClean="0"/>
              <a:t>OPPORTUNITY CASH FLOWS</a:t>
            </a:r>
          </a:p>
          <a:p>
            <a:pPr lvl="2"/>
            <a:r>
              <a:rPr lang="en-US" sz="1600" dirty="0" smtClean="0"/>
              <a:t>WORKING CAPITAL CHANGES IMPACT</a:t>
            </a:r>
          </a:p>
          <a:p>
            <a:pPr lvl="2"/>
            <a:r>
              <a:rPr lang="en-US" sz="1600" dirty="0" smtClean="0"/>
              <a:t>INFLATION</a:t>
            </a:r>
          </a:p>
          <a:p>
            <a:pPr lvl="2"/>
            <a:r>
              <a:rPr lang="en-US" sz="1600" dirty="0" smtClean="0"/>
              <a:t>ENTIRE LIFE OF INVESTMENT</a:t>
            </a:r>
          </a:p>
          <a:p>
            <a:pPr lvl="2"/>
            <a:r>
              <a:rPr lang="en-US" sz="1600" dirty="0" smtClean="0"/>
              <a:t>TAX DEPRECIATION SHIELD (TAX EFFECT)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62925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Arial" pitchFamily="34" charset="0"/>
                <a:cs typeface="Arial" pitchFamily="34" charset="0"/>
              </a:rPr>
              <a:t>RECAP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INVESTMENT 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Definition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Capital or revenue 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Investment opportunities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Evaluation methods of investments</a:t>
            </a:r>
          </a:p>
          <a:p>
            <a:pPr lvl="2"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ACCOUNTING RATE OF RETURN (ROCE, ROI, SRR)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(Estimated total or average profits/ estimated initial total or average investment) * 100</a:t>
            </a:r>
          </a:p>
          <a:p>
            <a:pPr lvl="2"/>
            <a:r>
              <a:rPr lang="en-US" sz="1400" dirty="0" smtClean="0">
                <a:latin typeface="Arial" pitchFamily="34" charset="0"/>
                <a:cs typeface="Arial" pitchFamily="34" charset="0"/>
              </a:rPr>
              <a:t>Present value factor of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rs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1 at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% (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pv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= 1 / (1+i)^n</a:t>
            </a:r>
          </a:p>
          <a:p>
            <a:pPr lvl="1" eaLnBrk="1" hangingPunct="1"/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PAYBACK METHOD</a:t>
            </a:r>
          </a:p>
          <a:p>
            <a:pPr lvl="1" eaLnBrk="1" hangingPunct="1"/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TIME VALUE OF MONEY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(FV=PV (1+i)^n    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and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 PV = FV ( 1 / (1+i)^n)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ANNUITY </a:t>
            </a:r>
          </a:p>
          <a:p>
            <a:pPr lvl="2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NET PRESENT VALUE - Introduction</a:t>
            </a:r>
          </a:p>
          <a:p>
            <a:pPr lvl="1" eaLnBrk="1" hangingPunct="1"/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Three Step NPV Method -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0550" indent="-590550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Draw a sketch of the </a:t>
            </a:r>
            <a:r>
              <a:rPr lang="en-US" sz="2000" b="1" u="sng" dirty="0" smtClean="0"/>
              <a:t>RELEVANT</a:t>
            </a:r>
            <a:r>
              <a:rPr lang="en-US" sz="2000" dirty="0" smtClean="0"/>
              <a:t> cash inflows and outflows</a:t>
            </a:r>
          </a:p>
          <a:p>
            <a:pPr marL="590550" indent="-590550" eaLnBrk="1" hangingPunct="1">
              <a:buNone/>
            </a:pPr>
            <a:r>
              <a:rPr lang="en-US" sz="2000" dirty="0" smtClean="0"/>
              <a:t>	</a:t>
            </a:r>
          </a:p>
          <a:p>
            <a:pPr marL="590550" indent="-590550" eaLnBrk="1" hangingPunct="1">
              <a:buNone/>
            </a:pPr>
            <a:r>
              <a:rPr lang="en-US" sz="2000" dirty="0" smtClean="0"/>
              <a:t>2.	Convert the inflows and outflows into present value figures using tables or a calculator (using given rate of return)</a:t>
            </a:r>
          </a:p>
          <a:p>
            <a:pPr marL="590550" indent="-590550" algn="just" eaLnBrk="1" hangingPunct="1">
              <a:buNone/>
            </a:pPr>
            <a:endParaRPr lang="en-US" sz="2000" dirty="0" smtClean="0"/>
          </a:p>
          <a:p>
            <a:pPr marL="590550" indent="-590550" algn="just" eaLnBrk="1" hangingPunct="1">
              <a:buNone/>
            </a:pPr>
            <a:r>
              <a:rPr lang="en-US" sz="2000" dirty="0" smtClean="0"/>
              <a:t>3.	Sum the present value figures to determine the NPV.  Positive or zero NPV signals acceptance, negative NPV signals rejection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361889-FB58-411F-AB76-86218F5AFC25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Method – Basic consideration</a:t>
            </a:r>
            <a:endParaRPr lang="en-US" sz="3600" dirty="0" smtClean="0"/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1.    Net Present Value is the "Discounted value of </a:t>
            </a:r>
            <a:r>
              <a:rPr lang="en-US" sz="2400" b="1" dirty="0" smtClean="0"/>
              <a:t>incremental </a:t>
            </a:r>
            <a:r>
              <a:rPr lang="en-US" sz="2400" u="sng" dirty="0" smtClean="0"/>
              <a:t>cash</a:t>
            </a:r>
            <a:r>
              <a:rPr lang="en-US" sz="2400" dirty="0" smtClean="0"/>
              <a:t> flow”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2.    Cash flow is:</a:t>
            </a:r>
          </a:p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CASH MONEY IN - CASH MONEY OUT</a:t>
            </a:r>
          </a:p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302202-48E7-437D-A149-080B9E1B2A4A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Method – Basic consideration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3.	Consider only if it is an </a:t>
            </a:r>
            <a:r>
              <a:rPr lang="en-US" sz="2000" u="sng" dirty="0" smtClean="0"/>
              <a:t>incremental</a:t>
            </a:r>
            <a:r>
              <a:rPr lang="en-US" sz="2000" dirty="0" smtClean="0"/>
              <a:t> cash flow, and consider all incremental cash flows: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(a) not historical, or averages;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(b) consider only cash flows that appear as  a result of the project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	(c) consider the impact of the project on cash flows from other projects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	(d) exclude fixed or sunk costs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	(e) exclude allocated overhead unless it will change as a result of the project.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BF6F7B-CB04-457F-9FF1-984FEEB983F3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123" name="Rectangle 1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Method – Basic consideration</a:t>
            </a:r>
          </a:p>
        </p:txBody>
      </p:sp>
      <p:sp>
        <p:nvSpPr>
          <p:cNvPr id="5124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42300" cy="43275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4.	Treat inflation consistently: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Discount </a:t>
            </a:r>
            <a:r>
              <a:rPr lang="en-US" sz="2000" u="sng" dirty="0" smtClean="0"/>
              <a:t>real</a:t>
            </a:r>
            <a:r>
              <a:rPr lang="en-US" sz="2000" dirty="0" smtClean="0"/>
              <a:t> cash flow by </a:t>
            </a:r>
            <a:r>
              <a:rPr lang="en-US" sz="2000" u="sng" dirty="0" smtClean="0"/>
              <a:t>real</a:t>
            </a:r>
            <a:r>
              <a:rPr lang="en-US" sz="2000" dirty="0" smtClean="0"/>
              <a:t> discount rates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 	Discount </a:t>
            </a:r>
            <a:r>
              <a:rPr lang="en-US" sz="2000" u="sng" dirty="0" smtClean="0"/>
              <a:t>nominal</a:t>
            </a:r>
            <a:r>
              <a:rPr lang="en-US" sz="2000" dirty="0" smtClean="0"/>
              <a:t> cash flows by </a:t>
            </a:r>
            <a:r>
              <a:rPr lang="en-US" sz="2000" u="sng" dirty="0" smtClean="0"/>
              <a:t>nominal</a:t>
            </a:r>
            <a:r>
              <a:rPr lang="en-US" sz="2000" dirty="0" smtClean="0"/>
              <a:t> discount rates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    Note:   Revenues and costs will not necessarily react uniformly to inflation.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5. All Cash Flow should be on an  </a:t>
            </a:r>
            <a:r>
              <a:rPr lang="en-US" sz="2000" u="sng" dirty="0" smtClean="0"/>
              <a:t>After-Tax</a:t>
            </a:r>
            <a:r>
              <a:rPr lang="en-US" sz="2000" dirty="0" smtClean="0"/>
              <a:t> basis.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  Use </a:t>
            </a:r>
            <a:r>
              <a:rPr lang="en-US" sz="2000" u="sng" dirty="0" smtClean="0"/>
              <a:t>actual</a:t>
            </a:r>
            <a:r>
              <a:rPr lang="en-US" sz="2000" dirty="0" smtClean="0"/>
              <a:t> tax changes </a:t>
            </a:r>
            <a:r>
              <a:rPr lang="en-US" sz="2000" u="sng" dirty="0" smtClean="0"/>
              <a:t>when</a:t>
            </a:r>
            <a:r>
              <a:rPr lang="en-US" sz="2000" dirty="0" smtClean="0"/>
              <a:t> paid!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  Don't forget to allow for the tax on capital gains</a:t>
            </a:r>
            <a:br>
              <a:rPr lang="en-US" sz="2000" dirty="0" smtClean="0"/>
            </a:br>
            <a:r>
              <a:rPr lang="en-US" sz="2000" dirty="0" smtClean="0"/>
              <a:t>  Use future marginal tax rates applied to future taxable      	income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71BDDE7-7A63-4980-B6B7-E7841BEE5C34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Method – Basic consideration</a:t>
            </a:r>
          </a:p>
        </p:txBody>
      </p:sp>
      <p:sp>
        <p:nvSpPr>
          <p:cNvPr id="614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6. Include the opportunity cost of the project, even if there is no explicit cash flow realized 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	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Account for assets </a:t>
            </a:r>
            <a:r>
              <a:rPr lang="en-US" sz="2000" u="sng" dirty="0" smtClean="0"/>
              <a:t>sold</a:t>
            </a:r>
            <a:r>
              <a:rPr lang="en-US" sz="2000" dirty="0" smtClean="0"/>
              <a:t> and </a:t>
            </a:r>
            <a:r>
              <a:rPr lang="en-US" sz="2000" u="sng" dirty="0" smtClean="0"/>
              <a:t>not sold</a:t>
            </a:r>
            <a:r>
              <a:rPr lang="en-US" sz="2000" dirty="0" smtClean="0"/>
              <a:t> as a result of adoption of a project.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7. Account for </a:t>
            </a:r>
            <a:r>
              <a:rPr lang="en-US" sz="2000" u="sng" dirty="0" smtClean="0"/>
              <a:t>changes</a:t>
            </a:r>
            <a:r>
              <a:rPr lang="en-US" sz="2000" dirty="0" smtClean="0"/>
              <a:t> in working capital and only </a:t>
            </a:r>
            <a:r>
              <a:rPr lang="en-US" sz="2000" b="1" dirty="0" smtClean="0"/>
              <a:t>changes</a:t>
            </a:r>
            <a:r>
              <a:rPr lang="en-US" sz="2000" dirty="0" smtClean="0"/>
              <a:t> in working capital.  Recognize that working capital will in general be re-</a:t>
            </a:r>
            <a:r>
              <a:rPr lang="en-US" sz="2000" dirty="0" err="1" smtClean="0"/>
              <a:t>couped</a:t>
            </a:r>
            <a:r>
              <a:rPr lang="en-US" sz="2000" dirty="0" smtClean="0"/>
              <a:t> at the end of the project.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8. Ignore financing including the tax shield on interest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 startAt="7"/>
            </a:pPr>
            <a:endParaRPr lang="en-US" sz="2000" dirty="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3F5DAA-3F93-4750-A9A5-8B30546A2246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Method – Basic consideration</a:t>
            </a:r>
          </a:p>
        </p:txBody>
      </p:sp>
      <p:sp>
        <p:nvSpPr>
          <p:cNvPr id="7172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 eaLnBrk="1" hangingPunct="1">
              <a:buFontTx/>
              <a:buNone/>
            </a:pPr>
            <a:r>
              <a:rPr lang="en-US" sz="2000" dirty="0" smtClean="0"/>
              <a:t>9.   Include Asset's Entire Life</a:t>
            </a:r>
          </a:p>
          <a:p>
            <a:pPr marL="609600" indent="-609600" eaLnBrk="1" hangingPunct="1">
              <a:buFontTx/>
              <a:buNone/>
            </a:pPr>
            <a:endParaRPr lang="en-US" sz="2000" dirty="0" smtClean="0"/>
          </a:p>
          <a:p>
            <a:pPr marL="609600" indent="-609600" eaLnBrk="1" hangingPunct="1">
              <a:buFontTx/>
              <a:buNone/>
            </a:pPr>
            <a:r>
              <a:rPr lang="en-US" sz="2000" dirty="0" smtClean="0"/>
              <a:t>10.	Include the depreciation tax shield, but not depreciation itself.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– Basic considerations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8229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 – working capital changes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Working capital changes are used to translate the profit figures into cash flows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Working capital is always recovered at the end of the project unless told otherwise</a:t>
            </a:r>
          </a:p>
        </p:txBody>
      </p:sp>
      <p:graphicFrame>
        <p:nvGraphicFramePr>
          <p:cNvPr id="133122" name="Object 2"/>
          <p:cNvGraphicFramePr>
            <a:graphicFrameLocks noChangeAspect="1"/>
          </p:cNvGraphicFramePr>
          <p:nvPr/>
        </p:nvGraphicFramePr>
        <p:xfrm>
          <a:off x="914400" y="2514600"/>
          <a:ext cx="7172325" cy="2009775"/>
        </p:xfrm>
        <a:graphic>
          <a:graphicData uri="http://schemas.openxmlformats.org/presentationml/2006/ole">
            <p:oleObj spid="_x0000_s133122" name="Worksheet" r:id="rId3" imgW="7172329" imgH="200965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FBB9665-4361-44B8-9069-66CA0A041A15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NPV</a:t>
            </a: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423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No matter how complicated the decision:  What is important?</a:t>
            </a:r>
          </a:p>
          <a:p>
            <a:pPr algn="ctr" eaLnBrk="1" hangingPunct="1">
              <a:buFontTx/>
              <a:buNone/>
            </a:pPr>
            <a:r>
              <a:rPr lang="en-US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b="1" u="sng" dirty="0" smtClean="0"/>
              <a:t>MAXIMIZE NPV</a:t>
            </a:r>
          </a:p>
          <a:p>
            <a:pPr algn="ctr" eaLnBrk="1" hangingPunct="1">
              <a:buFontTx/>
              <a:buNone/>
            </a:pPr>
            <a:endParaRPr lang="en-US" b="1" u="sng" dirty="0" smtClean="0"/>
          </a:p>
          <a:p>
            <a:pPr eaLnBrk="1" hangingPunct="1">
              <a:buFontTx/>
              <a:buNone/>
            </a:pPr>
            <a:r>
              <a:rPr lang="en-US" sz="2400" dirty="0" smtClean="0"/>
              <a:t>    PLAN TO TAKE ALL PROJECTS WITH A POSITIVE NET PRESENT VALUE AND REJECT ALL PROJECTS WITH A NEGATIVE NET PRESENT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669279-CE68-4C18-982C-B521DC6275DD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Application of the NPV Rule and Capital Budgeting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000" dirty="0" smtClean="0"/>
              <a:t>For now we are going to assume that the appropriate discount rate is known.</a:t>
            </a:r>
          </a:p>
          <a:p>
            <a:pPr eaLnBrk="1" hangingPunct="1">
              <a:buFontTx/>
              <a:buNone/>
            </a:pPr>
            <a:endParaRPr lang="en-US" sz="2000" dirty="0" smtClean="0"/>
          </a:p>
          <a:p>
            <a:pPr eaLnBrk="1" hangingPunct="1"/>
            <a:r>
              <a:rPr lang="en-US" sz="2000" dirty="0" smtClean="0"/>
              <a:t>The problem we want to tackle is to forecast the relevant cash flows.</a:t>
            </a:r>
          </a:p>
          <a:p>
            <a:pPr eaLnBrk="1" hangingPunct="1"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105E23-4AA7-46AB-A8D7-115AF8F1426C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Incremental costs</a:t>
            </a:r>
            <a:endParaRPr lang="en-US" sz="32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Other Incremental Costs Are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	</a:t>
            </a:r>
            <a:r>
              <a:rPr lang="en-US" sz="2000" u="sng" dirty="0" smtClean="0"/>
              <a:t>Increases</a:t>
            </a:r>
            <a:r>
              <a:rPr lang="en-US" sz="2000" dirty="0" smtClean="0"/>
              <a:t> in overhead costs as a result of project.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	</a:t>
            </a:r>
            <a:r>
              <a:rPr lang="en-US" sz="2000" u="sng" dirty="0" smtClean="0"/>
              <a:t>Increases</a:t>
            </a:r>
            <a:r>
              <a:rPr lang="en-US" sz="2000" dirty="0" smtClean="0"/>
              <a:t> in working capital as a result of project.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Notice the reduction in working capital would be a cash inflow at that time.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Do not use </a:t>
            </a:r>
            <a:r>
              <a:rPr lang="en-US" sz="2000" u="sng" dirty="0" smtClean="0"/>
              <a:t>allocated</a:t>
            </a:r>
            <a:r>
              <a:rPr lang="en-US" sz="2000" dirty="0" smtClean="0"/>
              <a:t> overhead, or </a:t>
            </a:r>
            <a:r>
              <a:rPr lang="en-US" sz="2000" u="sng" dirty="0" smtClean="0"/>
              <a:t>allocated</a:t>
            </a:r>
            <a:r>
              <a:rPr lang="en-US" sz="2000" dirty="0" smtClean="0"/>
              <a:t> working capital.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84BC72-20C6-4B32-9783-ADB4526DB086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u="sng" smtClean="0"/>
              <a:t>Only</a:t>
            </a:r>
            <a:r>
              <a:rPr lang="en-US" sz="3600" smtClean="0"/>
              <a:t> </a:t>
            </a:r>
            <a:r>
              <a:rPr lang="en-US" sz="3600" u="sng" smtClean="0"/>
              <a:t>Cash</a:t>
            </a:r>
            <a:r>
              <a:rPr lang="en-US" sz="3600" smtClean="0"/>
              <a:t> </a:t>
            </a:r>
            <a:r>
              <a:rPr lang="en-US" sz="3600" u="sng" smtClean="0"/>
              <a:t>Flows</a:t>
            </a:r>
            <a:r>
              <a:rPr lang="en-US" sz="3600" smtClean="0"/>
              <a:t> </a:t>
            </a:r>
            <a:r>
              <a:rPr lang="en-US" sz="3600" u="sng" smtClean="0"/>
              <a:t>Affect</a:t>
            </a:r>
            <a:r>
              <a:rPr lang="en-US" sz="3600" smtClean="0"/>
              <a:t> </a:t>
            </a:r>
            <a:r>
              <a:rPr lang="en-US" sz="3600" u="sng" smtClean="0"/>
              <a:t>Wealth</a:t>
            </a:r>
            <a:r>
              <a:rPr lang="en-US" sz="3600" smtClean="0"/>
              <a:t>.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What is and is not Cash Flow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400" smtClean="0"/>
              <a:t>   -Expenses are cash flow regardless of whether the accountant capitalizes and depreciates them or expenses them.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r>
              <a:rPr lang="en-US" sz="2800" smtClean="0"/>
              <a:t>   -</a:t>
            </a:r>
            <a:r>
              <a:rPr lang="en-US" sz="2400" smtClean="0"/>
              <a:t>Capital expenditures are cash outflows regardless of the fact that accountants depreciate them over a period.</a:t>
            </a:r>
            <a:r>
              <a:rPr lang="en-US" sz="2800" smtClean="0"/>
              <a:t> </a:t>
            </a:r>
          </a:p>
          <a:p>
            <a:pPr eaLnBrk="1" hangingPunct="1"/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8A20BF-5952-4BF9-9DDB-8632D555D833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09600"/>
            <a:ext cx="798988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Only </a:t>
            </a:r>
            <a:r>
              <a:rPr lang="en-US" sz="3600" u="sng" smtClean="0"/>
              <a:t>Incremental</a:t>
            </a:r>
            <a:r>
              <a:rPr lang="en-US" sz="3600" smtClean="0"/>
              <a:t> cash flows are relevant</a:t>
            </a:r>
            <a:br>
              <a:rPr lang="en-US" sz="3600" smtClean="0"/>
            </a:br>
            <a:r>
              <a:rPr lang="en-US" sz="4000" smtClean="0"/>
              <a:t>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Not historical cash flows, not averages, not sunk costs! 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Example 1:  Consider a firm having made an investment one year in the past.  The project required an initial investment of $10,000; with the expectation of $14,000 to be generated within two years.  At a discount rate of 10% should the firm have made the investment?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3ADA64-0661-4728-A033-6430952795C8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Only </a:t>
            </a:r>
            <a:r>
              <a:rPr lang="en-US" sz="3600" u="sng" smtClean="0"/>
              <a:t>Incremental</a:t>
            </a:r>
            <a:r>
              <a:rPr lang="en-US" sz="3600" smtClean="0"/>
              <a:t> cash flows are relevant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                                               14,000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-1---------------0-----------------1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10,000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      </a:t>
            </a:r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2484438" y="3716338"/>
            <a:ext cx="0" cy="6127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Line 5"/>
          <p:cNvSpPr>
            <a:spLocks noChangeShapeType="1"/>
          </p:cNvSpPr>
          <p:nvPr/>
        </p:nvSpPr>
        <p:spPr bwMode="auto">
          <a:xfrm flipV="1">
            <a:off x="6732588" y="2528888"/>
            <a:ext cx="0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E51D2B-6613-4E52-88DF-440F95A0F277}" type="slidenum">
              <a:rPr lang="en-US" smtClean="0">
                <a:latin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smtClean="0"/>
              <a:t>Only </a:t>
            </a:r>
            <a:r>
              <a:rPr lang="en-US" sz="3600" u="sng" smtClean="0"/>
              <a:t>Incremental</a:t>
            </a:r>
            <a:r>
              <a:rPr lang="en-US" sz="3600" smtClean="0"/>
              <a:t> cash flows are relevant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                                               14,000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-1---------------0-----------------1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10,000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    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Of course it should have.  The NPV was:   NPV = 1,564</a:t>
            </a:r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2484438" y="3716338"/>
            <a:ext cx="0" cy="6127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 flipV="1">
            <a:off x="6732588" y="2528888"/>
            <a:ext cx="0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Material Cost decision</a:t>
            </a:r>
            <a:endParaRPr lang="en-US" sz="3200" dirty="0"/>
          </a:p>
        </p:txBody>
      </p:sp>
      <p:pic>
        <p:nvPicPr>
          <p:cNvPr id="2211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31300" y="1600200"/>
            <a:ext cx="468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Labor cost decision</a:t>
            </a:r>
            <a:endParaRPr lang="en-US" sz="3200" dirty="0"/>
          </a:p>
        </p:txBody>
      </p:sp>
      <p:pic>
        <p:nvPicPr>
          <p:cNvPr id="2222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87" y="1691481"/>
            <a:ext cx="50006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Inlfation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Inflation: </a:t>
            </a:r>
          </a:p>
          <a:p>
            <a:pPr>
              <a:buNone/>
            </a:pPr>
            <a:r>
              <a:rPr lang="en-US" sz="2000" b="1" dirty="0" smtClean="0"/>
              <a:t>	</a:t>
            </a:r>
            <a:r>
              <a:rPr lang="en-US" sz="2000" dirty="0" smtClean="0"/>
              <a:t>(</a:t>
            </a:r>
            <a:r>
              <a:rPr lang="en-US" sz="2000" dirty="0" err="1" smtClean="0"/>
              <a:t>Uninflated</a:t>
            </a:r>
            <a:r>
              <a:rPr lang="en-US" sz="2000" dirty="0" smtClean="0"/>
              <a:t> cash flows are real cash flows)</a:t>
            </a:r>
          </a:p>
          <a:p>
            <a:pPr>
              <a:buNone/>
            </a:pPr>
            <a:r>
              <a:rPr lang="en-US" sz="2000" dirty="0" smtClean="0"/>
              <a:t>	(Inflated / money cash flows are nominal cash flows)</a:t>
            </a:r>
          </a:p>
          <a:p>
            <a:endParaRPr lang="en-US" sz="2000" dirty="0" smtClean="0"/>
          </a:p>
          <a:p>
            <a:r>
              <a:rPr lang="en-US" sz="2000" dirty="0" smtClean="0"/>
              <a:t>Nominal cash flows are discounted at nominal rates and vice versa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If multiple inflation rates for cost components are given than all variables are inflated with the corresponding inflation rates &amp; the general inflation rate is used to calculate the </a:t>
            </a:r>
            <a:r>
              <a:rPr lang="en-US" sz="2000" b="1" dirty="0" smtClean="0"/>
              <a:t>Inflation Adjusted Discount Rate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</TotalTime>
  <Words>567</Words>
  <Application>Microsoft Office PowerPoint</Application>
  <PresentationFormat>On-screen Show (4:3)</PresentationFormat>
  <Paragraphs>172</Paragraphs>
  <Slides>21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Worksheet</vt:lpstr>
      <vt:lpstr>Investment Analysis  </vt:lpstr>
      <vt:lpstr>Outline</vt:lpstr>
      <vt:lpstr>RECAP</vt:lpstr>
      <vt:lpstr>Three Step NPV Method - RECAP</vt:lpstr>
      <vt:lpstr>NPV Method – Basic consideration</vt:lpstr>
      <vt:lpstr>NPV Method – Basic consideration</vt:lpstr>
      <vt:lpstr>NPV Method – Basic consideration</vt:lpstr>
      <vt:lpstr>NPV Method – Basic consideration</vt:lpstr>
      <vt:lpstr>NPV Method – Basic consideration</vt:lpstr>
      <vt:lpstr>NPV – Basic considerations</vt:lpstr>
      <vt:lpstr>NPV – working capital changes</vt:lpstr>
      <vt:lpstr>NPV</vt:lpstr>
      <vt:lpstr>Application of the NPV Rule and Capital Budgeting</vt:lpstr>
      <vt:lpstr>Incremental costs</vt:lpstr>
      <vt:lpstr>Only Cash Flows Affect Wealth.</vt:lpstr>
      <vt:lpstr>Only Incremental cash flows are relevant  </vt:lpstr>
      <vt:lpstr>Only Incremental cash flows are relevant</vt:lpstr>
      <vt:lpstr>Only Incremental cash flows are relevant</vt:lpstr>
      <vt:lpstr>Material Cost decision</vt:lpstr>
      <vt:lpstr>Labor cost decision</vt:lpstr>
      <vt:lpstr>Inlfation</vt:lpstr>
    </vt:vector>
  </TitlesOfParts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Analysis &amp; Portfolio Management</dc:title>
  <dc:creator>Windows User</dc:creator>
  <cp:lastModifiedBy>NTS</cp:lastModifiedBy>
  <cp:revision>145</cp:revision>
  <dcterms:created xsi:type="dcterms:W3CDTF">2013-05-28T09:18:01Z</dcterms:created>
  <dcterms:modified xsi:type="dcterms:W3CDTF">2013-06-03T08:45:55Z</dcterms:modified>
</cp:coreProperties>
</file>